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205"/>
  </p:notesMasterIdLst>
  <p:sldIdLst>
    <p:sldId id="256" r:id="rId2"/>
    <p:sldId id="476" r:id="rId3"/>
    <p:sldId id="259" r:id="rId4"/>
    <p:sldId id="260" r:id="rId5"/>
    <p:sldId id="261" r:id="rId6"/>
    <p:sldId id="262" r:id="rId7"/>
    <p:sldId id="263" r:id="rId8"/>
    <p:sldId id="504" r:id="rId9"/>
    <p:sldId id="265" r:id="rId10"/>
    <p:sldId id="266" r:id="rId11"/>
    <p:sldId id="267" r:id="rId12"/>
    <p:sldId id="268" r:id="rId13"/>
    <p:sldId id="498" r:id="rId14"/>
    <p:sldId id="534" r:id="rId15"/>
    <p:sldId id="499" r:id="rId16"/>
    <p:sldId id="500" r:id="rId17"/>
    <p:sldId id="537" r:id="rId18"/>
    <p:sldId id="275" r:id="rId19"/>
    <p:sldId id="276" r:id="rId20"/>
    <p:sldId id="277" r:id="rId21"/>
    <p:sldId id="278" r:id="rId22"/>
    <p:sldId id="536" r:id="rId23"/>
    <p:sldId id="279" r:id="rId24"/>
    <p:sldId id="280" r:id="rId25"/>
    <p:sldId id="283" r:id="rId26"/>
    <p:sldId id="284" r:id="rId27"/>
    <p:sldId id="286" r:id="rId28"/>
    <p:sldId id="285" r:id="rId29"/>
    <p:sldId id="287" r:id="rId30"/>
    <p:sldId id="288" r:id="rId31"/>
    <p:sldId id="527" r:id="rId32"/>
    <p:sldId id="289" r:id="rId33"/>
    <p:sldId id="290" r:id="rId34"/>
    <p:sldId id="291" r:id="rId35"/>
    <p:sldId id="293" r:id="rId36"/>
    <p:sldId id="294" r:id="rId37"/>
    <p:sldId id="295" r:id="rId38"/>
    <p:sldId id="297" r:id="rId39"/>
    <p:sldId id="298" r:id="rId40"/>
    <p:sldId id="257" r:id="rId41"/>
    <p:sldId id="300" r:id="rId42"/>
    <p:sldId id="301" r:id="rId43"/>
    <p:sldId id="302" r:id="rId44"/>
    <p:sldId id="303" r:id="rId45"/>
    <p:sldId id="304" r:id="rId46"/>
    <p:sldId id="305" r:id="rId47"/>
    <p:sldId id="306" r:id="rId48"/>
    <p:sldId id="496" r:id="rId49"/>
    <p:sldId id="308" r:id="rId50"/>
    <p:sldId id="309" r:id="rId51"/>
    <p:sldId id="310" r:id="rId52"/>
    <p:sldId id="311" r:id="rId53"/>
    <p:sldId id="314" r:id="rId54"/>
    <p:sldId id="315" r:id="rId55"/>
    <p:sldId id="316" r:id="rId56"/>
    <p:sldId id="503" r:id="rId57"/>
    <p:sldId id="538" r:id="rId58"/>
    <p:sldId id="539" r:id="rId59"/>
    <p:sldId id="317" r:id="rId60"/>
    <p:sldId id="318" r:id="rId61"/>
    <p:sldId id="320" r:id="rId62"/>
    <p:sldId id="322" r:id="rId63"/>
    <p:sldId id="323" r:id="rId64"/>
    <p:sldId id="485" r:id="rId65"/>
    <p:sldId id="324" r:id="rId66"/>
    <p:sldId id="325" r:id="rId67"/>
    <p:sldId id="326" r:id="rId68"/>
    <p:sldId id="327" r:id="rId69"/>
    <p:sldId id="331" r:id="rId70"/>
    <p:sldId id="336" r:id="rId71"/>
    <p:sldId id="502" r:id="rId72"/>
    <p:sldId id="337" r:id="rId73"/>
    <p:sldId id="338" r:id="rId74"/>
    <p:sldId id="339" r:id="rId75"/>
    <p:sldId id="340" r:id="rId76"/>
    <p:sldId id="341" r:id="rId77"/>
    <p:sldId id="477" r:id="rId78"/>
    <p:sldId id="342" r:id="rId79"/>
    <p:sldId id="343" r:id="rId80"/>
    <p:sldId id="344" r:id="rId81"/>
    <p:sldId id="345" r:id="rId82"/>
    <p:sldId id="348" r:id="rId83"/>
    <p:sldId id="349" r:id="rId84"/>
    <p:sldId id="497" r:id="rId85"/>
    <p:sldId id="356" r:id="rId86"/>
    <p:sldId id="357" r:id="rId87"/>
    <p:sldId id="358" r:id="rId88"/>
    <p:sldId id="359" r:id="rId89"/>
    <p:sldId id="360" r:id="rId90"/>
    <p:sldId id="361" r:id="rId91"/>
    <p:sldId id="362" r:id="rId92"/>
    <p:sldId id="517" r:id="rId93"/>
    <p:sldId id="516" r:id="rId94"/>
    <p:sldId id="514" r:id="rId95"/>
    <p:sldId id="515" r:id="rId96"/>
    <p:sldId id="511" r:id="rId97"/>
    <p:sldId id="512" r:id="rId98"/>
    <p:sldId id="375" r:id="rId99"/>
    <p:sldId id="376" r:id="rId100"/>
    <p:sldId id="377" r:id="rId101"/>
    <p:sldId id="378" r:id="rId102"/>
    <p:sldId id="379" r:id="rId103"/>
    <p:sldId id="518" r:id="rId104"/>
    <p:sldId id="519" r:id="rId105"/>
    <p:sldId id="382" r:id="rId106"/>
    <p:sldId id="530" r:id="rId107"/>
    <p:sldId id="531" r:id="rId108"/>
    <p:sldId id="383" r:id="rId109"/>
    <p:sldId id="384" r:id="rId110"/>
    <p:sldId id="385" r:id="rId111"/>
    <p:sldId id="386" r:id="rId112"/>
    <p:sldId id="488" r:id="rId113"/>
    <p:sldId id="389" r:id="rId114"/>
    <p:sldId id="390" r:id="rId115"/>
    <p:sldId id="489" r:id="rId116"/>
    <p:sldId id="505" r:id="rId117"/>
    <p:sldId id="506" r:id="rId118"/>
    <p:sldId id="509" r:id="rId119"/>
    <p:sldId id="510" r:id="rId120"/>
    <p:sldId id="507" r:id="rId121"/>
    <p:sldId id="508" r:id="rId122"/>
    <p:sldId id="403" r:id="rId123"/>
    <p:sldId id="404" r:id="rId124"/>
    <p:sldId id="405" r:id="rId125"/>
    <p:sldId id="406" r:id="rId126"/>
    <p:sldId id="407" r:id="rId127"/>
    <p:sldId id="408" r:id="rId128"/>
    <p:sldId id="486" r:id="rId129"/>
    <p:sldId id="487" r:id="rId130"/>
    <p:sldId id="410" r:id="rId131"/>
    <p:sldId id="411" r:id="rId132"/>
    <p:sldId id="412" r:id="rId133"/>
    <p:sldId id="540" r:id="rId134"/>
    <p:sldId id="535" r:id="rId135"/>
    <p:sldId id="414" r:id="rId136"/>
    <p:sldId id="415" r:id="rId137"/>
    <p:sldId id="416" r:id="rId138"/>
    <p:sldId id="417" r:id="rId139"/>
    <p:sldId id="418" r:id="rId140"/>
    <p:sldId id="419" r:id="rId141"/>
    <p:sldId id="529" r:id="rId142"/>
    <p:sldId id="420" r:id="rId143"/>
    <p:sldId id="421" r:id="rId144"/>
    <p:sldId id="422" r:id="rId145"/>
    <p:sldId id="532" r:id="rId146"/>
    <p:sldId id="424" r:id="rId147"/>
    <p:sldId id="425" r:id="rId148"/>
    <p:sldId id="426" r:id="rId149"/>
    <p:sldId id="427" r:id="rId150"/>
    <p:sldId id="428" r:id="rId151"/>
    <p:sldId id="429" r:id="rId152"/>
    <p:sldId id="430" r:id="rId153"/>
    <p:sldId id="431" r:id="rId154"/>
    <p:sldId id="432" r:id="rId155"/>
    <p:sldId id="433" r:id="rId156"/>
    <p:sldId id="434" r:id="rId157"/>
    <p:sldId id="435" r:id="rId158"/>
    <p:sldId id="436" r:id="rId159"/>
    <p:sldId id="437" r:id="rId160"/>
    <p:sldId id="438" r:id="rId161"/>
    <p:sldId id="439" r:id="rId162"/>
    <p:sldId id="440" r:id="rId163"/>
    <p:sldId id="441" r:id="rId164"/>
    <p:sldId id="442" r:id="rId165"/>
    <p:sldId id="443" r:id="rId166"/>
    <p:sldId id="444" r:id="rId167"/>
    <p:sldId id="445" r:id="rId168"/>
    <p:sldId id="446" r:id="rId169"/>
    <p:sldId id="447" r:id="rId170"/>
    <p:sldId id="448" r:id="rId171"/>
    <p:sldId id="449" r:id="rId172"/>
    <p:sldId id="450" r:id="rId173"/>
    <p:sldId id="451" r:id="rId174"/>
    <p:sldId id="452" r:id="rId175"/>
    <p:sldId id="528" r:id="rId176"/>
    <p:sldId id="454" r:id="rId177"/>
    <p:sldId id="455" r:id="rId178"/>
    <p:sldId id="456" r:id="rId179"/>
    <p:sldId id="457" r:id="rId180"/>
    <p:sldId id="458" r:id="rId181"/>
    <p:sldId id="524" r:id="rId182"/>
    <p:sldId id="525" r:id="rId183"/>
    <p:sldId id="526" r:id="rId184"/>
    <p:sldId id="459" r:id="rId185"/>
    <p:sldId id="460" r:id="rId186"/>
    <p:sldId id="461" r:id="rId187"/>
    <p:sldId id="462" r:id="rId188"/>
    <p:sldId id="501" r:id="rId189"/>
    <p:sldId id="463" r:id="rId190"/>
    <p:sldId id="464" r:id="rId191"/>
    <p:sldId id="478" r:id="rId192"/>
    <p:sldId id="465" r:id="rId193"/>
    <p:sldId id="469" r:id="rId194"/>
    <p:sldId id="470" r:id="rId195"/>
    <p:sldId id="471" r:id="rId196"/>
    <p:sldId id="520" r:id="rId197"/>
    <p:sldId id="521" r:id="rId198"/>
    <p:sldId id="522" r:id="rId199"/>
    <p:sldId id="523" r:id="rId200"/>
    <p:sldId id="472" r:id="rId201"/>
    <p:sldId id="473" r:id="rId202"/>
    <p:sldId id="474" r:id="rId203"/>
    <p:sldId id="475" r:id="rId204"/>
  </p:sldIdLst>
  <p:sldSz cx="9144000" cy="5143500" type="screen16x9"/>
  <p:notesSz cx="7102475" cy="9369425"/>
  <p:defaultTextStyle>
    <a:defPPr>
      <a:defRPr lang="en-US"/>
    </a:defPPr>
    <a:lvl1pPr marL="0" algn="l" defTabSz="685771" rtl="0" eaLnBrk="1" latinLnBrk="0" hangingPunct="1">
      <a:defRPr sz="1400" kern="1200">
        <a:solidFill>
          <a:schemeClr val="tx1"/>
        </a:solidFill>
        <a:latin typeface="+mn-lt"/>
        <a:ea typeface="+mn-ea"/>
        <a:cs typeface="+mn-cs"/>
      </a:defRPr>
    </a:lvl1pPr>
    <a:lvl2pPr marL="342886" algn="l" defTabSz="685771" rtl="0" eaLnBrk="1" latinLnBrk="0" hangingPunct="1">
      <a:defRPr sz="1400" kern="1200">
        <a:solidFill>
          <a:schemeClr val="tx1"/>
        </a:solidFill>
        <a:latin typeface="+mn-lt"/>
        <a:ea typeface="+mn-ea"/>
        <a:cs typeface="+mn-cs"/>
      </a:defRPr>
    </a:lvl2pPr>
    <a:lvl3pPr marL="685771" algn="l" defTabSz="685771" rtl="0" eaLnBrk="1" latinLnBrk="0" hangingPunct="1">
      <a:defRPr sz="1400" kern="1200">
        <a:solidFill>
          <a:schemeClr val="tx1"/>
        </a:solidFill>
        <a:latin typeface="+mn-lt"/>
        <a:ea typeface="+mn-ea"/>
        <a:cs typeface="+mn-cs"/>
      </a:defRPr>
    </a:lvl3pPr>
    <a:lvl4pPr marL="1028657" algn="l" defTabSz="685771" rtl="0" eaLnBrk="1" latinLnBrk="0" hangingPunct="1">
      <a:defRPr sz="1400" kern="1200">
        <a:solidFill>
          <a:schemeClr val="tx1"/>
        </a:solidFill>
        <a:latin typeface="+mn-lt"/>
        <a:ea typeface="+mn-ea"/>
        <a:cs typeface="+mn-cs"/>
      </a:defRPr>
    </a:lvl4pPr>
    <a:lvl5pPr marL="1371543" algn="l" defTabSz="685771" rtl="0" eaLnBrk="1" latinLnBrk="0" hangingPunct="1">
      <a:defRPr sz="1400" kern="1200">
        <a:solidFill>
          <a:schemeClr val="tx1"/>
        </a:solidFill>
        <a:latin typeface="+mn-lt"/>
        <a:ea typeface="+mn-ea"/>
        <a:cs typeface="+mn-cs"/>
      </a:defRPr>
    </a:lvl5pPr>
    <a:lvl6pPr marL="1714429" algn="l" defTabSz="685771" rtl="0" eaLnBrk="1" latinLnBrk="0" hangingPunct="1">
      <a:defRPr sz="1400" kern="1200">
        <a:solidFill>
          <a:schemeClr val="tx1"/>
        </a:solidFill>
        <a:latin typeface="+mn-lt"/>
        <a:ea typeface="+mn-ea"/>
        <a:cs typeface="+mn-cs"/>
      </a:defRPr>
    </a:lvl6pPr>
    <a:lvl7pPr marL="2057314" algn="l" defTabSz="685771" rtl="0" eaLnBrk="1" latinLnBrk="0" hangingPunct="1">
      <a:defRPr sz="1400" kern="1200">
        <a:solidFill>
          <a:schemeClr val="tx1"/>
        </a:solidFill>
        <a:latin typeface="+mn-lt"/>
        <a:ea typeface="+mn-ea"/>
        <a:cs typeface="+mn-cs"/>
      </a:defRPr>
    </a:lvl7pPr>
    <a:lvl8pPr marL="2400200" algn="l" defTabSz="685771" rtl="0" eaLnBrk="1" latinLnBrk="0" hangingPunct="1">
      <a:defRPr sz="1400" kern="1200">
        <a:solidFill>
          <a:schemeClr val="tx1"/>
        </a:solidFill>
        <a:latin typeface="+mn-lt"/>
        <a:ea typeface="+mn-ea"/>
        <a:cs typeface="+mn-cs"/>
      </a:defRPr>
    </a:lvl8pPr>
    <a:lvl9pPr marL="2743086" algn="l" defTabSz="685771"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5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4E4"/>
    <a:srgbClr val="CBCBCB"/>
    <a:srgbClr val="E7E7E7"/>
    <a:srgbClr val="637F7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83" autoAdjust="0"/>
    <p:restoredTop sz="98052" autoAdjust="0"/>
  </p:normalViewPr>
  <p:slideViewPr>
    <p:cSldViewPr snapToGrid="0" snapToObjects="1">
      <p:cViewPr>
        <p:scale>
          <a:sx n="163" d="100"/>
          <a:sy n="163" d="100"/>
        </p:scale>
        <p:origin x="-132" y="-42"/>
      </p:cViewPr>
      <p:guideLst>
        <p:guide orient="horz" pos="1151"/>
        <p:guide pos="1823"/>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viewProps" Target="view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tableStyles" Target="tableStyle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8313"/>
          </a:xfrm>
          <a:prstGeom prst="rect">
            <a:avLst/>
          </a:prstGeom>
        </p:spPr>
        <p:txBody>
          <a:bodyPr vert="horz" lIns="91440" tIns="45720" rIns="91440" bIns="45720" rtlCol="0"/>
          <a:lstStyle>
            <a:lvl1pPr algn="r">
              <a:defRPr sz="1200"/>
            </a:lvl1pPr>
          </a:lstStyle>
          <a:p>
            <a:fld id="{E665FD8B-B94D-D44D-82CA-D516651CF79D}" type="datetimeFigureOut">
              <a:rPr lang="en-US" smtClean="0"/>
              <a:t>7/21/2016</a:t>
            </a:fld>
            <a:endParaRPr lang="en-US"/>
          </a:p>
        </p:txBody>
      </p:sp>
      <p:sp>
        <p:nvSpPr>
          <p:cNvPr id="4" name="Slide Image Placeholder 3"/>
          <p:cNvSpPr>
            <a:spLocks noGrp="1" noRot="1" noChangeAspect="1"/>
          </p:cNvSpPr>
          <p:nvPr>
            <p:ph type="sldImg" idx="2"/>
          </p:nvPr>
        </p:nvSpPr>
        <p:spPr>
          <a:xfrm>
            <a:off x="428625" y="703263"/>
            <a:ext cx="6245225" cy="35131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449763"/>
            <a:ext cx="5683250" cy="42164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9525"/>
            <a:ext cx="3078163" cy="4683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899525"/>
            <a:ext cx="3078163" cy="468313"/>
          </a:xfrm>
          <a:prstGeom prst="rect">
            <a:avLst/>
          </a:prstGeom>
        </p:spPr>
        <p:txBody>
          <a:bodyPr vert="horz" lIns="91440" tIns="45720" rIns="91440" bIns="45720" rtlCol="0" anchor="b"/>
          <a:lstStyle>
            <a:lvl1pPr algn="r">
              <a:defRPr sz="1200"/>
            </a:lvl1pPr>
          </a:lstStyle>
          <a:p>
            <a:fld id="{917FFCA2-D191-3D47-85A1-54C76EED795D}" type="slidenum">
              <a:rPr lang="en-US" smtClean="0"/>
              <a:t>‹#›</a:t>
            </a:fld>
            <a:endParaRPr lang="en-US"/>
          </a:p>
        </p:txBody>
      </p:sp>
    </p:spTree>
    <p:extLst>
      <p:ext uri="{BB962C8B-B14F-4D97-AF65-F5344CB8AC3E}">
        <p14:creationId xmlns:p14="http://schemas.microsoft.com/office/powerpoint/2010/main" val="959326245"/>
      </p:ext>
    </p:extLst>
  </p:cSld>
  <p:clrMap bg1="lt1" tx1="dk1" bg2="lt2" tx2="dk2" accent1="accent1" accent2="accent2" accent3="accent3" accent4="accent4" accent5="accent5" accent6="accent6" hlink="hlink" folHlink="folHlink"/>
  <p:notesStyle>
    <a:lvl1pPr marL="0" algn="l" defTabSz="457181" rtl="0" eaLnBrk="1" latinLnBrk="0" hangingPunct="1">
      <a:defRPr sz="1200" kern="1200">
        <a:solidFill>
          <a:schemeClr val="tx1"/>
        </a:solidFill>
        <a:latin typeface="+mn-lt"/>
        <a:ea typeface="+mn-ea"/>
        <a:cs typeface="+mn-cs"/>
      </a:defRPr>
    </a:lvl1pPr>
    <a:lvl2pPr marL="457181" algn="l" defTabSz="457181" rtl="0" eaLnBrk="1" latinLnBrk="0" hangingPunct="1">
      <a:defRPr sz="1200" kern="1200">
        <a:solidFill>
          <a:schemeClr val="tx1"/>
        </a:solidFill>
        <a:latin typeface="+mn-lt"/>
        <a:ea typeface="+mn-ea"/>
        <a:cs typeface="+mn-cs"/>
      </a:defRPr>
    </a:lvl2pPr>
    <a:lvl3pPr marL="914362" algn="l" defTabSz="457181" rtl="0" eaLnBrk="1" latinLnBrk="0" hangingPunct="1">
      <a:defRPr sz="1200" kern="1200">
        <a:solidFill>
          <a:schemeClr val="tx1"/>
        </a:solidFill>
        <a:latin typeface="+mn-lt"/>
        <a:ea typeface="+mn-ea"/>
        <a:cs typeface="+mn-cs"/>
      </a:defRPr>
    </a:lvl3pPr>
    <a:lvl4pPr marL="1371543" algn="l" defTabSz="457181" rtl="0" eaLnBrk="1" latinLnBrk="0" hangingPunct="1">
      <a:defRPr sz="1200" kern="1200">
        <a:solidFill>
          <a:schemeClr val="tx1"/>
        </a:solidFill>
        <a:latin typeface="+mn-lt"/>
        <a:ea typeface="+mn-ea"/>
        <a:cs typeface="+mn-cs"/>
      </a:defRPr>
    </a:lvl4pPr>
    <a:lvl5pPr marL="1828724" algn="l" defTabSz="457181" rtl="0" eaLnBrk="1" latinLnBrk="0" hangingPunct="1">
      <a:defRPr sz="1200" kern="1200">
        <a:solidFill>
          <a:schemeClr val="tx1"/>
        </a:solidFill>
        <a:latin typeface="+mn-lt"/>
        <a:ea typeface="+mn-ea"/>
        <a:cs typeface="+mn-cs"/>
      </a:defRPr>
    </a:lvl5pPr>
    <a:lvl6pPr marL="2285905" algn="l" defTabSz="457181" rtl="0" eaLnBrk="1" latinLnBrk="0" hangingPunct="1">
      <a:defRPr sz="1200" kern="1200">
        <a:solidFill>
          <a:schemeClr val="tx1"/>
        </a:solidFill>
        <a:latin typeface="+mn-lt"/>
        <a:ea typeface="+mn-ea"/>
        <a:cs typeface="+mn-cs"/>
      </a:defRPr>
    </a:lvl6pPr>
    <a:lvl7pPr marL="2743086" algn="l" defTabSz="457181" rtl="0" eaLnBrk="1" latinLnBrk="0" hangingPunct="1">
      <a:defRPr sz="1200" kern="1200">
        <a:solidFill>
          <a:schemeClr val="tx1"/>
        </a:solidFill>
        <a:latin typeface="+mn-lt"/>
        <a:ea typeface="+mn-ea"/>
        <a:cs typeface="+mn-cs"/>
      </a:defRPr>
    </a:lvl7pPr>
    <a:lvl8pPr marL="3200266" algn="l" defTabSz="457181" rtl="0" eaLnBrk="1" latinLnBrk="0" hangingPunct="1">
      <a:defRPr sz="1200" kern="1200">
        <a:solidFill>
          <a:schemeClr val="tx1"/>
        </a:solidFill>
        <a:latin typeface="+mn-lt"/>
        <a:ea typeface="+mn-ea"/>
        <a:cs typeface="+mn-cs"/>
      </a:defRPr>
    </a:lvl8pPr>
    <a:lvl9pPr marL="3657448" algn="l" defTabSz="45718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txBox="1">
            <a:spLocks noGrp="1"/>
          </p:cNvSpPr>
          <p:nvPr>
            <p:ph type="body" idx="1"/>
          </p:nvPr>
        </p:nvSpPr>
        <p:spPr>
          <a:xfrm>
            <a:off x="709614" y="4449763"/>
            <a:ext cx="5683249" cy="4216399"/>
          </a:xfrm>
          <a:prstGeom prst="rect">
            <a:avLst/>
          </a:prstGeom>
        </p:spPr>
        <p:txBody>
          <a:bodyPr lIns="91195" tIns="91195" rIns="91195" bIns="91195" anchor="ctr" anchorCtr="0">
            <a:noAutofit/>
          </a:bodyPr>
          <a:lstStyle/>
          <a:p>
            <a:endParaRPr/>
          </a:p>
        </p:txBody>
      </p:sp>
      <p:sp>
        <p:nvSpPr>
          <p:cNvPr id="468" name="Shape 468"/>
          <p:cNvSpPr>
            <a:spLocks noGrp="1" noRot="1" noChangeAspect="1"/>
          </p:cNvSpPr>
          <p:nvPr>
            <p:ph type="sldImg" idx="2"/>
          </p:nvPr>
        </p:nvSpPr>
        <p:spPr>
          <a:xfrm>
            <a:off x="427038" y="701675"/>
            <a:ext cx="6248400" cy="35147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275" eaLnBrk="0" hangingPunct="0">
              <a:defRPr sz="2400">
                <a:solidFill>
                  <a:schemeClr val="tx1"/>
                </a:solidFill>
                <a:latin typeface="Arial" charset="0"/>
                <a:ea typeface="ＭＳ Ｐゴシック" charset="0"/>
                <a:cs typeface="ＭＳ Ｐゴシック" charset="0"/>
              </a:defRPr>
            </a:lvl1pPr>
            <a:lvl2pPr marL="38314835" indent="-37853018" defTabSz="9412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1818" eaLnBrk="0" fontAlgn="base" hangingPunct="0">
              <a:spcBef>
                <a:spcPct val="0"/>
              </a:spcBef>
              <a:spcAft>
                <a:spcPct val="0"/>
              </a:spcAft>
              <a:defRPr sz="2400">
                <a:solidFill>
                  <a:schemeClr val="tx1"/>
                </a:solidFill>
                <a:latin typeface="Arial" charset="0"/>
                <a:ea typeface="ＭＳ Ｐゴシック" charset="0"/>
              </a:defRPr>
            </a:lvl6pPr>
            <a:lvl7pPr marL="923635" eaLnBrk="0" fontAlgn="base" hangingPunct="0">
              <a:spcBef>
                <a:spcPct val="0"/>
              </a:spcBef>
              <a:spcAft>
                <a:spcPct val="0"/>
              </a:spcAft>
              <a:defRPr sz="2400">
                <a:solidFill>
                  <a:schemeClr val="tx1"/>
                </a:solidFill>
                <a:latin typeface="Arial" charset="0"/>
                <a:ea typeface="ＭＳ Ｐゴシック" charset="0"/>
              </a:defRPr>
            </a:lvl7pPr>
            <a:lvl8pPr marL="1385453" eaLnBrk="0" fontAlgn="base" hangingPunct="0">
              <a:spcBef>
                <a:spcPct val="0"/>
              </a:spcBef>
              <a:spcAft>
                <a:spcPct val="0"/>
              </a:spcAft>
              <a:defRPr sz="2400">
                <a:solidFill>
                  <a:schemeClr val="tx1"/>
                </a:solidFill>
                <a:latin typeface="Arial" charset="0"/>
                <a:ea typeface="ＭＳ Ｐゴシック" charset="0"/>
              </a:defRPr>
            </a:lvl8pPr>
            <a:lvl9pPr marL="1847271" eaLnBrk="0" fontAlgn="base" hangingPunct="0">
              <a:spcBef>
                <a:spcPct val="0"/>
              </a:spcBef>
              <a:spcAft>
                <a:spcPct val="0"/>
              </a:spcAft>
              <a:defRPr sz="2400">
                <a:solidFill>
                  <a:schemeClr val="tx1"/>
                </a:solidFill>
                <a:latin typeface="Arial" charset="0"/>
                <a:ea typeface="ＭＳ Ｐゴシック" charset="0"/>
              </a:defRPr>
            </a:lvl9pPr>
          </a:lstStyle>
          <a:p>
            <a:fld id="{EE83F02E-1ABF-AB4B-B8D3-A81680955423}" type="slidenum">
              <a:rPr lang="en-US" sz="1100">
                <a:ea typeface="MS PGothic" charset="0"/>
                <a:cs typeface="MS PGothic" charset="0"/>
              </a:rPr>
              <a:pPr/>
              <a:t>136</a:t>
            </a:fld>
            <a:endParaRPr lang="en-US" sz="1100">
              <a:ea typeface="MS PGothic" charset="0"/>
              <a:cs typeface="MS PGothic"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275" eaLnBrk="0" hangingPunct="0">
              <a:defRPr sz="2400">
                <a:solidFill>
                  <a:schemeClr val="tx1"/>
                </a:solidFill>
                <a:latin typeface="Arial" charset="0"/>
                <a:ea typeface="ＭＳ Ｐゴシック" charset="0"/>
                <a:cs typeface="ＭＳ Ｐゴシック" charset="0"/>
              </a:defRPr>
            </a:lvl1pPr>
            <a:lvl2pPr marL="38314835" indent="-37853018" defTabSz="9412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1818" eaLnBrk="0" fontAlgn="base" hangingPunct="0">
              <a:spcBef>
                <a:spcPct val="0"/>
              </a:spcBef>
              <a:spcAft>
                <a:spcPct val="0"/>
              </a:spcAft>
              <a:defRPr sz="2400">
                <a:solidFill>
                  <a:schemeClr val="tx1"/>
                </a:solidFill>
                <a:latin typeface="Arial" charset="0"/>
                <a:ea typeface="ＭＳ Ｐゴシック" charset="0"/>
              </a:defRPr>
            </a:lvl6pPr>
            <a:lvl7pPr marL="923635" eaLnBrk="0" fontAlgn="base" hangingPunct="0">
              <a:spcBef>
                <a:spcPct val="0"/>
              </a:spcBef>
              <a:spcAft>
                <a:spcPct val="0"/>
              </a:spcAft>
              <a:defRPr sz="2400">
                <a:solidFill>
                  <a:schemeClr val="tx1"/>
                </a:solidFill>
                <a:latin typeface="Arial" charset="0"/>
                <a:ea typeface="ＭＳ Ｐゴシック" charset="0"/>
              </a:defRPr>
            </a:lvl7pPr>
            <a:lvl8pPr marL="1385453" eaLnBrk="0" fontAlgn="base" hangingPunct="0">
              <a:spcBef>
                <a:spcPct val="0"/>
              </a:spcBef>
              <a:spcAft>
                <a:spcPct val="0"/>
              </a:spcAft>
              <a:defRPr sz="2400">
                <a:solidFill>
                  <a:schemeClr val="tx1"/>
                </a:solidFill>
                <a:latin typeface="Arial" charset="0"/>
                <a:ea typeface="ＭＳ Ｐゴシック" charset="0"/>
              </a:defRPr>
            </a:lvl8pPr>
            <a:lvl9pPr marL="1847271" eaLnBrk="0" fontAlgn="base" hangingPunct="0">
              <a:spcBef>
                <a:spcPct val="0"/>
              </a:spcBef>
              <a:spcAft>
                <a:spcPct val="0"/>
              </a:spcAft>
              <a:defRPr sz="2400">
                <a:solidFill>
                  <a:schemeClr val="tx1"/>
                </a:solidFill>
                <a:latin typeface="Arial" charset="0"/>
                <a:ea typeface="ＭＳ Ｐゴシック" charset="0"/>
              </a:defRPr>
            </a:lvl9pPr>
          </a:lstStyle>
          <a:p>
            <a:fld id="{EE83F02E-1ABF-AB4B-B8D3-A81680955423}" type="slidenum">
              <a:rPr lang="en-US" sz="1100">
                <a:ea typeface="MS PGothic" charset="0"/>
                <a:cs typeface="MS PGothic" charset="0"/>
              </a:rPr>
              <a:pPr/>
              <a:t>137</a:t>
            </a:fld>
            <a:endParaRPr lang="en-US" sz="1100">
              <a:ea typeface="MS PGothic" charset="0"/>
              <a:cs typeface="MS PGothic"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275" eaLnBrk="0" hangingPunct="0">
              <a:defRPr sz="2400">
                <a:solidFill>
                  <a:schemeClr val="tx1"/>
                </a:solidFill>
                <a:latin typeface="Arial" charset="0"/>
                <a:ea typeface="ＭＳ Ｐゴシック" charset="0"/>
                <a:cs typeface="ＭＳ Ｐゴシック" charset="0"/>
              </a:defRPr>
            </a:lvl1pPr>
            <a:lvl2pPr marL="38314835" indent="-37853018" defTabSz="9412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1818" eaLnBrk="0" fontAlgn="base" hangingPunct="0">
              <a:spcBef>
                <a:spcPct val="0"/>
              </a:spcBef>
              <a:spcAft>
                <a:spcPct val="0"/>
              </a:spcAft>
              <a:defRPr sz="2400">
                <a:solidFill>
                  <a:schemeClr val="tx1"/>
                </a:solidFill>
                <a:latin typeface="Arial" charset="0"/>
                <a:ea typeface="ＭＳ Ｐゴシック" charset="0"/>
              </a:defRPr>
            </a:lvl6pPr>
            <a:lvl7pPr marL="923635" eaLnBrk="0" fontAlgn="base" hangingPunct="0">
              <a:spcBef>
                <a:spcPct val="0"/>
              </a:spcBef>
              <a:spcAft>
                <a:spcPct val="0"/>
              </a:spcAft>
              <a:defRPr sz="2400">
                <a:solidFill>
                  <a:schemeClr val="tx1"/>
                </a:solidFill>
                <a:latin typeface="Arial" charset="0"/>
                <a:ea typeface="ＭＳ Ｐゴシック" charset="0"/>
              </a:defRPr>
            </a:lvl7pPr>
            <a:lvl8pPr marL="1385453" eaLnBrk="0" fontAlgn="base" hangingPunct="0">
              <a:spcBef>
                <a:spcPct val="0"/>
              </a:spcBef>
              <a:spcAft>
                <a:spcPct val="0"/>
              </a:spcAft>
              <a:defRPr sz="2400">
                <a:solidFill>
                  <a:schemeClr val="tx1"/>
                </a:solidFill>
                <a:latin typeface="Arial" charset="0"/>
                <a:ea typeface="ＭＳ Ｐゴシック" charset="0"/>
              </a:defRPr>
            </a:lvl8pPr>
            <a:lvl9pPr marL="1847271" eaLnBrk="0" fontAlgn="base" hangingPunct="0">
              <a:spcBef>
                <a:spcPct val="0"/>
              </a:spcBef>
              <a:spcAft>
                <a:spcPct val="0"/>
              </a:spcAft>
              <a:defRPr sz="2400">
                <a:solidFill>
                  <a:schemeClr val="tx1"/>
                </a:solidFill>
                <a:latin typeface="Arial" charset="0"/>
                <a:ea typeface="ＭＳ Ｐゴシック" charset="0"/>
              </a:defRPr>
            </a:lvl9pPr>
          </a:lstStyle>
          <a:p>
            <a:fld id="{EE83F02E-1ABF-AB4B-B8D3-A81680955423}" type="slidenum">
              <a:rPr lang="en-US" sz="1100">
                <a:ea typeface="MS PGothic" charset="0"/>
                <a:cs typeface="MS PGothic" charset="0"/>
              </a:rPr>
              <a:pPr/>
              <a:t>139</a:t>
            </a:fld>
            <a:endParaRPr lang="en-US" sz="1100">
              <a:ea typeface="MS PGothic" charset="0"/>
              <a:cs typeface="MS PGothic"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275" eaLnBrk="0" hangingPunct="0">
              <a:defRPr sz="2400">
                <a:solidFill>
                  <a:schemeClr val="tx1"/>
                </a:solidFill>
                <a:latin typeface="Arial" charset="0"/>
                <a:ea typeface="ＭＳ Ｐゴシック" charset="0"/>
                <a:cs typeface="ＭＳ Ｐゴシック" charset="0"/>
              </a:defRPr>
            </a:lvl1pPr>
            <a:lvl2pPr marL="38314835" indent="-37853018" defTabSz="9412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1818" eaLnBrk="0" fontAlgn="base" hangingPunct="0">
              <a:spcBef>
                <a:spcPct val="0"/>
              </a:spcBef>
              <a:spcAft>
                <a:spcPct val="0"/>
              </a:spcAft>
              <a:defRPr sz="2400">
                <a:solidFill>
                  <a:schemeClr val="tx1"/>
                </a:solidFill>
                <a:latin typeface="Arial" charset="0"/>
                <a:ea typeface="ＭＳ Ｐゴシック" charset="0"/>
              </a:defRPr>
            </a:lvl6pPr>
            <a:lvl7pPr marL="923635" eaLnBrk="0" fontAlgn="base" hangingPunct="0">
              <a:spcBef>
                <a:spcPct val="0"/>
              </a:spcBef>
              <a:spcAft>
                <a:spcPct val="0"/>
              </a:spcAft>
              <a:defRPr sz="2400">
                <a:solidFill>
                  <a:schemeClr val="tx1"/>
                </a:solidFill>
                <a:latin typeface="Arial" charset="0"/>
                <a:ea typeface="ＭＳ Ｐゴシック" charset="0"/>
              </a:defRPr>
            </a:lvl7pPr>
            <a:lvl8pPr marL="1385453" eaLnBrk="0" fontAlgn="base" hangingPunct="0">
              <a:spcBef>
                <a:spcPct val="0"/>
              </a:spcBef>
              <a:spcAft>
                <a:spcPct val="0"/>
              </a:spcAft>
              <a:defRPr sz="2400">
                <a:solidFill>
                  <a:schemeClr val="tx1"/>
                </a:solidFill>
                <a:latin typeface="Arial" charset="0"/>
                <a:ea typeface="ＭＳ Ｐゴシック" charset="0"/>
              </a:defRPr>
            </a:lvl8pPr>
            <a:lvl9pPr marL="1847271" eaLnBrk="0" fontAlgn="base" hangingPunct="0">
              <a:spcBef>
                <a:spcPct val="0"/>
              </a:spcBef>
              <a:spcAft>
                <a:spcPct val="0"/>
              </a:spcAft>
              <a:defRPr sz="2400">
                <a:solidFill>
                  <a:schemeClr val="tx1"/>
                </a:solidFill>
                <a:latin typeface="Arial" charset="0"/>
                <a:ea typeface="ＭＳ Ｐゴシック" charset="0"/>
              </a:defRPr>
            </a:lvl9pPr>
          </a:lstStyle>
          <a:p>
            <a:fld id="{EE83F02E-1ABF-AB4B-B8D3-A81680955423}" type="slidenum">
              <a:rPr lang="en-US" sz="1100">
                <a:ea typeface="MS PGothic" charset="0"/>
                <a:cs typeface="MS PGothic" charset="0"/>
              </a:rPr>
              <a:pPr/>
              <a:t>144</a:t>
            </a:fld>
            <a:endParaRPr lang="en-US" sz="1100">
              <a:ea typeface="MS PGothic" charset="0"/>
              <a:cs typeface="MS PGothic"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275" eaLnBrk="0" hangingPunct="0">
              <a:defRPr sz="2400">
                <a:solidFill>
                  <a:schemeClr val="tx1"/>
                </a:solidFill>
                <a:latin typeface="Arial" charset="0"/>
                <a:ea typeface="ＭＳ Ｐゴシック" charset="0"/>
                <a:cs typeface="ＭＳ Ｐゴシック" charset="0"/>
              </a:defRPr>
            </a:lvl1pPr>
            <a:lvl2pPr marL="38314835" indent="-37853018" defTabSz="9412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1818" eaLnBrk="0" fontAlgn="base" hangingPunct="0">
              <a:spcBef>
                <a:spcPct val="0"/>
              </a:spcBef>
              <a:spcAft>
                <a:spcPct val="0"/>
              </a:spcAft>
              <a:defRPr sz="2400">
                <a:solidFill>
                  <a:schemeClr val="tx1"/>
                </a:solidFill>
                <a:latin typeface="Arial" charset="0"/>
                <a:ea typeface="ＭＳ Ｐゴシック" charset="0"/>
              </a:defRPr>
            </a:lvl6pPr>
            <a:lvl7pPr marL="923635" eaLnBrk="0" fontAlgn="base" hangingPunct="0">
              <a:spcBef>
                <a:spcPct val="0"/>
              </a:spcBef>
              <a:spcAft>
                <a:spcPct val="0"/>
              </a:spcAft>
              <a:defRPr sz="2400">
                <a:solidFill>
                  <a:schemeClr val="tx1"/>
                </a:solidFill>
                <a:latin typeface="Arial" charset="0"/>
                <a:ea typeface="ＭＳ Ｐゴシック" charset="0"/>
              </a:defRPr>
            </a:lvl7pPr>
            <a:lvl8pPr marL="1385453" eaLnBrk="0" fontAlgn="base" hangingPunct="0">
              <a:spcBef>
                <a:spcPct val="0"/>
              </a:spcBef>
              <a:spcAft>
                <a:spcPct val="0"/>
              </a:spcAft>
              <a:defRPr sz="2400">
                <a:solidFill>
                  <a:schemeClr val="tx1"/>
                </a:solidFill>
                <a:latin typeface="Arial" charset="0"/>
                <a:ea typeface="ＭＳ Ｐゴシック" charset="0"/>
              </a:defRPr>
            </a:lvl8pPr>
            <a:lvl9pPr marL="1847271" eaLnBrk="0" fontAlgn="base" hangingPunct="0">
              <a:spcBef>
                <a:spcPct val="0"/>
              </a:spcBef>
              <a:spcAft>
                <a:spcPct val="0"/>
              </a:spcAft>
              <a:defRPr sz="2400">
                <a:solidFill>
                  <a:schemeClr val="tx1"/>
                </a:solidFill>
                <a:latin typeface="Arial" charset="0"/>
                <a:ea typeface="ＭＳ Ｐゴシック" charset="0"/>
              </a:defRPr>
            </a:lvl9pPr>
          </a:lstStyle>
          <a:p>
            <a:fld id="{EE83F02E-1ABF-AB4B-B8D3-A81680955423}" type="slidenum">
              <a:rPr lang="en-US" sz="1100">
                <a:ea typeface="MS PGothic" charset="0"/>
                <a:cs typeface="MS PGothic" charset="0"/>
              </a:rPr>
              <a:pPr/>
              <a:t>151</a:t>
            </a:fld>
            <a:endParaRPr lang="en-US" sz="1100">
              <a:ea typeface="MS PGothic" charset="0"/>
              <a:cs typeface="MS PGothic"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275" eaLnBrk="0" hangingPunct="0">
              <a:defRPr sz="2400">
                <a:solidFill>
                  <a:schemeClr val="tx1"/>
                </a:solidFill>
                <a:latin typeface="Arial" charset="0"/>
                <a:ea typeface="ＭＳ Ｐゴシック" charset="0"/>
                <a:cs typeface="ＭＳ Ｐゴシック" charset="0"/>
              </a:defRPr>
            </a:lvl1pPr>
            <a:lvl2pPr marL="38314835" indent="-37853018" defTabSz="9412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1818" eaLnBrk="0" fontAlgn="base" hangingPunct="0">
              <a:spcBef>
                <a:spcPct val="0"/>
              </a:spcBef>
              <a:spcAft>
                <a:spcPct val="0"/>
              </a:spcAft>
              <a:defRPr sz="2400">
                <a:solidFill>
                  <a:schemeClr val="tx1"/>
                </a:solidFill>
                <a:latin typeface="Arial" charset="0"/>
                <a:ea typeface="ＭＳ Ｐゴシック" charset="0"/>
              </a:defRPr>
            </a:lvl6pPr>
            <a:lvl7pPr marL="923635" eaLnBrk="0" fontAlgn="base" hangingPunct="0">
              <a:spcBef>
                <a:spcPct val="0"/>
              </a:spcBef>
              <a:spcAft>
                <a:spcPct val="0"/>
              </a:spcAft>
              <a:defRPr sz="2400">
                <a:solidFill>
                  <a:schemeClr val="tx1"/>
                </a:solidFill>
                <a:latin typeface="Arial" charset="0"/>
                <a:ea typeface="ＭＳ Ｐゴシック" charset="0"/>
              </a:defRPr>
            </a:lvl7pPr>
            <a:lvl8pPr marL="1385453" eaLnBrk="0" fontAlgn="base" hangingPunct="0">
              <a:spcBef>
                <a:spcPct val="0"/>
              </a:spcBef>
              <a:spcAft>
                <a:spcPct val="0"/>
              </a:spcAft>
              <a:defRPr sz="2400">
                <a:solidFill>
                  <a:schemeClr val="tx1"/>
                </a:solidFill>
                <a:latin typeface="Arial" charset="0"/>
                <a:ea typeface="ＭＳ Ｐゴシック" charset="0"/>
              </a:defRPr>
            </a:lvl8pPr>
            <a:lvl9pPr marL="1847271" eaLnBrk="0" fontAlgn="base" hangingPunct="0">
              <a:spcBef>
                <a:spcPct val="0"/>
              </a:spcBef>
              <a:spcAft>
                <a:spcPct val="0"/>
              </a:spcAft>
              <a:defRPr sz="2400">
                <a:solidFill>
                  <a:schemeClr val="tx1"/>
                </a:solidFill>
                <a:latin typeface="Arial" charset="0"/>
                <a:ea typeface="ＭＳ Ｐゴシック" charset="0"/>
              </a:defRPr>
            </a:lvl9pPr>
          </a:lstStyle>
          <a:p>
            <a:fld id="{EE83F02E-1ABF-AB4B-B8D3-A81680955423}" type="slidenum">
              <a:rPr lang="en-US" sz="1100">
                <a:ea typeface="MS PGothic" charset="0"/>
                <a:cs typeface="MS PGothic" charset="0"/>
              </a:rPr>
              <a:pPr/>
              <a:t>155</a:t>
            </a:fld>
            <a:endParaRPr lang="en-US" sz="1100">
              <a:ea typeface="MS PGothic" charset="0"/>
              <a:cs typeface="MS P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275" eaLnBrk="0" hangingPunct="0">
              <a:defRPr sz="2400">
                <a:solidFill>
                  <a:schemeClr val="tx1"/>
                </a:solidFill>
                <a:latin typeface="Arial" charset="0"/>
                <a:ea typeface="ＭＳ Ｐゴシック" charset="0"/>
                <a:cs typeface="ＭＳ Ｐゴシック" charset="0"/>
              </a:defRPr>
            </a:lvl1pPr>
            <a:lvl2pPr marL="38314835" indent="-37853018" defTabSz="9412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1818" eaLnBrk="0" fontAlgn="base" hangingPunct="0">
              <a:spcBef>
                <a:spcPct val="0"/>
              </a:spcBef>
              <a:spcAft>
                <a:spcPct val="0"/>
              </a:spcAft>
              <a:defRPr sz="2400">
                <a:solidFill>
                  <a:schemeClr val="tx1"/>
                </a:solidFill>
                <a:latin typeface="Arial" charset="0"/>
                <a:ea typeface="ＭＳ Ｐゴシック" charset="0"/>
              </a:defRPr>
            </a:lvl6pPr>
            <a:lvl7pPr marL="923635" eaLnBrk="0" fontAlgn="base" hangingPunct="0">
              <a:spcBef>
                <a:spcPct val="0"/>
              </a:spcBef>
              <a:spcAft>
                <a:spcPct val="0"/>
              </a:spcAft>
              <a:defRPr sz="2400">
                <a:solidFill>
                  <a:schemeClr val="tx1"/>
                </a:solidFill>
                <a:latin typeface="Arial" charset="0"/>
                <a:ea typeface="ＭＳ Ｐゴシック" charset="0"/>
              </a:defRPr>
            </a:lvl7pPr>
            <a:lvl8pPr marL="1385453" eaLnBrk="0" fontAlgn="base" hangingPunct="0">
              <a:spcBef>
                <a:spcPct val="0"/>
              </a:spcBef>
              <a:spcAft>
                <a:spcPct val="0"/>
              </a:spcAft>
              <a:defRPr sz="2400">
                <a:solidFill>
                  <a:schemeClr val="tx1"/>
                </a:solidFill>
                <a:latin typeface="Arial" charset="0"/>
                <a:ea typeface="ＭＳ Ｐゴシック" charset="0"/>
              </a:defRPr>
            </a:lvl8pPr>
            <a:lvl9pPr marL="1847271" eaLnBrk="0" fontAlgn="base" hangingPunct="0">
              <a:spcBef>
                <a:spcPct val="0"/>
              </a:spcBef>
              <a:spcAft>
                <a:spcPct val="0"/>
              </a:spcAft>
              <a:defRPr sz="2400">
                <a:solidFill>
                  <a:schemeClr val="tx1"/>
                </a:solidFill>
                <a:latin typeface="Arial" charset="0"/>
                <a:ea typeface="ＭＳ Ｐゴシック" charset="0"/>
              </a:defRPr>
            </a:lvl9pPr>
          </a:lstStyle>
          <a:p>
            <a:fld id="{EE83F02E-1ABF-AB4B-B8D3-A81680955423}" type="slidenum">
              <a:rPr lang="en-US" sz="1100">
                <a:ea typeface="MS PGothic" charset="0"/>
                <a:cs typeface="MS PGothic" charset="0"/>
              </a:rPr>
              <a:pPr/>
              <a:t>159</a:t>
            </a:fld>
            <a:endParaRPr lang="en-US" sz="1100">
              <a:ea typeface="MS PGothic" charset="0"/>
              <a:cs typeface="MS PGothic"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275" eaLnBrk="0" hangingPunct="0">
              <a:defRPr sz="2400">
                <a:solidFill>
                  <a:schemeClr val="tx1"/>
                </a:solidFill>
                <a:latin typeface="Arial" charset="0"/>
                <a:ea typeface="ＭＳ Ｐゴシック" charset="0"/>
                <a:cs typeface="ＭＳ Ｐゴシック" charset="0"/>
              </a:defRPr>
            </a:lvl1pPr>
            <a:lvl2pPr marL="38314835" indent="-37853018" defTabSz="9412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1818" eaLnBrk="0" fontAlgn="base" hangingPunct="0">
              <a:spcBef>
                <a:spcPct val="0"/>
              </a:spcBef>
              <a:spcAft>
                <a:spcPct val="0"/>
              </a:spcAft>
              <a:defRPr sz="2400">
                <a:solidFill>
                  <a:schemeClr val="tx1"/>
                </a:solidFill>
                <a:latin typeface="Arial" charset="0"/>
                <a:ea typeface="ＭＳ Ｐゴシック" charset="0"/>
              </a:defRPr>
            </a:lvl6pPr>
            <a:lvl7pPr marL="923635" eaLnBrk="0" fontAlgn="base" hangingPunct="0">
              <a:spcBef>
                <a:spcPct val="0"/>
              </a:spcBef>
              <a:spcAft>
                <a:spcPct val="0"/>
              </a:spcAft>
              <a:defRPr sz="2400">
                <a:solidFill>
                  <a:schemeClr val="tx1"/>
                </a:solidFill>
                <a:latin typeface="Arial" charset="0"/>
                <a:ea typeface="ＭＳ Ｐゴシック" charset="0"/>
              </a:defRPr>
            </a:lvl7pPr>
            <a:lvl8pPr marL="1385453" eaLnBrk="0" fontAlgn="base" hangingPunct="0">
              <a:spcBef>
                <a:spcPct val="0"/>
              </a:spcBef>
              <a:spcAft>
                <a:spcPct val="0"/>
              </a:spcAft>
              <a:defRPr sz="2400">
                <a:solidFill>
                  <a:schemeClr val="tx1"/>
                </a:solidFill>
                <a:latin typeface="Arial" charset="0"/>
                <a:ea typeface="ＭＳ Ｐゴシック" charset="0"/>
              </a:defRPr>
            </a:lvl8pPr>
            <a:lvl9pPr marL="1847271" eaLnBrk="0" fontAlgn="base" hangingPunct="0">
              <a:spcBef>
                <a:spcPct val="0"/>
              </a:spcBef>
              <a:spcAft>
                <a:spcPct val="0"/>
              </a:spcAft>
              <a:defRPr sz="2400">
                <a:solidFill>
                  <a:schemeClr val="tx1"/>
                </a:solidFill>
                <a:latin typeface="Arial" charset="0"/>
                <a:ea typeface="ＭＳ Ｐゴシック" charset="0"/>
              </a:defRPr>
            </a:lvl9pPr>
          </a:lstStyle>
          <a:p>
            <a:fld id="{EE83F02E-1ABF-AB4B-B8D3-A81680955423}" type="slidenum">
              <a:rPr lang="en-US" sz="1100">
                <a:ea typeface="MS PGothic" charset="0"/>
                <a:cs typeface="MS PGothic" charset="0"/>
              </a:rPr>
              <a:pPr/>
              <a:t>162</a:t>
            </a:fld>
            <a:endParaRPr lang="en-US" sz="1100">
              <a:ea typeface="MS PGothic" charset="0"/>
              <a:cs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275" eaLnBrk="0" hangingPunct="0">
              <a:defRPr sz="2400">
                <a:solidFill>
                  <a:schemeClr val="tx1"/>
                </a:solidFill>
                <a:latin typeface="Arial" charset="0"/>
                <a:ea typeface="ＭＳ Ｐゴシック" charset="0"/>
                <a:cs typeface="ＭＳ Ｐゴシック" charset="0"/>
              </a:defRPr>
            </a:lvl1pPr>
            <a:lvl2pPr marL="38314835" indent="-37853018" defTabSz="9412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1818" eaLnBrk="0" fontAlgn="base" hangingPunct="0">
              <a:spcBef>
                <a:spcPct val="0"/>
              </a:spcBef>
              <a:spcAft>
                <a:spcPct val="0"/>
              </a:spcAft>
              <a:defRPr sz="2400">
                <a:solidFill>
                  <a:schemeClr val="tx1"/>
                </a:solidFill>
                <a:latin typeface="Arial" charset="0"/>
                <a:ea typeface="ＭＳ Ｐゴシック" charset="0"/>
              </a:defRPr>
            </a:lvl6pPr>
            <a:lvl7pPr marL="923635" eaLnBrk="0" fontAlgn="base" hangingPunct="0">
              <a:spcBef>
                <a:spcPct val="0"/>
              </a:spcBef>
              <a:spcAft>
                <a:spcPct val="0"/>
              </a:spcAft>
              <a:defRPr sz="2400">
                <a:solidFill>
                  <a:schemeClr val="tx1"/>
                </a:solidFill>
                <a:latin typeface="Arial" charset="0"/>
                <a:ea typeface="ＭＳ Ｐゴシック" charset="0"/>
              </a:defRPr>
            </a:lvl7pPr>
            <a:lvl8pPr marL="1385453" eaLnBrk="0" fontAlgn="base" hangingPunct="0">
              <a:spcBef>
                <a:spcPct val="0"/>
              </a:spcBef>
              <a:spcAft>
                <a:spcPct val="0"/>
              </a:spcAft>
              <a:defRPr sz="2400">
                <a:solidFill>
                  <a:schemeClr val="tx1"/>
                </a:solidFill>
                <a:latin typeface="Arial" charset="0"/>
                <a:ea typeface="ＭＳ Ｐゴシック" charset="0"/>
              </a:defRPr>
            </a:lvl8pPr>
            <a:lvl9pPr marL="1847271" eaLnBrk="0" fontAlgn="base" hangingPunct="0">
              <a:spcBef>
                <a:spcPct val="0"/>
              </a:spcBef>
              <a:spcAft>
                <a:spcPct val="0"/>
              </a:spcAft>
              <a:defRPr sz="2400">
                <a:solidFill>
                  <a:schemeClr val="tx1"/>
                </a:solidFill>
                <a:latin typeface="Arial" charset="0"/>
                <a:ea typeface="ＭＳ Ｐゴシック" charset="0"/>
              </a:defRPr>
            </a:lvl9pPr>
          </a:lstStyle>
          <a:p>
            <a:fld id="{EE83F02E-1ABF-AB4B-B8D3-A81680955423}" type="slidenum">
              <a:rPr lang="en-US" sz="1100">
                <a:ea typeface="MS PGothic" charset="0"/>
                <a:cs typeface="MS PGothic" charset="0"/>
              </a:rPr>
              <a:pPr/>
              <a:t>166</a:t>
            </a:fld>
            <a:endParaRPr lang="en-US" sz="1100">
              <a:ea typeface="MS PGothic" charset="0"/>
              <a:cs typeface="MS PGothic"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275" eaLnBrk="0" hangingPunct="0">
              <a:defRPr sz="2400">
                <a:solidFill>
                  <a:schemeClr val="tx1"/>
                </a:solidFill>
                <a:latin typeface="Arial" charset="0"/>
                <a:ea typeface="ＭＳ Ｐゴシック" charset="0"/>
                <a:cs typeface="ＭＳ Ｐゴシック" charset="0"/>
              </a:defRPr>
            </a:lvl1pPr>
            <a:lvl2pPr marL="38314835" indent="-37853018" defTabSz="9412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1818" eaLnBrk="0" fontAlgn="base" hangingPunct="0">
              <a:spcBef>
                <a:spcPct val="0"/>
              </a:spcBef>
              <a:spcAft>
                <a:spcPct val="0"/>
              </a:spcAft>
              <a:defRPr sz="2400">
                <a:solidFill>
                  <a:schemeClr val="tx1"/>
                </a:solidFill>
                <a:latin typeface="Arial" charset="0"/>
                <a:ea typeface="ＭＳ Ｐゴシック" charset="0"/>
              </a:defRPr>
            </a:lvl6pPr>
            <a:lvl7pPr marL="923635" eaLnBrk="0" fontAlgn="base" hangingPunct="0">
              <a:spcBef>
                <a:spcPct val="0"/>
              </a:spcBef>
              <a:spcAft>
                <a:spcPct val="0"/>
              </a:spcAft>
              <a:defRPr sz="2400">
                <a:solidFill>
                  <a:schemeClr val="tx1"/>
                </a:solidFill>
                <a:latin typeface="Arial" charset="0"/>
                <a:ea typeface="ＭＳ Ｐゴシック" charset="0"/>
              </a:defRPr>
            </a:lvl7pPr>
            <a:lvl8pPr marL="1385453" eaLnBrk="0" fontAlgn="base" hangingPunct="0">
              <a:spcBef>
                <a:spcPct val="0"/>
              </a:spcBef>
              <a:spcAft>
                <a:spcPct val="0"/>
              </a:spcAft>
              <a:defRPr sz="2400">
                <a:solidFill>
                  <a:schemeClr val="tx1"/>
                </a:solidFill>
                <a:latin typeface="Arial" charset="0"/>
                <a:ea typeface="ＭＳ Ｐゴシック" charset="0"/>
              </a:defRPr>
            </a:lvl8pPr>
            <a:lvl9pPr marL="1847271" eaLnBrk="0" fontAlgn="base" hangingPunct="0">
              <a:spcBef>
                <a:spcPct val="0"/>
              </a:spcBef>
              <a:spcAft>
                <a:spcPct val="0"/>
              </a:spcAft>
              <a:defRPr sz="2400">
                <a:solidFill>
                  <a:schemeClr val="tx1"/>
                </a:solidFill>
                <a:latin typeface="Arial" charset="0"/>
                <a:ea typeface="ＭＳ Ｐゴシック" charset="0"/>
              </a:defRPr>
            </a:lvl9pPr>
          </a:lstStyle>
          <a:p>
            <a:fld id="{EE83F02E-1ABF-AB4B-B8D3-A81680955423}" type="slidenum">
              <a:rPr lang="en-US" sz="1100">
                <a:ea typeface="MS PGothic" charset="0"/>
                <a:cs typeface="MS PGothic" charset="0"/>
              </a:rPr>
              <a:pPr/>
              <a:t>170</a:t>
            </a:fld>
            <a:endParaRPr lang="en-US" sz="1100">
              <a:ea typeface="MS PGothic" charset="0"/>
              <a:cs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txBox="1">
            <a:spLocks noGrp="1"/>
          </p:cNvSpPr>
          <p:nvPr>
            <p:ph type="body" idx="1"/>
          </p:nvPr>
        </p:nvSpPr>
        <p:spPr>
          <a:xfrm>
            <a:off x="709614" y="4449764"/>
            <a:ext cx="5683223" cy="4216549"/>
          </a:xfrm>
          <a:prstGeom prst="rect">
            <a:avLst/>
          </a:prstGeom>
        </p:spPr>
        <p:txBody>
          <a:bodyPr lIns="88591" tIns="88591" rIns="88591" bIns="88591" anchor="ctr" anchorCtr="0">
            <a:noAutofit/>
          </a:bodyPr>
          <a:lstStyle/>
          <a:p>
            <a:endParaRPr/>
          </a:p>
        </p:txBody>
      </p:sp>
      <p:sp>
        <p:nvSpPr>
          <p:cNvPr id="439" name="Shape 439"/>
          <p:cNvSpPr>
            <a:spLocks noGrp="1" noRot="1" noChangeAspect="1"/>
          </p:cNvSpPr>
          <p:nvPr>
            <p:ph type="sldImg" idx="2"/>
          </p:nvPr>
        </p:nvSpPr>
        <p:spPr>
          <a:xfrm>
            <a:off x="430213" y="703263"/>
            <a:ext cx="6243637" cy="35131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275" eaLnBrk="0" hangingPunct="0">
              <a:defRPr sz="2400">
                <a:solidFill>
                  <a:schemeClr val="tx1"/>
                </a:solidFill>
                <a:latin typeface="Arial" charset="0"/>
                <a:ea typeface="ＭＳ Ｐゴシック" charset="0"/>
                <a:cs typeface="ＭＳ Ｐゴシック" charset="0"/>
              </a:defRPr>
            </a:lvl1pPr>
            <a:lvl2pPr marL="38314835" indent="-37853018" defTabSz="9412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1818" eaLnBrk="0" fontAlgn="base" hangingPunct="0">
              <a:spcBef>
                <a:spcPct val="0"/>
              </a:spcBef>
              <a:spcAft>
                <a:spcPct val="0"/>
              </a:spcAft>
              <a:defRPr sz="2400">
                <a:solidFill>
                  <a:schemeClr val="tx1"/>
                </a:solidFill>
                <a:latin typeface="Arial" charset="0"/>
                <a:ea typeface="ＭＳ Ｐゴシック" charset="0"/>
              </a:defRPr>
            </a:lvl6pPr>
            <a:lvl7pPr marL="923635" eaLnBrk="0" fontAlgn="base" hangingPunct="0">
              <a:spcBef>
                <a:spcPct val="0"/>
              </a:spcBef>
              <a:spcAft>
                <a:spcPct val="0"/>
              </a:spcAft>
              <a:defRPr sz="2400">
                <a:solidFill>
                  <a:schemeClr val="tx1"/>
                </a:solidFill>
                <a:latin typeface="Arial" charset="0"/>
                <a:ea typeface="ＭＳ Ｐゴシック" charset="0"/>
              </a:defRPr>
            </a:lvl7pPr>
            <a:lvl8pPr marL="1385453" eaLnBrk="0" fontAlgn="base" hangingPunct="0">
              <a:spcBef>
                <a:spcPct val="0"/>
              </a:spcBef>
              <a:spcAft>
                <a:spcPct val="0"/>
              </a:spcAft>
              <a:defRPr sz="2400">
                <a:solidFill>
                  <a:schemeClr val="tx1"/>
                </a:solidFill>
                <a:latin typeface="Arial" charset="0"/>
                <a:ea typeface="ＭＳ Ｐゴシック" charset="0"/>
              </a:defRPr>
            </a:lvl8pPr>
            <a:lvl9pPr marL="1847271" eaLnBrk="0" fontAlgn="base" hangingPunct="0">
              <a:spcBef>
                <a:spcPct val="0"/>
              </a:spcBef>
              <a:spcAft>
                <a:spcPct val="0"/>
              </a:spcAft>
              <a:defRPr sz="2400">
                <a:solidFill>
                  <a:schemeClr val="tx1"/>
                </a:solidFill>
                <a:latin typeface="Arial" charset="0"/>
                <a:ea typeface="ＭＳ Ｐゴシック" charset="0"/>
              </a:defRPr>
            </a:lvl9pPr>
          </a:lstStyle>
          <a:p>
            <a:fld id="{EE83F02E-1ABF-AB4B-B8D3-A81680955423}" type="slidenum">
              <a:rPr lang="en-US" sz="1100">
                <a:ea typeface="MS PGothic" charset="0"/>
                <a:cs typeface="MS PGothic" charset="0"/>
              </a:rPr>
              <a:pPr/>
              <a:t>173</a:t>
            </a:fld>
            <a:endParaRPr lang="en-US" sz="1100">
              <a:ea typeface="MS PGothic" charset="0"/>
              <a:cs typeface="MS PGothic"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275" eaLnBrk="0" hangingPunct="0">
              <a:defRPr sz="2400">
                <a:solidFill>
                  <a:schemeClr val="tx1"/>
                </a:solidFill>
                <a:latin typeface="Arial" charset="0"/>
                <a:ea typeface="ＭＳ Ｐゴシック" charset="0"/>
                <a:cs typeface="ＭＳ Ｐゴシック" charset="0"/>
              </a:defRPr>
            </a:lvl1pPr>
            <a:lvl2pPr marL="38314835" indent="-37853018" defTabSz="9412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1818" eaLnBrk="0" fontAlgn="base" hangingPunct="0">
              <a:spcBef>
                <a:spcPct val="0"/>
              </a:spcBef>
              <a:spcAft>
                <a:spcPct val="0"/>
              </a:spcAft>
              <a:defRPr sz="2400">
                <a:solidFill>
                  <a:schemeClr val="tx1"/>
                </a:solidFill>
                <a:latin typeface="Arial" charset="0"/>
                <a:ea typeface="ＭＳ Ｐゴシック" charset="0"/>
              </a:defRPr>
            </a:lvl6pPr>
            <a:lvl7pPr marL="923635" eaLnBrk="0" fontAlgn="base" hangingPunct="0">
              <a:spcBef>
                <a:spcPct val="0"/>
              </a:spcBef>
              <a:spcAft>
                <a:spcPct val="0"/>
              </a:spcAft>
              <a:defRPr sz="2400">
                <a:solidFill>
                  <a:schemeClr val="tx1"/>
                </a:solidFill>
                <a:latin typeface="Arial" charset="0"/>
                <a:ea typeface="ＭＳ Ｐゴシック" charset="0"/>
              </a:defRPr>
            </a:lvl7pPr>
            <a:lvl8pPr marL="1385453" eaLnBrk="0" fontAlgn="base" hangingPunct="0">
              <a:spcBef>
                <a:spcPct val="0"/>
              </a:spcBef>
              <a:spcAft>
                <a:spcPct val="0"/>
              </a:spcAft>
              <a:defRPr sz="2400">
                <a:solidFill>
                  <a:schemeClr val="tx1"/>
                </a:solidFill>
                <a:latin typeface="Arial" charset="0"/>
                <a:ea typeface="ＭＳ Ｐゴシック" charset="0"/>
              </a:defRPr>
            </a:lvl8pPr>
            <a:lvl9pPr marL="1847271" eaLnBrk="0" fontAlgn="base" hangingPunct="0">
              <a:spcBef>
                <a:spcPct val="0"/>
              </a:spcBef>
              <a:spcAft>
                <a:spcPct val="0"/>
              </a:spcAft>
              <a:defRPr sz="2400">
                <a:solidFill>
                  <a:schemeClr val="tx1"/>
                </a:solidFill>
                <a:latin typeface="Arial" charset="0"/>
                <a:ea typeface="ＭＳ Ｐゴシック" charset="0"/>
              </a:defRPr>
            </a:lvl9pPr>
          </a:lstStyle>
          <a:p>
            <a:fld id="{EE83F02E-1ABF-AB4B-B8D3-A81680955423}" type="slidenum">
              <a:rPr lang="en-US" sz="1100">
                <a:ea typeface="MS PGothic" charset="0"/>
                <a:cs typeface="MS PGothic" charset="0"/>
              </a:rPr>
              <a:pPr/>
              <a:t>179</a:t>
            </a:fld>
            <a:endParaRPr lang="en-US" sz="1100">
              <a:ea typeface="MS PGothic" charset="0"/>
              <a:cs typeface="MS PGothic"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275" eaLnBrk="0" hangingPunct="0">
              <a:defRPr sz="2400">
                <a:solidFill>
                  <a:schemeClr val="tx1"/>
                </a:solidFill>
                <a:latin typeface="Arial" charset="0"/>
                <a:ea typeface="ＭＳ Ｐゴシック" charset="0"/>
                <a:cs typeface="ＭＳ Ｐゴシック" charset="0"/>
              </a:defRPr>
            </a:lvl1pPr>
            <a:lvl2pPr marL="38314835" indent="-37853018" defTabSz="9412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1818" eaLnBrk="0" fontAlgn="base" hangingPunct="0">
              <a:spcBef>
                <a:spcPct val="0"/>
              </a:spcBef>
              <a:spcAft>
                <a:spcPct val="0"/>
              </a:spcAft>
              <a:defRPr sz="2400">
                <a:solidFill>
                  <a:schemeClr val="tx1"/>
                </a:solidFill>
                <a:latin typeface="Arial" charset="0"/>
                <a:ea typeface="ＭＳ Ｐゴシック" charset="0"/>
              </a:defRPr>
            </a:lvl6pPr>
            <a:lvl7pPr marL="923635" eaLnBrk="0" fontAlgn="base" hangingPunct="0">
              <a:spcBef>
                <a:spcPct val="0"/>
              </a:spcBef>
              <a:spcAft>
                <a:spcPct val="0"/>
              </a:spcAft>
              <a:defRPr sz="2400">
                <a:solidFill>
                  <a:schemeClr val="tx1"/>
                </a:solidFill>
                <a:latin typeface="Arial" charset="0"/>
                <a:ea typeface="ＭＳ Ｐゴシック" charset="0"/>
              </a:defRPr>
            </a:lvl7pPr>
            <a:lvl8pPr marL="1385453" eaLnBrk="0" fontAlgn="base" hangingPunct="0">
              <a:spcBef>
                <a:spcPct val="0"/>
              </a:spcBef>
              <a:spcAft>
                <a:spcPct val="0"/>
              </a:spcAft>
              <a:defRPr sz="2400">
                <a:solidFill>
                  <a:schemeClr val="tx1"/>
                </a:solidFill>
                <a:latin typeface="Arial" charset="0"/>
                <a:ea typeface="ＭＳ Ｐゴシック" charset="0"/>
              </a:defRPr>
            </a:lvl8pPr>
            <a:lvl9pPr marL="1847271" eaLnBrk="0" fontAlgn="base" hangingPunct="0">
              <a:spcBef>
                <a:spcPct val="0"/>
              </a:spcBef>
              <a:spcAft>
                <a:spcPct val="0"/>
              </a:spcAft>
              <a:defRPr sz="2400">
                <a:solidFill>
                  <a:schemeClr val="tx1"/>
                </a:solidFill>
                <a:latin typeface="Arial" charset="0"/>
                <a:ea typeface="ＭＳ Ｐゴシック" charset="0"/>
              </a:defRPr>
            </a:lvl9pPr>
          </a:lstStyle>
          <a:p>
            <a:fld id="{EE83F02E-1ABF-AB4B-B8D3-A81680955423}" type="slidenum">
              <a:rPr lang="en-US" sz="1100">
                <a:ea typeface="MS PGothic" charset="0"/>
                <a:cs typeface="MS PGothic" charset="0"/>
              </a:rPr>
              <a:pPr/>
              <a:t>185</a:t>
            </a:fld>
            <a:endParaRPr lang="en-US" sz="1100">
              <a:ea typeface="MS PGothic" charset="0"/>
              <a:cs typeface="MS PGothic"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275" eaLnBrk="0" hangingPunct="0">
              <a:defRPr sz="2400">
                <a:solidFill>
                  <a:schemeClr val="tx1"/>
                </a:solidFill>
                <a:latin typeface="Arial" charset="0"/>
                <a:ea typeface="ＭＳ Ｐゴシック" charset="0"/>
                <a:cs typeface="ＭＳ Ｐゴシック" charset="0"/>
              </a:defRPr>
            </a:lvl1pPr>
            <a:lvl2pPr marL="38314835" indent="-37853018" defTabSz="9412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1818" eaLnBrk="0" fontAlgn="base" hangingPunct="0">
              <a:spcBef>
                <a:spcPct val="0"/>
              </a:spcBef>
              <a:spcAft>
                <a:spcPct val="0"/>
              </a:spcAft>
              <a:defRPr sz="2400">
                <a:solidFill>
                  <a:schemeClr val="tx1"/>
                </a:solidFill>
                <a:latin typeface="Arial" charset="0"/>
                <a:ea typeface="ＭＳ Ｐゴシック" charset="0"/>
              </a:defRPr>
            </a:lvl6pPr>
            <a:lvl7pPr marL="923635" eaLnBrk="0" fontAlgn="base" hangingPunct="0">
              <a:spcBef>
                <a:spcPct val="0"/>
              </a:spcBef>
              <a:spcAft>
                <a:spcPct val="0"/>
              </a:spcAft>
              <a:defRPr sz="2400">
                <a:solidFill>
                  <a:schemeClr val="tx1"/>
                </a:solidFill>
                <a:latin typeface="Arial" charset="0"/>
                <a:ea typeface="ＭＳ Ｐゴシック" charset="0"/>
              </a:defRPr>
            </a:lvl7pPr>
            <a:lvl8pPr marL="1385453" eaLnBrk="0" fontAlgn="base" hangingPunct="0">
              <a:spcBef>
                <a:spcPct val="0"/>
              </a:spcBef>
              <a:spcAft>
                <a:spcPct val="0"/>
              </a:spcAft>
              <a:defRPr sz="2400">
                <a:solidFill>
                  <a:schemeClr val="tx1"/>
                </a:solidFill>
                <a:latin typeface="Arial" charset="0"/>
                <a:ea typeface="ＭＳ Ｐゴシック" charset="0"/>
              </a:defRPr>
            </a:lvl8pPr>
            <a:lvl9pPr marL="1847271" eaLnBrk="0" fontAlgn="base" hangingPunct="0">
              <a:spcBef>
                <a:spcPct val="0"/>
              </a:spcBef>
              <a:spcAft>
                <a:spcPct val="0"/>
              </a:spcAft>
              <a:defRPr sz="2400">
                <a:solidFill>
                  <a:schemeClr val="tx1"/>
                </a:solidFill>
                <a:latin typeface="Arial" charset="0"/>
                <a:ea typeface="ＭＳ Ｐゴシック" charset="0"/>
              </a:defRPr>
            </a:lvl9pPr>
          </a:lstStyle>
          <a:p>
            <a:fld id="{EE83F02E-1ABF-AB4B-B8D3-A81680955423}" type="slidenum">
              <a:rPr lang="en-US" sz="1100">
                <a:ea typeface="MS PGothic" charset="0"/>
                <a:cs typeface="MS PGothic" charset="0"/>
              </a:rPr>
              <a:pPr/>
              <a:t>190</a:t>
            </a:fld>
            <a:endParaRPr lang="en-US" sz="1100">
              <a:ea typeface="MS PGothic" charset="0"/>
              <a:cs typeface="MS PGothic"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275" eaLnBrk="0" hangingPunct="0">
              <a:defRPr sz="2400">
                <a:solidFill>
                  <a:schemeClr val="tx1"/>
                </a:solidFill>
                <a:latin typeface="Arial" charset="0"/>
                <a:ea typeface="ＭＳ Ｐゴシック" charset="0"/>
                <a:cs typeface="ＭＳ Ｐゴシック" charset="0"/>
              </a:defRPr>
            </a:lvl1pPr>
            <a:lvl2pPr marL="38314835" indent="-37853018" defTabSz="9412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1818" eaLnBrk="0" fontAlgn="base" hangingPunct="0">
              <a:spcBef>
                <a:spcPct val="0"/>
              </a:spcBef>
              <a:spcAft>
                <a:spcPct val="0"/>
              </a:spcAft>
              <a:defRPr sz="2400">
                <a:solidFill>
                  <a:schemeClr val="tx1"/>
                </a:solidFill>
                <a:latin typeface="Arial" charset="0"/>
                <a:ea typeface="ＭＳ Ｐゴシック" charset="0"/>
              </a:defRPr>
            </a:lvl6pPr>
            <a:lvl7pPr marL="923635" eaLnBrk="0" fontAlgn="base" hangingPunct="0">
              <a:spcBef>
                <a:spcPct val="0"/>
              </a:spcBef>
              <a:spcAft>
                <a:spcPct val="0"/>
              </a:spcAft>
              <a:defRPr sz="2400">
                <a:solidFill>
                  <a:schemeClr val="tx1"/>
                </a:solidFill>
                <a:latin typeface="Arial" charset="0"/>
                <a:ea typeface="ＭＳ Ｐゴシック" charset="0"/>
              </a:defRPr>
            </a:lvl7pPr>
            <a:lvl8pPr marL="1385453" eaLnBrk="0" fontAlgn="base" hangingPunct="0">
              <a:spcBef>
                <a:spcPct val="0"/>
              </a:spcBef>
              <a:spcAft>
                <a:spcPct val="0"/>
              </a:spcAft>
              <a:defRPr sz="2400">
                <a:solidFill>
                  <a:schemeClr val="tx1"/>
                </a:solidFill>
                <a:latin typeface="Arial" charset="0"/>
                <a:ea typeface="ＭＳ Ｐゴシック" charset="0"/>
              </a:defRPr>
            </a:lvl8pPr>
            <a:lvl9pPr marL="1847271" eaLnBrk="0" fontAlgn="base" hangingPunct="0">
              <a:spcBef>
                <a:spcPct val="0"/>
              </a:spcBef>
              <a:spcAft>
                <a:spcPct val="0"/>
              </a:spcAft>
              <a:defRPr sz="2400">
                <a:solidFill>
                  <a:schemeClr val="tx1"/>
                </a:solidFill>
                <a:latin typeface="Arial" charset="0"/>
                <a:ea typeface="ＭＳ Ｐゴシック" charset="0"/>
              </a:defRPr>
            </a:lvl9pPr>
          </a:lstStyle>
          <a:p>
            <a:fld id="{EE83F02E-1ABF-AB4B-B8D3-A81680955423}" type="slidenum">
              <a:rPr lang="en-US" sz="1100">
                <a:ea typeface="MS PGothic" charset="0"/>
                <a:cs typeface="MS PGothic" charset="0"/>
              </a:rPr>
              <a:pPr/>
              <a:t>197</a:t>
            </a:fld>
            <a:endParaRPr lang="en-US" sz="1100">
              <a:ea typeface="MS PGothic" charset="0"/>
              <a:cs typeface="MS PGothic"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275" eaLnBrk="0" hangingPunct="0">
              <a:defRPr sz="2400">
                <a:solidFill>
                  <a:schemeClr val="tx1"/>
                </a:solidFill>
                <a:latin typeface="Arial" charset="0"/>
                <a:ea typeface="ＭＳ Ｐゴシック" charset="0"/>
                <a:cs typeface="ＭＳ Ｐゴシック" charset="0"/>
              </a:defRPr>
            </a:lvl1pPr>
            <a:lvl2pPr marL="38314835" indent="-37853018" defTabSz="9412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1818" eaLnBrk="0" fontAlgn="base" hangingPunct="0">
              <a:spcBef>
                <a:spcPct val="0"/>
              </a:spcBef>
              <a:spcAft>
                <a:spcPct val="0"/>
              </a:spcAft>
              <a:defRPr sz="2400">
                <a:solidFill>
                  <a:schemeClr val="tx1"/>
                </a:solidFill>
                <a:latin typeface="Arial" charset="0"/>
                <a:ea typeface="ＭＳ Ｐゴシック" charset="0"/>
              </a:defRPr>
            </a:lvl6pPr>
            <a:lvl7pPr marL="923635" eaLnBrk="0" fontAlgn="base" hangingPunct="0">
              <a:spcBef>
                <a:spcPct val="0"/>
              </a:spcBef>
              <a:spcAft>
                <a:spcPct val="0"/>
              </a:spcAft>
              <a:defRPr sz="2400">
                <a:solidFill>
                  <a:schemeClr val="tx1"/>
                </a:solidFill>
                <a:latin typeface="Arial" charset="0"/>
                <a:ea typeface="ＭＳ Ｐゴシック" charset="0"/>
              </a:defRPr>
            </a:lvl7pPr>
            <a:lvl8pPr marL="1385453" eaLnBrk="0" fontAlgn="base" hangingPunct="0">
              <a:spcBef>
                <a:spcPct val="0"/>
              </a:spcBef>
              <a:spcAft>
                <a:spcPct val="0"/>
              </a:spcAft>
              <a:defRPr sz="2400">
                <a:solidFill>
                  <a:schemeClr val="tx1"/>
                </a:solidFill>
                <a:latin typeface="Arial" charset="0"/>
                <a:ea typeface="ＭＳ Ｐゴシック" charset="0"/>
              </a:defRPr>
            </a:lvl8pPr>
            <a:lvl9pPr marL="1847271" eaLnBrk="0" fontAlgn="base" hangingPunct="0">
              <a:spcBef>
                <a:spcPct val="0"/>
              </a:spcBef>
              <a:spcAft>
                <a:spcPct val="0"/>
              </a:spcAft>
              <a:defRPr sz="2400">
                <a:solidFill>
                  <a:schemeClr val="tx1"/>
                </a:solidFill>
                <a:latin typeface="Arial" charset="0"/>
                <a:ea typeface="ＭＳ Ｐゴシック" charset="0"/>
              </a:defRPr>
            </a:lvl9pPr>
          </a:lstStyle>
          <a:p>
            <a:fld id="{EE83F02E-1ABF-AB4B-B8D3-A81680955423}" type="slidenum">
              <a:rPr lang="en-US" sz="1100">
                <a:ea typeface="MS PGothic" charset="0"/>
                <a:cs typeface="MS PGothic" charset="0"/>
              </a:rPr>
              <a:pPr/>
              <a:t>199</a:t>
            </a:fld>
            <a:endParaRPr lang="en-US" sz="1100">
              <a:ea typeface="MS PGothic" charset="0"/>
              <a:cs typeface="MS P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33FE8EB-B2ED-4DD7-A5D1-1C5BB066F5A1}" type="slidenum">
              <a:rPr lang="en-US" smtClean="0"/>
              <a:pPr>
                <a:defRPr/>
              </a:pPr>
              <a:t>53</a:t>
            </a:fld>
            <a:endParaRPr lang="en-US" dirty="0"/>
          </a:p>
        </p:txBody>
      </p:sp>
    </p:spTree>
    <p:extLst>
      <p:ext uri="{BB962C8B-B14F-4D97-AF65-F5344CB8AC3E}">
        <p14:creationId xmlns:p14="http://schemas.microsoft.com/office/powerpoint/2010/main" val="358936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33FE8EB-B2ED-4DD7-A5D1-1C5BB066F5A1}" type="slidenum">
              <a:rPr lang="en-US" smtClean="0"/>
              <a:pPr>
                <a:defRPr/>
              </a:pPr>
              <a:t>57</a:t>
            </a:fld>
            <a:endParaRPr lang="en-US" dirty="0"/>
          </a:p>
        </p:txBody>
      </p:sp>
    </p:spTree>
    <p:extLst>
      <p:ext uri="{BB962C8B-B14F-4D97-AF65-F5344CB8AC3E}">
        <p14:creationId xmlns:p14="http://schemas.microsoft.com/office/powerpoint/2010/main" val="358936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33FE8EB-B2ED-4DD7-A5D1-1C5BB066F5A1}" type="slidenum">
              <a:rPr lang="en-US" smtClean="0"/>
              <a:pPr>
                <a:defRPr/>
              </a:pPr>
              <a:t>58</a:t>
            </a:fld>
            <a:endParaRPr lang="en-US" dirty="0"/>
          </a:p>
        </p:txBody>
      </p:sp>
    </p:spTree>
    <p:extLst>
      <p:ext uri="{BB962C8B-B14F-4D97-AF65-F5344CB8AC3E}">
        <p14:creationId xmlns:p14="http://schemas.microsoft.com/office/powerpoint/2010/main" val="358936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4022938" y="8898738"/>
            <a:ext cx="3077951" cy="469105"/>
          </a:xfrm>
          <a:prstGeom prst="rect">
            <a:avLst/>
          </a:prstGeom>
        </p:spPr>
        <p:txBody>
          <a:bodyPr lIns="85942" tIns="42971" rIns="85942" bIns="42971"/>
          <a:lstStyle/>
          <a:p>
            <a:pPr>
              <a:defRPr/>
            </a:pPr>
            <a:fld id="{B33FE8EB-B2ED-4DD7-A5D1-1C5BB066F5A1}" type="slidenum">
              <a:rPr lang="en-US" smtClean="0"/>
              <a:pPr>
                <a:defRPr/>
              </a:pPr>
              <a:t>87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4022938" y="8898738"/>
            <a:ext cx="3077951" cy="469105"/>
          </a:xfrm>
          <a:prstGeom prst="rect">
            <a:avLst/>
          </a:prstGeom>
        </p:spPr>
        <p:txBody>
          <a:bodyPr lIns="91361" tIns="45680" rIns="91361" bIns="45680"/>
          <a:lstStyle/>
          <a:p>
            <a:pPr>
              <a:defRPr/>
            </a:pPr>
            <a:fld id="{B33FE8EB-B2ED-4DD7-A5D1-1C5BB066F5A1}" type="slidenum">
              <a:rPr lang="en-US" smtClean="0"/>
              <a:pPr>
                <a:defRPr/>
              </a:pPr>
              <a:t>102</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661FEF-6DE1-4A33-90BD-FE418CF16118}" type="slidenum">
              <a:rPr lang="en-US" smtClean="0"/>
              <a:pPr/>
              <a:t>112</a:t>
            </a:fld>
            <a:endParaRPr lang="en-US"/>
          </a:p>
        </p:txBody>
      </p:sp>
    </p:spTree>
    <p:extLst>
      <p:ext uri="{BB962C8B-B14F-4D97-AF65-F5344CB8AC3E}">
        <p14:creationId xmlns:p14="http://schemas.microsoft.com/office/powerpoint/2010/main" val="3138050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275" eaLnBrk="0" hangingPunct="0">
              <a:defRPr sz="2400">
                <a:solidFill>
                  <a:schemeClr val="tx1"/>
                </a:solidFill>
                <a:latin typeface="Arial" charset="0"/>
                <a:ea typeface="ＭＳ Ｐゴシック" charset="0"/>
                <a:cs typeface="ＭＳ Ｐゴシック" charset="0"/>
              </a:defRPr>
            </a:lvl1pPr>
            <a:lvl2pPr marL="38314835" indent="-37853018" defTabSz="9412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61818" eaLnBrk="0" fontAlgn="base" hangingPunct="0">
              <a:spcBef>
                <a:spcPct val="0"/>
              </a:spcBef>
              <a:spcAft>
                <a:spcPct val="0"/>
              </a:spcAft>
              <a:defRPr sz="2400">
                <a:solidFill>
                  <a:schemeClr val="tx1"/>
                </a:solidFill>
                <a:latin typeface="Arial" charset="0"/>
                <a:ea typeface="ＭＳ Ｐゴシック" charset="0"/>
              </a:defRPr>
            </a:lvl6pPr>
            <a:lvl7pPr marL="923635" eaLnBrk="0" fontAlgn="base" hangingPunct="0">
              <a:spcBef>
                <a:spcPct val="0"/>
              </a:spcBef>
              <a:spcAft>
                <a:spcPct val="0"/>
              </a:spcAft>
              <a:defRPr sz="2400">
                <a:solidFill>
                  <a:schemeClr val="tx1"/>
                </a:solidFill>
                <a:latin typeface="Arial" charset="0"/>
                <a:ea typeface="ＭＳ Ｐゴシック" charset="0"/>
              </a:defRPr>
            </a:lvl7pPr>
            <a:lvl8pPr marL="1385453" eaLnBrk="0" fontAlgn="base" hangingPunct="0">
              <a:spcBef>
                <a:spcPct val="0"/>
              </a:spcBef>
              <a:spcAft>
                <a:spcPct val="0"/>
              </a:spcAft>
              <a:defRPr sz="2400">
                <a:solidFill>
                  <a:schemeClr val="tx1"/>
                </a:solidFill>
                <a:latin typeface="Arial" charset="0"/>
                <a:ea typeface="ＭＳ Ｐゴシック" charset="0"/>
              </a:defRPr>
            </a:lvl8pPr>
            <a:lvl9pPr marL="1847271" eaLnBrk="0" fontAlgn="base" hangingPunct="0">
              <a:spcBef>
                <a:spcPct val="0"/>
              </a:spcBef>
              <a:spcAft>
                <a:spcPct val="0"/>
              </a:spcAft>
              <a:defRPr sz="2400">
                <a:solidFill>
                  <a:schemeClr val="tx1"/>
                </a:solidFill>
                <a:latin typeface="Arial" charset="0"/>
                <a:ea typeface="ＭＳ Ｐゴシック" charset="0"/>
              </a:defRPr>
            </a:lvl9pPr>
          </a:lstStyle>
          <a:p>
            <a:fld id="{EE83F02E-1ABF-AB4B-B8D3-A81680955423}" type="slidenum">
              <a:rPr lang="en-US" sz="1100">
                <a:ea typeface="MS PGothic" charset="0"/>
                <a:cs typeface="MS PGothic" charset="0"/>
              </a:rPr>
              <a:pPr/>
              <a:t>132</a:t>
            </a:fld>
            <a:endParaRPr lang="en-US" sz="1100">
              <a:ea typeface="MS PGothic" charset="0"/>
              <a:cs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 y="3499"/>
            <a:ext cx="9143997" cy="5142674"/>
          </a:xfrm>
          <a:prstGeom prst="rect">
            <a:avLst/>
          </a:prstGeom>
        </p:spPr>
      </p:pic>
      <p:sp>
        <p:nvSpPr>
          <p:cNvPr id="2" name="Title 1"/>
          <p:cNvSpPr>
            <a:spLocks noGrp="1"/>
          </p:cNvSpPr>
          <p:nvPr>
            <p:ph type="ctrTitle"/>
          </p:nvPr>
        </p:nvSpPr>
        <p:spPr>
          <a:xfrm>
            <a:off x="419669" y="1967161"/>
            <a:ext cx="7772400" cy="710863"/>
          </a:xfrm>
        </p:spPr>
        <p:txBody>
          <a:bodyPr lIns="0" bIns="0" anchor="b" anchorCtr="0"/>
          <a:lstStyle>
            <a:lvl1pPr>
              <a:defRPr sz="28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19669" y="2779133"/>
            <a:ext cx="7781794" cy="373516"/>
          </a:xfrm>
        </p:spPr>
        <p:txBody>
          <a:bodyPr lIns="0" tIns="0"/>
          <a:lstStyle>
            <a:lvl1pPr marL="0" indent="0" algn="l">
              <a:buNone/>
              <a:defRPr sz="2000">
                <a:solidFill>
                  <a:schemeClr val="tx1"/>
                </a:solidFill>
              </a:defRPr>
            </a:lvl1pPr>
            <a:lvl2pPr marL="342871" indent="0" algn="ctr">
              <a:buNone/>
              <a:defRPr>
                <a:solidFill>
                  <a:schemeClr val="tx1">
                    <a:tint val="75000"/>
                  </a:schemeClr>
                </a:solidFill>
              </a:defRPr>
            </a:lvl2pPr>
            <a:lvl3pPr marL="685742" indent="0" algn="ctr">
              <a:buNone/>
              <a:defRPr>
                <a:solidFill>
                  <a:schemeClr val="tx1">
                    <a:tint val="75000"/>
                  </a:schemeClr>
                </a:solidFill>
              </a:defRPr>
            </a:lvl3pPr>
            <a:lvl4pPr marL="1028614" indent="0" algn="ctr">
              <a:buNone/>
              <a:defRPr>
                <a:solidFill>
                  <a:schemeClr val="tx1">
                    <a:tint val="75000"/>
                  </a:schemeClr>
                </a:solidFill>
              </a:defRPr>
            </a:lvl4pPr>
            <a:lvl5pPr marL="1371486" indent="0" algn="ctr">
              <a:buNone/>
              <a:defRPr>
                <a:solidFill>
                  <a:schemeClr val="tx1">
                    <a:tint val="75000"/>
                  </a:schemeClr>
                </a:solidFill>
              </a:defRPr>
            </a:lvl5pPr>
            <a:lvl6pPr marL="1714357" indent="0" algn="ctr">
              <a:buNone/>
              <a:defRPr>
                <a:solidFill>
                  <a:schemeClr val="tx1">
                    <a:tint val="75000"/>
                  </a:schemeClr>
                </a:solidFill>
              </a:defRPr>
            </a:lvl6pPr>
            <a:lvl7pPr marL="2057228" indent="0" algn="ctr">
              <a:buNone/>
              <a:defRPr>
                <a:solidFill>
                  <a:schemeClr val="tx1">
                    <a:tint val="75000"/>
                  </a:schemeClr>
                </a:solidFill>
              </a:defRPr>
            </a:lvl7pPr>
            <a:lvl8pPr marL="2400100" indent="0" algn="ctr">
              <a:buNone/>
              <a:defRPr>
                <a:solidFill>
                  <a:schemeClr val="tx1">
                    <a:tint val="75000"/>
                  </a:schemeClr>
                </a:solidFill>
              </a:defRPr>
            </a:lvl8pPr>
            <a:lvl9pPr marL="2742972"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9"/>
          <p:cNvSpPr>
            <a:spLocks noGrp="1"/>
          </p:cNvSpPr>
          <p:nvPr>
            <p:ph type="body" sz="quarter" idx="10" hasCustomPrompt="1"/>
          </p:nvPr>
        </p:nvSpPr>
        <p:spPr>
          <a:xfrm>
            <a:off x="419670" y="3152650"/>
            <a:ext cx="7791450" cy="236911"/>
          </a:xfrm>
        </p:spPr>
        <p:txBody>
          <a:bodyPr lIns="0" tIns="0"/>
          <a:lstStyle>
            <a:lvl1pPr marL="0" indent="0">
              <a:buNone/>
              <a:defRPr sz="1600">
                <a:solidFill>
                  <a:schemeClr val="tx1"/>
                </a:solidFill>
              </a:defRPr>
            </a:lvl1pPr>
          </a:lstStyle>
          <a:p>
            <a:pPr lvl="0"/>
            <a:r>
              <a:rPr lang="en-US" dirty="0" smtClean="0"/>
              <a:t>Date</a:t>
            </a:r>
            <a:endParaRPr lang="en-US" dirty="0"/>
          </a:p>
        </p:txBody>
      </p:sp>
      <p:sp>
        <p:nvSpPr>
          <p:cNvPr id="4" name="TextBox 3"/>
          <p:cNvSpPr txBox="1"/>
          <p:nvPr/>
        </p:nvSpPr>
        <p:spPr>
          <a:xfrm>
            <a:off x="455450" y="4907019"/>
            <a:ext cx="2408621" cy="184666"/>
          </a:xfrm>
          <a:prstGeom prst="rect">
            <a:avLst/>
          </a:prstGeom>
          <a:noFill/>
        </p:spPr>
        <p:txBody>
          <a:bodyPr wrap="square" lIns="91432" tIns="45716" rIns="91432" bIns="45716" rtlCol="0">
            <a:spAutoFit/>
          </a:bodyPr>
          <a:lstStyle/>
          <a:p>
            <a:r>
              <a:rPr lang="en-US" sz="600" dirty="0" smtClean="0"/>
              <a:t>© Copyright Fortinet</a:t>
            </a:r>
            <a:r>
              <a:rPr lang="en-US" sz="600" baseline="0" dirty="0" smtClean="0"/>
              <a:t> Inc. All rights reserved.</a:t>
            </a:r>
            <a:r>
              <a:rPr lang="en-US" sz="600" dirty="0" smtClean="0"/>
              <a:t> </a:t>
            </a:r>
            <a:endParaRPr lang="en-US" sz="600"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 y="-114"/>
            <a:ext cx="9143998" cy="5149900"/>
          </a:xfrm>
          <a:prstGeom prst="rect">
            <a:avLst/>
          </a:prstGeom>
        </p:spPr>
      </p:pic>
      <p:sp>
        <p:nvSpPr>
          <p:cNvPr id="9" name="TextBox 8"/>
          <p:cNvSpPr txBox="1"/>
          <p:nvPr userDrawn="1"/>
        </p:nvSpPr>
        <p:spPr>
          <a:xfrm>
            <a:off x="455450" y="4907018"/>
            <a:ext cx="2408621" cy="184666"/>
          </a:xfrm>
          <a:prstGeom prst="rect">
            <a:avLst/>
          </a:prstGeom>
          <a:noFill/>
        </p:spPr>
        <p:txBody>
          <a:bodyPr wrap="square" lIns="91436" tIns="45718" rIns="91436" bIns="45718" rtlCol="0">
            <a:spAutoFit/>
          </a:bodyPr>
          <a:lstStyle/>
          <a:p>
            <a:r>
              <a:rPr lang="en-US" sz="600" dirty="0" smtClean="0"/>
              <a:t>© Copyright Fortinet</a:t>
            </a:r>
            <a:r>
              <a:rPr lang="en-US" sz="600" baseline="0" dirty="0" smtClean="0"/>
              <a:t> Inc. All rights reserved.</a:t>
            </a:r>
            <a:r>
              <a:rPr lang="en-US" sz="600" dirty="0" smtClean="0"/>
              <a:t> </a:t>
            </a:r>
            <a:endParaRPr lang="en-US" sz="600" dirty="0"/>
          </a:p>
        </p:txBody>
      </p:sp>
    </p:spTree>
    <p:extLst>
      <p:ext uri="{BB962C8B-B14F-4D97-AF65-F5344CB8AC3E}">
        <p14:creationId xmlns:p14="http://schemas.microsoft.com/office/powerpoint/2010/main" val="3711757191"/>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685742" rtl="0" eaLnBrk="1" latinLnBrk="0" hangingPunct="1">
              <a:lnSpc>
                <a:spcPct val="94000"/>
              </a:lnSpc>
              <a:spcBef>
                <a:spcPct val="0"/>
              </a:spcBef>
              <a:buNone/>
              <a:defRPr lang="en-US" sz="2400" kern="1200" dirty="0">
                <a:solidFill>
                  <a:schemeClr val="tx1"/>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326715"/>
            <a:ext cx="4040188" cy="479822"/>
          </a:xfrm>
        </p:spPr>
        <p:txBody>
          <a:bodyPr anchor="b"/>
          <a:lstStyle>
            <a:lvl1pPr marL="0" indent="0">
              <a:lnSpc>
                <a:spcPct val="90000"/>
              </a:lnSpc>
              <a:spcBef>
                <a:spcPts val="0"/>
              </a:spcBef>
              <a:buNone/>
              <a:defRPr sz="2200" b="1"/>
            </a:lvl1pPr>
            <a:lvl2pPr marL="342871" indent="0">
              <a:buNone/>
              <a:defRPr sz="1500" b="1"/>
            </a:lvl2pPr>
            <a:lvl3pPr marL="685742" indent="0">
              <a:buNone/>
              <a:defRPr sz="1400" b="1"/>
            </a:lvl3pPr>
            <a:lvl4pPr marL="1028614" indent="0">
              <a:buNone/>
              <a:defRPr sz="1200" b="1"/>
            </a:lvl4pPr>
            <a:lvl5pPr marL="1371486" indent="0">
              <a:buNone/>
              <a:defRPr sz="1200" b="1"/>
            </a:lvl5pPr>
            <a:lvl6pPr marL="1714357" indent="0">
              <a:buNone/>
              <a:defRPr sz="1200" b="1"/>
            </a:lvl6pPr>
            <a:lvl7pPr marL="2057228" indent="0">
              <a:buNone/>
              <a:defRPr sz="1200" b="1"/>
            </a:lvl7pPr>
            <a:lvl8pPr marL="2400100" indent="0">
              <a:buNone/>
              <a:defRPr sz="1200" b="1"/>
            </a:lvl8pPr>
            <a:lvl9pPr marL="274297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9987"/>
            <a:ext cx="4040188" cy="2807432"/>
          </a:xfrm>
        </p:spPr>
        <p:txBody>
          <a:bodyPr/>
          <a:lstStyle>
            <a:lvl1pPr>
              <a:defRPr sz="2100"/>
            </a:lvl1pPr>
            <a:lvl2pPr>
              <a:defRPr sz="1900"/>
            </a:lvl2pPr>
            <a:lvl3pPr>
              <a:defRPr sz="1700"/>
            </a:lvl3pPr>
            <a:lvl4pPr>
              <a:defRPr sz="1500"/>
            </a:lvl4pPr>
            <a:lvl5pPr>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7" y="1326715"/>
            <a:ext cx="4041775" cy="479822"/>
          </a:xfrm>
        </p:spPr>
        <p:txBody>
          <a:bodyPr anchor="b"/>
          <a:lstStyle>
            <a:lvl1pPr marL="0" indent="0">
              <a:lnSpc>
                <a:spcPct val="90000"/>
              </a:lnSpc>
              <a:spcBef>
                <a:spcPts val="0"/>
              </a:spcBef>
              <a:buNone/>
              <a:defRPr sz="2200" b="1"/>
            </a:lvl1pPr>
            <a:lvl2pPr marL="342871" indent="0">
              <a:buNone/>
              <a:defRPr sz="1500" b="1"/>
            </a:lvl2pPr>
            <a:lvl3pPr marL="685742" indent="0">
              <a:buNone/>
              <a:defRPr sz="1400" b="1"/>
            </a:lvl3pPr>
            <a:lvl4pPr marL="1028614" indent="0">
              <a:buNone/>
              <a:defRPr sz="1200" b="1"/>
            </a:lvl4pPr>
            <a:lvl5pPr marL="1371486" indent="0">
              <a:buNone/>
              <a:defRPr sz="1200" b="1"/>
            </a:lvl5pPr>
            <a:lvl6pPr marL="1714357" indent="0">
              <a:buNone/>
              <a:defRPr sz="1200" b="1"/>
            </a:lvl6pPr>
            <a:lvl7pPr marL="2057228" indent="0">
              <a:buNone/>
              <a:defRPr sz="1200" b="1"/>
            </a:lvl7pPr>
            <a:lvl8pPr marL="2400100" indent="0">
              <a:buNone/>
              <a:defRPr sz="1200" b="1"/>
            </a:lvl8pPr>
            <a:lvl9pPr marL="274297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1819987"/>
            <a:ext cx="4041775" cy="2807432"/>
          </a:xfrm>
        </p:spPr>
        <p:txBody>
          <a:bodyPr/>
          <a:lstStyle>
            <a:lvl1pPr>
              <a:defRPr sz="2100"/>
            </a:lvl1pPr>
            <a:lvl2pPr>
              <a:defRPr sz="1900"/>
            </a:lvl2pPr>
            <a:lvl3pPr>
              <a:defRPr sz="1700"/>
            </a:lvl3pPr>
            <a:lvl4pPr>
              <a:defRPr sz="1500"/>
            </a:lvl4pPr>
            <a:lvl5pPr>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988268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685742" rtl="0" eaLnBrk="1" latinLnBrk="0" hangingPunct="1">
              <a:lnSpc>
                <a:spcPct val="94000"/>
              </a:lnSpc>
              <a:spcBef>
                <a:spcPct val="0"/>
              </a:spcBef>
              <a:buNone/>
              <a:defRPr lang="en-US" sz="2400" kern="1200" dirty="0">
                <a:solidFill>
                  <a:schemeClr val="tx1"/>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83448"/>
            <a:ext cx="4040188" cy="479822"/>
          </a:xfrm>
        </p:spPr>
        <p:txBody>
          <a:bodyPr anchor="b"/>
          <a:lstStyle>
            <a:lvl1pPr marL="0" indent="0">
              <a:lnSpc>
                <a:spcPct val="90000"/>
              </a:lnSpc>
              <a:spcBef>
                <a:spcPts val="0"/>
              </a:spcBef>
              <a:buNone/>
              <a:defRPr sz="2200" b="1"/>
            </a:lvl1pPr>
            <a:lvl2pPr marL="342871" indent="0">
              <a:buNone/>
              <a:defRPr sz="1500" b="1"/>
            </a:lvl2pPr>
            <a:lvl3pPr marL="685742" indent="0">
              <a:buNone/>
              <a:defRPr sz="1400" b="1"/>
            </a:lvl3pPr>
            <a:lvl4pPr marL="1028614" indent="0">
              <a:buNone/>
              <a:defRPr sz="1200" b="1"/>
            </a:lvl4pPr>
            <a:lvl5pPr marL="1371486" indent="0">
              <a:buNone/>
              <a:defRPr sz="1200" b="1"/>
            </a:lvl5pPr>
            <a:lvl6pPr marL="1714357" indent="0">
              <a:buNone/>
              <a:defRPr sz="1200" b="1"/>
            </a:lvl6pPr>
            <a:lvl7pPr marL="2057228" indent="0">
              <a:buNone/>
              <a:defRPr sz="1200" b="1"/>
            </a:lvl7pPr>
            <a:lvl8pPr marL="2400100" indent="0">
              <a:buNone/>
              <a:defRPr sz="1200" b="1"/>
            </a:lvl8pPr>
            <a:lvl9pPr marL="274297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6717"/>
            <a:ext cx="4040188" cy="2450702"/>
          </a:xfrm>
        </p:spPr>
        <p:txBody>
          <a:bodyPr/>
          <a:lstStyle>
            <a:lvl1pPr>
              <a:defRPr sz="2100"/>
            </a:lvl1pPr>
            <a:lvl2pPr>
              <a:defRPr sz="1900"/>
            </a:lvl2pPr>
            <a:lvl3pPr>
              <a:defRPr sz="1700"/>
            </a:lvl3pPr>
            <a:lvl4pPr>
              <a:defRPr sz="1500"/>
            </a:lvl4pPr>
            <a:lvl5pPr>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7" y="1683448"/>
            <a:ext cx="4041775" cy="479822"/>
          </a:xfrm>
        </p:spPr>
        <p:txBody>
          <a:bodyPr anchor="b"/>
          <a:lstStyle>
            <a:lvl1pPr marL="0" indent="0">
              <a:lnSpc>
                <a:spcPct val="90000"/>
              </a:lnSpc>
              <a:spcBef>
                <a:spcPts val="0"/>
              </a:spcBef>
              <a:buNone/>
              <a:defRPr sz="2200" b="1"/>
            </a:lvl1pPr>
            <a:lvl2pPr marL="342871" indent="0">
              <a:buNone/>
              <a:defRPr sz="1500" b="1"/>
            </a:lvl2pPr>
            <a:lvl3pPr marL="685742" indent="0">
              <a:buNone/>
              <a:defRPr sz="1400" b="1"/>
            </a:lvl3pPr>
            <a:lvl4pPr marL="1028614" indent="0">
              <a:buNone/>
              <a:defRPr sz="1200" b="1"/>
            </a:lvl4pPr>
            <a:lvl5pPr marL="1371486" indent="0">
              <a:buNone/>
              <a:defRPr sz="1200" b="1"/>
            </a:lvl5pPr>
            <a:lvl6pPr marL="1714357" indent="0">
              <a:buNone/>
              <a:defRPr sz="1200" b="1"/>
            </a:lvl6pPr>
            <a:lvl7pPr marL="2057228" indent="0">
              <a:buNone/>
              <a:defRPr sz="1200" b="1"/>
            </a:lvl7pPr>
            <a:lvl8pPr marL="2400100" indent="0">
              <a:buNone/>
              <a:defRPr sz="1200" b="1"/>
            </a:lvl8pPr>
            <a:lvl9pPr marL="274297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6717"/>
            <a:ext cx="4041775" cy="2450702"/>
          </a:xfrm>
        </p:spPr>
        <p:txBody>
          <a:bodyPr/>
          <a:lstStyle>
            <a:lvl1pPr>
              <a:defRPr sz="2100"/>
            </a:lvl1pPr>
            <a:lvl2pPr>
              <a:defRPr sz="1900"/>
            </a:lvl2pPr>
            <a:lvl3pPr>
              <a:defRPr sz="1700"/>
            </a:lvl3pPr>
            <a:lvl4pPr>
              <a:defRPr sz="1500"/>
            </a:lvl4pPr>
            <a:lvl5pPr>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5"/>
          <p:cNvSpPr>
            <a:spLocks noGrp="1"/>
          </p:cNvSpPr>
          <p:nvPr>
            <p:ph type="body" sz="quarter" idx="11" hasCustomPrompt="1"/>
          </p:nvPr>
        </p:nvSpPr>
        <p:spPr>
          <a:xfrm>
            <a:off x="461963" y="1016857"/>
            <a:ext cx="8123848" cy="384721"/>
          </a:xfrm>
        </p:spPr>
        <p:txBody>
          <a:bodyPr wrap="square">
            <a:spAutoFit/>
          </a:bodyPr>
          <a:lstStyle>
            <a:lvl1pPr marL="0" indent="0" algn="l" defTabSz="685742" rtl="0" eaLnBrk="1" latinLnBrk="0" hangingPunct="1">
              <a:buNone/>
              <a:defRPr lang="en-US" sz="1900" b="1" kern="1200" dirty="0">
                <a:solidFill>
                  <a:schemeClr val="accent6"/>
                </a:solidFill>
                <a:latin typeface="+mn-lt"/>
                <a:ea typeface="+mn-ea"/>
                <a:cs typeface="+mn-cs"/>
              </a:defRPr>
            </a:lvl1pPr>
          </a:lstStyle>
          <a:p>
            <a:pPr lvl="0"/>
            <a:r>
              <a:rPr lang="en-US" dirty="0" smtClean="0"/>
              <a:t>Click to edit Subtitle</a:t>
            </a:r>
            <a:endParaRPr lang="en-US" dirty="0"/>
          </a:p>
        </p:txBody>
      </p:sp>
    </p:spTree>
    <p:extLst>
      <p:ext uri="{BB962C8B-B14F-4D97-AF65-F5344CB8AC3E}">
        <p14:creationId xmlns:p14="http://schemas.microsoft.com/office/powerpoint/2010/main" val="57233589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685742" rtl="0" eaLnBrk="1" latinLnBrk="0" hangingPunct="1">
              <a:lnSpc>
                <a:spcPct val="94000"/>
              </a:lnSpc>
              <a:spcBef>
                <a:spcPct val="0"/>
              </a:spcBef>
              <a:buNone/>
              <a:defRPr lang="en-US" sz="2400" kern="1200" dirty="0">
                <a:solidFill>
                  <a:schemeClr val="tx1"/>
                </a:soli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3440447571"/>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685742" rtl="0" eaLnBrk="1" latinLnBrk="0" hangingPunct="1">
              <a:lnSpc>
                <a:spcPct val="94000"/>
              </a:lnSpc>
              <a:spcBef>
                <a:spcPct val="0"/>
              </a:spcBef>
              <a:buNone/>
              <a:defRPr lang="en-US" sz="2400" kern="1200" dirty="0">
                <a:solidFill>
                  <a:schemeClr val="tx1"/>
                </a:solidFill>
                <a:latin typeface="+mj-lt"/>
                <a:ea typeface="+mj-ea"/>
                <a:cs typeface="+mj-cs"/>
              </a:defRPr>
            </a:lvl1pPr>
          </a:lstStyle>
          <a:p>
            <a:r>
              <a:rPr lang="en-US" smtClean="0"/>
              <a:t>Click to edit Master title style</a:t>
            </a:r>
            <a:endParaRPr lang="en-US" dirty="0"/>
          </a:p>
        </p:txBody>
      </p:sp>
      <p:sp>
        <p:nvSpPr>
          <p:cNvPr id="4" name="Text Placeholder 5"/>
          <p:cNvSpPr>
            <a:spLocks noGrp="1"/>
          </p:cNvSpPr>
          <p:nvPr>
            <p:ph type="body" sz="quarter" idx="10" hasCustomPrompt="1"/>
          </p:nvPr>
        </p:nvSpPr>
        <p:spPr>
          <a:xfrm>
            <a:off x="461963" y="1016860"/>
            <a:ext cx="8123848" cy="384721"/>
          </a:xfrm>
        </p:spPr>
        <p:txBody>
          <a:bodyPr wrap="square">
            <a:spAutoFit/>
          </a:bodyPr>
          <a:lstStyle>
            <a:lvl1pPr marL="0" indent="0" algn="l" defTabSz="685742" rtl="0" eaLnBrk="1" latinLnBrk="0" hangingPunct="1">
              <a:buNone/>
              <a:defRPr lang="en-US" sz="1900" b="1" kern="1200" dirty="0">
                <a:solidFill>
                  <a:schemeClr val="accent6"/>
                </a:solidFill>
                <a:latin typeface="+mn-lt"/>
                <a:ea typeface="+mn-ea"/>
                <a:cs typeface="+mn-cs"/>
              </a:defRPr>
            </a:lvl1pPr>
          </a:lstStyle>
          <a:p>
            <a:pPr lvl="0"/>
            <a:r>
              <a:rPr lang="en-US" dirty="0" smtClean="0"/>
              <a:t>Click to edit Subtitle</a:t>
            </a:r>
            <a:endParaRPr lang="en-US" dirty="0"/>
          </a:p>
        </p:txBody>
      </p:sp>
    </p:spTree>
    <p:extLst>
      <p:ext uri="{BB962C8B-B14F-4D97-AF65-F5344CB8AC3E}">
        <p14:creationId xmlns:p14="http://schemas.microsoft.com/office/powerpoint/2010/main" val="2178427331"/>
      </p:ext>
    </p:extLst>
  </p:cSld>
  <p:clrMapOvr>
    <a:masterClrMapping/>
  </p:clrMapOvr>
  <p:transition spd="slow">
    <p:wipe/>
  </p:transition>
  <p:extLst mod="1">
    <p:ext uri="{DCECCB84-F9BA-43D5-87BE-67443E8EF086}">
      <p15:sldGuideLst xmlns:p15="http://schemas.microsoft.com/office/powerpoint/2012/main" xmlns="">
        <p15:guide id="1" orient="horz" pos="2892"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userDrawn="1"/>
        </p:nvSpPr>
        <p:spPr bwMode="invGray">
          <a:xfrm>
            <a:off x="0" y="2998252"/>
            <a:ext cx="9144000" cy="1756629"/>
          </a:xfrm>
          <a:prstGeom prst="rect">
            <a:avLst/>
          </a:prstGeom>
          <a:solidFill>
            <a:schemeClr val="bg1">
              <a:lumMod val="85000"/>
            </a:schemeClr>
          </a:solidFill>
          <a:ln w="9525">
            <a:noFill/>
            <a:round/>
            <a:headEnd/>
            <a:tailEnd/>
          </a:ln>
          <a:extLst/>
        </p:spPr>
        <p:txBody>
          <a:bodyPr wrap="square" lIns="91436" tIns="45718" rIns="91436" bIns="45718" rtlCol="0" anchor="ctr"/>
          <a:lstStyle/>
          <a:p>
            <a:pPr algn="ctr" defTabSz="342865"/>
            <a:endParaRPr lang="en-US" sz="2000" dirty="0" smtClean="0"/>
          </a:p>
        </p:txBody>
      </p:sp>
      <p:cxnSp>
        <p:nvCxnSpPr>
          <p:cNvPr id="3" name="Straight Connector 2"/>
          <p:cNvCxnSpPr/>
          <p:nvPr userDrawn="1"/>
        </p:nvCxnSpPr>
        <p:spPr>
          <a:xfrm>
            <a:off x="0" y="2977931"/>
            <a:ext cx="9144000" cy="0"/>
          </a:xfrm>
          <a:prstGeom prst="line">
            <a:avLst/>
          </a:prstGeom>
          <a:ln w="571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title"/>
          </p:nvPr>
        </p:nvSpPr>
        <p:spPr>
          <a:xfrm>
            <a:off x="457201" y="19879"/>
            <a:ext cx="7893698" cy="682874"/>
          </a:xfrm>
        </p:spPr>
        <p:txBody>
          <a:bodyPr/>
          <a:lstStyle>
            <a:lvl1pPr algn="l" defTabSz="685742" rtl="0" eaLnBrk="1" latinLnBrk="0" hangingPunct="1">
              <a:lnSpc>
                <a:spcPct val="94000"/>
              </a:lnSpc>
              <a:spcBef>
                <a:spcPct val="0"/>
              </a:spcBef>
              <a:buNone/>
              <a:defRPr lang="en-US" sz="2400" kern="1200" dirty="0">
                <a:solidFill>
                  <a:schemeClr val="tx1"/>
                </a:soli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189042274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Endin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b="33867"/>
          <a:stretch/>
        </p:blipFill>
        <p:spPr>
          <a:xfrm>
            <a:off x="0" y="0"/>
            <a:ext cx="9144000" cy="5138274"/>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89184" y="2377919"/>
            <a:ext cx="3382884" cy="387663"/>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0"/>
            <a:ext cx="9144000" cy="5138274"/>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889184" y="2377919"/>
            <a:ext cx="3382884" cy="387663"/>
          </a:xfrm>
          <a:prstGeom prst="rect">
            <a:avLst/>
          </a:prstGeom>
        </p:spPr>
      </p:pic>
    </p:spTree>
    <p:extLst>
      <p:ext uri="{BB962C8B-B14F-4D97-AF65-F5344CB8AC3E}">
        <p14:creationId xmlns:p14="http://schemas.microsoft.com/office/powerpoint/2010/main" val="1816559385"/>
      </p:ext>
    </p:extLst>
  </p:cSld>
  <p:clrMapOvr>
    <a:masterClrMapping/>
  </p:clrMapOvr>
  <p:transition spd="slow">
    <p:wip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9"/>
            <a:ext cx="8229600" cy="457854"/>
          </a:xfrm>
          <a:prstGeom prst="rect">
            <a:avLst/>
          </a:prstGeom>
        </p:spPr>
        <p:txBody>
          <a:bodyPr vert="horz"/>
          <a:lstStyle>
            <a:lvl1pPr>
              <a:defRPr b="0" i="0"/>
            </a:lvl1pPr>
          </a:lstStyle>
          <a:p>
            <a:r>
              <a:rPr lang="en-US" smtClean="0"/>
              <a:t>Click to edit Master title style</a:t>
            </a:r>
            <a:endParaRPr lang="en-US" dirty="0"/>
          </a:p>
        </p:txBody>
      </p:sp>
    </p:spTree>
    <p:extLst>
      <p:ext uri="{BB962C8B-B14F-4D97-AF65-F5344CB8AC3E}">
        <p14:creationId xmlns:p14="http://schemas.microsoft.com/office/powerpoint/2010/main" val="2681489084"/>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Blank Slide">
    <p:bg>
      <p:bgPr>
        <a:gradFill flip="none" rotWithShape="1">
          <a:gsLst>
            <a:gs pos="0">
              <a:srgbClr val="AEB6BC"/>
            </a:gs>
            <a:gs pos="100000">
              <a:schemeClr val="bg1"/>
            </a:gs>
          </a:gsLst>
          <a:lin ang="16200000" scaled="0"/>
          <a:tileRect/>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457200" y="205980"/>
            <a:ext cx="8229600" cy="424181"/>
          </a:xfrm>
          <a:prstGeom prst="rect">
            <a:avLst/>
          </a:prstGeom>
        </p:spPr>
        <p:txBody>
          <a:bodyPr/>
          <a:lstStyle>
            <a:lvl1pPr>
              <a:defRPr b="0" i="0">
                <a:latin typeface="Arial"/>
                <a:cs typeface="Aria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457200" y="952104"/>
            <a:ext cx="8229600" cy="350758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3961443"/>
      </p:ext>
    </p:extLst>
  </p:cSld>
  <p:clrMapOvr>
    <a:masterClrMapping/>
  </p:clrMapOvr>
  <p:transition>
    <p:wipe dir="r"/>
  </p:transition>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7" name="Title 6"/>
          <p:cNvSpPr>
            <a:spLocks noGrp="1"/>
          </p:cNvSpPr>
          <p:nvPr>
            <p:ph type="title"/>
          </p:nvPr>
        </p:nvSpPr>
        <p:spPr>
          <a:xfrm>
            <a:off x="457200" y="205980"/>
            <a:ext cx="8229600" cy="424181"/>
          </a:xfrm>
          <a:prstGeom prst="rect">
            <a:avLst/>
          </a:prstGeom>
        </p:spPr>
        <p:txBody>
          <a:bodyPr>
            <a:normAutofit/>
          </a:bodyPr>
          <a:lstStyle>
            <a:lvl1pPr>
              <a:defRPr sz="2400" b="0" i="0">
                <a:latin typeface="Arial"/>
                <a:cs typeface="Aria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457200" y="952104"/>
            <a:ext cx="8229600" cy="350758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03103775"/>
      </p:ext>
    </p:extLst>
  </p:cSld>
  <p:clrMapOvr>
    <a:masterClrMapping/>
  </p:clrMapOvr>
  <p:transition>
    <p:wipe dir="r"/>
  </p:transition>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114"/>
            <a:ext cx="9143998" cy="5149900"/>
          </a:xfrm>
          <a:prstGeom prst="rect">
            <a:avLst/>
          </a:prstGeom>
        </p:spPr>
      </p:pic>
      <p:sp>
        <p:nvSpPr>
          <p:cNvPr id="2" name="Title 1"/>
          <p:cNvSpPr>
            <a:spLocks noGrp="1"/>
          </p:cNvSpPr>
          <p:nvPr>
            <p:ph type="ctrTitle"/>
          </p:nvPr>
        </p:nvSpPr>
        <p:spPr>
          <a:xfrm>
            <a:off x="530676" y="2133601"/>
            <a:ext cx="7772400" cy="710863"/>
          </a:xfrm>
        </p:spPr>
        <p:txBody>
          <a:bodyPr lIns="0" bIns="0" anchor="b" anchorCtr="0"/>
          <a:lstStyle>
            <a:lvl1pPr>
              <a:defRPr sz="28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30677" y="2945574"/>
            <a:ext cx="7781794" cy="373516"/>
          </a:xfrm>
        </p:spPr>
        <p:txBody>
          <a:bodyPr lIns="0" tIns="0"/>
          <a:lstStyle>
            <a:lvl1pPr marL="0" indent="0" algn="l">
              <a:buNone/>
              <a:defRPr sz="2000">
                <a:solidFill>
                  <a:schemeClr val="tx1"/>
                </a:solidFill>
              </a:defRPr>
            </a:lvl1pPr>
            <a:lvl2pPr marL="342886" indent="0" algn="ctr">
              <a:buNone/>
              <a:defRPr>
                <a:solidFill>
                  <a:schemeClr val="tx1">
                    <a:tint val="75000"/>
                  </a:schemeClr>
                </a:solidFill>
              </a:defRPr>
            </a:lvl2pPr>
            <a:lvl3pPr marL="685771" indent="0" algn="ctr">
              <a:buNone/>
              <a:defRPr>
                <a:solidFill>
                  <a:schemeClr val="tx1">
                    <a:tint val="75000"/>
                  </a:schemeClr>
                </a:solidFill>
              </a:defRPr>
            </a:lvl3pPr>
            <a:lvl4pPr marL="1028657" indent="0" algn="ctr">
              <a:buNone/>
              <a:defRPr>
                <a:solidFill>
                  <a:schemeClr val="tx1">
                    <a:tint val="75000"/>
                  </a:schemeClr>
                </a:solidFill>
              </a:defRPr>
            </a:lvl4pPr>
            <a:lvl5pPr marL="1371543" indent="0" algn="ctr">
              <a:buNone/>
              <a:defRPr>
                <a:solidFill>
                  <a:schemeClr val="tx1">
                    <a:tint val="75000"/>
                  </a:schemeClr>
                </a:solidFill>
              </a:defRPr>
            </a:lvl5pPr>
            <a:lvl6pPr marL="1714429" indent="0" algn="ctr">
              <a:buNone/>
              <a:defRPr>
                <a:solidFill>
                  <a:schemeClr val="tx1">
                    <a:tint val="75000"/>
                  </a:schemeClr>
                </a:solidFill>
              </a:defRPr>
            </a:lvl6pPr>
            <a:lvl7pPr marL="2057314" indent="0" algn="ctr">
              <a:buNone/>
              <a:defRPr>
                <a:solidFill>
                  <a:schemeClr val="tx1">
                    <a:tint val="75000"/>
                  </a:schemeClr>
                </a:solidFill>
              </a:defRPr>
            </a:lvl7pPr>
            <a:lvl8pPr marL="2400200" indent="0" algn="ctr">
              <a:buNone/>
              <a:defRPr>
                <a:solidFill>
                  <a:schemeClr val="tx1">
                    <a:tint val="75000"/>
                  </a:schemeClr>
                </a:solidFill>
              </a:defRPr>
            </a:lvl8pPr>
            <a:lvl9pPr marL="2743086"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9"/>
          <p:cNvSpPr>
            <a:spLocks noGrp="1"/>
          </p:cNvSpPr>
          <p:nvPr>
            <p:ph type="body" sz="quarter" idx="10" hasCustomPrompt="1"/>
          </p:nvPr>
        </p:nvSpPr>
        <p:spPr>
          <a:xfrm>
            <a:off x="530677" y="3319090"/>
            <a:ext cx="7791450" cy="236911"/>
          </a:xfrm>
        </p:spPr>
        <p:txBody>
          <a:bodyPr lIns="0" tIns="0"/>
          <a:lstStyle>
            <a:lvl1pPr marL="0" indent="0">
              <a:buNone/>
              <a:defRPr sz="1600">
                <a:solidFill>
                  <a:schemeClr val="tx1"/>
                </a:solidFill>
              </a:defRPr>
            </a:lvl1pPr>
          </a:lstStyle>
          <a:p>
            <a:pPr lvl="0"/>
            <a:r>
              <a:rPr lang="en-US" dirty="0" smtClean="0"/>
              <a:t>Date</a:t>
            </a:r>
            <a:endParaRPr lang="en-US" dirty="0"/>
          </a:p>
        </p:txBody>
      </p:sp>
      <p:sp>
        <p:nvSpPr>
          <p:cNvPr id="4" name="TextBox 3"/>
          <p:cNvSpPr txBox="1"/>
          <p:nvPr userDrawn="1"/>
        </p:nvSpPr>
        <p:spPr>
          <a:xfrm>
            <a:off x="455450" y="4907018"/>
            <a:ext cx="2408621" cy="184666"/>
          </a:xfrm>
          <a:prstGeom prst="rect">
            <a:avLst/>
          </a:prstGeom>
          <a:noFill/>
        </p:spPr>
        <p:txBody>
          <a:bodyPr wrap="square" lIns="91436" tIns="45718" rIns="91436" bIns="45718" rtlCol="0">
            <a:spAutoFit/>
          </a:bodyPr>
          <a:lstStyle/>
          <a:p>
            <a:r>
              <a:rPr lang="en-US" sz="600" dirty="0" smtClean="0"/>
              <a:t>© Copyright Fortinet</a:t>
            </a:r>
            <a:r>
              <a:rPr lang="en-US" sz="600" baseline="0" dirty="0" smtClean="0"/>
              <a:t> Inc. All rights reserved.</a:t>
            </a:r>
            <a:r>
              <a:rPr lang="en-US" sz="600" dirty="0" smtClean="0"/>
              <a:t> </a:t>
            </a:r>
            <a:endParaRPr lang="en-US" sz="600" dirty="0"/>
          </a:p>
        </p:txBody>
      </p:sp>
    </p:spTree>
    <p:extLst>
      <p:ext uri="{BB962C8B-B14F-4D97-AF65-F5344CB8AC3E}">
        <p14:creationId xmlns:p14="http://schemas.microsoft.com/office/powerpoint/2010/main" val="371175719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3499"/>
            <a:ext cx="9143998" cy="5142674"/>
          </a:xfrm>
          <a:prstGeom prst="rect">
            <a:avLst/>
          </a:prstGeom>
        </p:spPr>
      </p:pic>
      <p:sp>
        <p:nvSpPr>
          <p:cNvPr id="4" name="TextBox 3"/>
          <p:cNvSpPr txBox="1"/>
          <p:nvPr/>
        </p:nvSpPr>
        <p:spPr>
          <a:xfrm>
            <a:off x="455450" y="4907019"/>
            <a:ext cx="2408621" cy="184666"/>
          </a:xfrm>
          <a:prstGeom prst="rect">
            <a:avLst/>
          </a:prstGeom>
          <a:noFill/>
        </p:spPr>
        <p:txBody>
          <a:bodyPr wrap="square" lIns="91432" tIns="45716" rIns="91432" bIns="45716" rtlCol="0">
            <a:spAutoFit/>
          </a:bodyPr>
          <a:lstStyle/>
          <a:p>
            <a:r>
              <a:rPr lang="en-US" sz="600" dirty="0" smtClean="0"/>
              <a:t>© Copyright Fortinet</a:t>
            </a:r>
            <a:r>
              <a:rPr lang="en-US" sz="600" baseline="0" dirty="0" smtClean="0"/>
              <a:t> Inc. All rights reserved.</a:t>
            </a:r>
            <a:r>
              <a:rPr lang="en-US" sz="600" dirty="0" smtClean="0"/>
              <a:t> </a:t>
            </a:r>
            <a:endParaRPr lang="en-US" sz="600" dirty="0"/>
          </a:p>
        </p:txBody>
      </p:sp>
      <p:sp>
        <p:nvSpPr>
          <p:cNvPr id="8" name="Title 1"/>
          <p:cNvSpPr>
            <a:spLocks noGrp="1"/>
          </p:cNvSpPr>
          <p:nvPr>
            <p:ph type="ctrTitle"/>
          </p:nvPr>
        </p:nvSpPr>
        <p:spPr>
          <a:xfrm>
            <a:off x="419669" y="1967161"/>
            <a:ext cx="7772400" cy="710863"/>
          </a:xfrm>
        </p:spPr>
        <p:txBody>
          <a:bodyPr lIns="0" bIns="0" anchor="b" anchorCtr="0"/>
          <a:lstStyle>
            <a:lvl1pPr>
              <a:defRPr sz="2800">
                <a:solidFill>
                  <a:schemeClr val="tx1"/>
                </a:solidFill>
              </a:defRPr>
            </a:lvl1pPr>
          </a:lstStyle>
          <a:p>
            <a:r>
              <a:rPr lang="en-US" smtClean="0"/>
              <a:t>Click to edit Master title style</a:t>
            </a:r>
            <a:endParaRPr lang="en-US" dirty="0"/>
          </a:p>
        </p:txBody>
      </p:sp>
      <p:sp>
        <p:nvSpPr>
          <p:cNvPr id="9" name="Subtitle 2"/>
          <p:cNvSpPr>
            <a:spLocks noGrp="1"/>
          </p:cNvSpPr>
          <p:nvPr>
            <p:ph type="subTitle" idx="1"/>
          </p:nvPr>
        </p:nvSpPr>
        <p:spPr>
          <a:xfrm>
            <a:off x="419669" y="2779133"/>
            <a:ext cx="7781794" cy="373516"/>
          </a:xfrm>
        </p:spPr>
        <p:txBody>
          <a:bodyPr lIns="0" tIns="0"/>
          <a:lstStyle>
            <a:lvl1pPr marL="0" indent="0" algn="l">
              <a:buNone/>
              <a:defRPr sz="2000">
                <a:solidFill>
                  <a:schemeClr val="tx1"/>
                </a:solidFill>
              </a:defRPr>
            </a:lvl1pPr>
            <a:lvl2pPr marL="342871" indent="0" algn="ctr">
              <a:buNone/>
              <a:defRPr>
                <a:solidFill>
                  <a:schemeClr val="tx1">
                    <a:tint val="75000"/>
                  </a:schemeClr>
                </a:solidFill>
              </a:defRPr>
            </a:lvl2pPr>
            <a:lvl3pPr marL="685742" indent="0" algn="ctr">
              <a:buNone/>
              <a:defRPr>
                <a:solidFill>
                  <a:schemeClr val="tx1">
                    <a:tint val="75000"/>
                  </a:schemeClr>
                </a:solidFill>
              </a:defRPr>
            </a:lvl3pPr>
            <a:lvl4pPr marL="1028614" indent="0" algn="ctr">
              <a:buNone/>
              <a:defRPr>
                <a:solidFill>
                  <a:schemeClr val="tx1">
                    <a:tint val="75000"/>
                  </a:schemeClr>
                </a:solidFill>
              </a:defRPr>
            </a:lvl4pPr>
            <a:lvl5pPr marL="1371486" indent="0" algn="ctr">
              <a:buNone/>
              <a:defRPr>
                <a:solidFill>
                  <a:schemeClr val="tx1">
                    <a:tint val="75000"/>
                  </a:schemeClr>
                </a:solidFill>
              </a:defRPr>
            </a:lvl5pPr>
            <a:lvl6pPr marL="1714357" indent="0" algn="ctr">
              <a:buNone/>
              <a:defRPr>
                <a:solidFill>
                  <a:schemeClr val="tx1">
                    <a:tint val="75000"/>
                  </a:schemeClr>
                </a:solidFill>
              </a:defRPr>
            </a:lvl6pPr>
            <a:lvl7pPr marL="2057228" indent="0" algn="ctr">
              <a:buNone/>
              <a:defRPr>
                <a:solidFill>
                  <a:schemeClr val="tx1">
                    <a:tint val="75000"/>
                  </a:schemeClr>
                </a:solidFill>
              </a:defRPr>
            </a:lvl7pPr>
            <a:lvl8pPr marL="2400100" indent="0" algn="ctr">
              <a:buNone/>
              <a:defRPr>
                <a:solidFill>
                  <a:schemeClr val="tx1">
                    <a:tint val="75000"/>
                  </a:schemeClr>
                </a:solidFill>
              </a:defRPr>
            </a:lvl8pPr>
            <a:lvl9pPr marL="2742972" indent="0" algn="ctr">
              <a:buNone/>
              <a:defRPr>
                <a:solidFill>
                  <a:schemeClr val="tx1">
                    <a:tint val="75000"/>
                  </a:schemeClr>
                </a:solidFill>
              </a:defRPr>
            </a:lvl9pPr>
          </a:lstStyle>
          <a:p>
            <a:r>
              <a:rPr lang="en-US" smtClean="0"/>
              <a:t>Click to edit Master subtitle style</a:t>
            </a:r>
            <a:endParaRPr lang="en-US" dirty="0"/>
          </a:p>
        </p:txBody>
      </p:sp>
      <p:sp>
        <p:nvSpPr>
          <p:cNvPr id="11" name="Text Placeholder 9"/>
          <p:cNvSpPr>
            <a:spLocks noGrp="1"/>
          </p:cNvSpPr>
          <p:nvPr>
            <p:ph type="body" sz="quarter" idx="10" hasCustomPrompt="1"/>
          </p:nvPr>
        </p:nvSpPr>
        <p:spPr>
          <a:xfrm>
            <a:off x="419670" y="3152650"/>
            <a:ext cx="7791450" cy="236911"/>
          </a:xfrm>
        </p:spPr>
        <p:txBody>
          <a:bodyPr lIns="0" tIns="0"/>
          <a:lstStyle>
            <a:lvl1pPr marL="0" indent="0">
              <a:buNone/>
              <a:defRPr sz="1600">
                <a:solidFill>
                  <a:schemeClr val="tx1"/>
                </a:solidFill>
              </a:defRPr>
            </a:lvl1pPr>
          </a:lstStyle>
          <a:p>
            <a:pPr lvl="0"/>
            <a:r>
              <a:rPr lang="en-US" dirty="0" smtClean="0"/>
              <a:t>Date</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 y="-113"/>
            <a:ext cx="9143998" cy="5149899"/>
          </a:xfrm>
          <a:prstGeom prst="rect">
            <a:avLst/>
          </a:prstGeom>
        </p:spPr>
      </p:pic>
      <p:sp>
        <p:nvSpPr>
          <p:cNvPr id="12" name="TextBox 11"/>
          <p:cNvSpPr txBox="1"/>
          <p:nvPr userDrawn="1"/>
        </p:nvSpPr>
        <p:spPr>
          <a:xfrm>
            <a:off x="455450" y="4907018"/>
            <a:ext cx="2408621" cy="184666"/>
          </a:xfrm>
          <a:prstGeom prst="rect">
            <a:avLst/>
          </a:prstGeom>
          <a:noFill/>
        </p:spPr>
        <p:txBody>
          <a:bodyPr wrap="square" lIns="91436" tIns="45718" rIns="91436" bIns="45718" rtlCol="0">
            <a:spAutoFit/>
          </a:bodyPr>
          <a:lstStyle/>
          <a:p>
            <a:r>
              <a:rPr lang="en-US" sz="600" dirty="0" smtClean="0"/>
              <a:t>© Copyright Fortinet</a:t>
            </a:r>
            <a:r>
              <a:rPr lang="en-US" sz="600" baseline="0" dirty="0" smtClean="0"/>
              <a:t> Inc. All rights reserved.</a:t>
            </a:r>
            <a:r>
              <a:rPr lang="en-US" sz="600" dirty="0" smtClean="0"/>
              <a:t> </a:t>
            </a:r>
            <a:endParaRPr lang="en-US" sz="600" dirty="0"/>
          </a:p>
        </p:txBody>
      </p:sp>
    </p:spTree>
    <p:extLst>
      <p:ext uri="{BB962C8B-B14F-4D97-AF65-F5344CB8AC3E}">
        <p14:creationId xmlns:p14="http://schemas.microsoft.com/office/powerpoint/2010/main" val="2207017681"/>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685771" rtl="0" eaLnBrk="1" latinLnBrk="0" hangingPunct="1">
              <a:lnSpc>
                <a:spcPct val="94000"/>
              </a:lnSpc>
              <a:spcBef>
                <a:spcPct val="0"/>
              </a:spcBef>
              <a:buNone/>
              <a:defRPr lang="en-US" sz="2400" kern="1200" dirty="0">
                <a:solidFill>
                  <a:schemeClr val="tx1"/>
                </a:solidFill>
                <a:latin typeface="+mj-lt"/>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457201" y="1172095"/>
            <a:ext cx="8128610" cy="3446088"/>
          </a:xfrm>
        </p:spPr>
        <p:txBody>
          <a:bodyPr/>
          <a:lstStyle>
            <a:lvl1pPr>
              <a:defRPr sz="2100"/>
            </a:lvl1pPr>
            <a:lvl2pPr>
              <a:defRPr sz="1900"/>
            </a:lvl2pPr>
            <a:lvl3pPr>
              <a:defRPr sz="1700"/>
            </a:lvl3pPr>
            <a:lvl4pPr>
              <a:defRPr sz="1500"/>
            </a:lvl4pPr>
            <a:lvl5pP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03317257"/>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Content,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685771" rtl="0" eaLnBrk="1" latinLnBrk="0" hangingPunct="1">
              <a:lnSpc>
                <a:spcPct val="94000"/>
              </a:lnSpc>
              <a:spcBef>
                <a:spcPct val="0"/>
              </a:spcBef>
              <a:buNone/>
              <a:defRPr lang="en-US" sz="2400" kern="1200" dirty="0">
                <a:solidFill>
                  <a:schemeClr val="tx1"/>
                </a:solidFill>
                <a:latin typeface="+mj-lt"/>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457201" y="1579419"/>
            <a:ext cx="8128610" cy="30295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hasCustomPrompt="1"/>
          </p:nvPr>
        </p:nvSpPr>
        <p:spPr>
          <a:xfrm>
            <a:off x="461963" y="1016856"/>
            <a:ext cx="8123848" cy="384721"/>
          </a:xfrm>
        </p:spPr>
        <p:txBody>
          <a:bodyPr wrap="square">
            <a:spAutoFit/>
          </a:bodyPr>
          <a:lstStyle>
            <a:lvl1pPr marL="0" indent="0" algn="l" defTabSz="685771" rtl="0" eaLnBrk="1" latinLnBrk="0" hangingPunct="1">
              <a:buNone/>
              <a:defRPr lang="en-US" sz="1900" b="1" kern="1200" dirty="0">
                <a:solidFill>
                  <a:schemeClr val="accent6"/>
                </a:solidFill>
                <a:latin typeface="+mn-lt"/>
                <a:ea typeface="+mn-ea"/>
                <a:cs typeface="+mn-cs"/>
              </a:defRPr>
            </a:lvl1pPr>
          </a:lstStyle>
          <a:p>
            <a:pPr lvl="0"/>
            <a:r>
              <a:rPr lang="en-US" dirty="0" smtClean="0"/>
              <a:t>Click to edit Subtitle</a:t>
            </a:r>
            <a:endParaRPr lang="en-US" dirty="0"/>
          </a:p>
        </p:txBody>
      </p:sp>
    </p:spTree>
    <p:extLst>
      <p:ext uri="{BB962C8B-B14F-4D97-AF65-F5344CB8AC3E}">
        <p14:creationId xmlns:p14="http://schemas.microsoft.com/office/powerpoint/2010/main" val="290143137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69896"/>
            <a:ext cx="4038600" cy="3448287"/>
          </a:xfrm>
        </p:spPr>
        <p:txBody>
          <a:bodyPr/>
          <a:lstStyle>
            <a:lvl1pPr>
              <a:defRPr sz="2100"/>
            </a:lvl1pPr>
            <a:lvl2pPr>
              <a:defRPr sz="1900"/>
            </a:lvl2pPr>
            <a:lvl3pPr>
              <a:defRPr sz="1700"/>
            </a:lvl3pPr>
            <a:lvl4pPr>
              <a:defRPr sz="1500"/>
            </a:lvl4pPr>
            <a:lvl5pPr>
              <a:defRPr sz="13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69896"/>
            <a:ext cx="4038600" cy="3448287"/>
          </a:xfrm>
        </p:spPr>
        <p:txBody>
          <a:bodyPr/>
          <a:lstStyle>
            <a:lvl1pPr>
              <a:defRPr sz="2100"/>
            </a:lvl1pPr>
            <a:lvl2pPr>
              <a:defRPr sz="1900"/>
            </a:lvl2pPr>
            <a:lvl3pPr>
              <a:defRPr sz="1700"/>
            </a:lvl3pPr>
            <a:lvl4pPr>
              <a:defRPr sz="1500"/>
            </a:lvl4pPr>
            <a:lvl5pPr>
              <a:defRPr sz="13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lgn="l" defTabSz="685771" rtl="0" eaLnBrk="1" latinLnBrk="0" hangingPunct="1">
              <a:lnSpc>
                <a:spcPct val="94000"/>
              </a:lnSpc>
              <a:spcBef>
                <a:spcPct val="0"/>
              </a:spcBef>
              <a:buNone/>
              <a:defRPr lang="en-US" sz="2400" kern="1200" dirty="0">
                <a:solidFill>
                  <a:schemeClr val="tx1"/>
                </a:soli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3567444006"/>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Subtit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8196"/>
            <a:ext cx="4038600" cy="3100750"/>
          </a:xfrm>
        </p:spPr>
        <p:txBody>
          <a:bodyPr/>
          <a:lstStyle>
            <a:lvl1pPr>
              <a:defRPr sz="2100"/>
            </a:lvl1pPr>
            <a:lvl2pPr>
              <a:defRPr sz="1900"/>
            </a:lvl2pPr>
            <a:lvl3pPr>
              <a:defRPr sz="1700"/>
            </a:lvl3pPr>
            <a:lvl4pPr>
              <a:defRPr sz="1500"/>
            </a:lvl4pPr>
            <a:lvl5pPr>
              <a:defRPr sz="13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508196"/>
            <a:ext cx="4038600" cy="3100750"/>
          </a:xfrm>
        </p:spPr>
        <p:txBody>
          <a:bodyPr/>
          <a:lstStyle>
            <a:lvl1pPr>
              <a:defRPr sz="2100"/>
            </a:lvl1pPr>
            <a:lvl2pPr>
              <a:defRPr sz="1900"/>
            </a:lvl2pPr>
            <a:lvl3pPr>
              <a:defRPr sz="1700"/>
            </a:lvl3pPr>
            <a:lvl4pPr>
              <a:defRPr sz="1500"/>
            </a:lvl4pPr>
            <a:lvl5pPr>
              <a:defRPr sz="13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lgn="l" defTabSz="685771" rtl="0" eaLnBrk="1" latinLnBrk="0" hangingPunct="1">
              <a:lnSpc>
                <a:spcPct val="94000"/>
              </a:lnSpc>
              <a:spcBef>
                <a:spcPct val="0"/>
              </a:spcBef>
              <a:buNone/>
              <a:defRPr lang="en-US" sz="2400" kern="1200" dirty="0">
                <a:solidFill>
                  <a:schemeClr val="tx1"/>
                </a:solidFill>
                <a:latin typeface="+mj-lt"/>
                <a:ea typeface="+mj-ea"/>
                <a:cs typeface="+mj-cs"/>
              </a:defRPr>
            </a:lvl1pPr>
          </a:lstStyle>
          <a:p>
            <a:r>
              <a:rPr lang="en-US" smtClean="0"/>
              <a:t>Click to edit Master title style</a:t>
            </a:r>
            <a:endParaRPr lang="en-US" dirty="0"/>
          </a:p>
        </p:txBody>
      </p:sp>
      <p:sp>
        <p:nvSpPr>
          <p:cNvPr id="6" name="Text Placeholder 5"/>
          <p:cNvSpPr>
            <a:spLocks noGrp="1"/>
          </p:cNvSpPr>
          <p:nvPr>
            <p:ph type="body" sz="quarter" idx="11" hasCustomPrompt="1"/>
          </p:nvPr>
        </p:nvSpPr>
        <p:spPr>
          <a:xfrm>
            <a:off x="461963" y="1016860"/>
            <a:ext cx="8123848" cy="384721"/>
          </a:xfrm>
        </p:spPr>
        <p:txBody>
          <a:bodyPr wrap="square">
            <a:spAutoFit/>
          </a:bodyPr>
          <a:lstStyle>
            <a:lvl1pPr marL="0" indent="0" algn="l" defTabSz="685771" rtl="0" eaLnBrk="1" latinLnBrk="0" hangingPunct="1">
              <a:buNone/>
              <a:defRPr lang="en-US" sz="1900" b="1" kern="1200" dirty="0">
                <a:solidFill>
                  <a:schemeClr val="accent6"/>
                </a:solidFill>
                <a:latin typeface="+mn-lt"/>
                <a:ea typeface="+mn-ea"/>
                <a:cs typeface="+mn-cs"/>
              </a:defRPr>
            </a:lvl1pPr>
          </a:lstStyle>
          <a:p>
            <a:pPr lvl="0"/>
            <a:r>
              <a:rPr lang="en-US" dirty="0" smtClean="0"/>
              <a:t>Click to edit Subtitle</a:t>
            </a:r>
            <a:endParaRPr lang="en-US" dirty="0"/>
          </a:p>
        </p:txBody>
      </p:sp>
    </p:spTree>
    <p:extLst>
      <p:ext uri="{BB962C8B-B14F-4D97-AF65-F5344CB8AC3E}">
        <p14:creationId xmlns:p14="http://schemas.microsoft.com/office/powerpoint/2010/main" val="1711707315"/>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685771" rtl="0" eaLnBrk="1" latinLnBrk="0" hangingPunct="1">
              <a:lnSpc>
                <a:spcPct val="94000"/>
              </a:lnSpc>
              <a:spcBef>
                <a:spcPct val="0"/>
              </a:spcBef>
              <a:buNone/>
              <a:defRPr lang="en-US" sz="2400" kern="1200" dirty="0">
                <a:solidFill>
                  <a:schemeClr val="tx1"/>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326715"/>
            <a:ext cx="4040188" cy="479822"/>
          </a:xfrm>
        </p:spPr>
        <p:txBody>
          <a:bodyPr anchor="b"/>
          <a:lstStyle>
            <a:lvl1pPr marL="0" indent="0">
              <a:lnSpc>
                <a:spcPct val="90000"/>
              </a:lnSpc>
              <a:spcBef>
                <a:spcPts val="0"/>
              </a:spcBef>
              <a:buNone/>
              <a:defRPr sz="2200" b="1"/>
            </a:lvl1pPr>
            <a:lvl2pPr marL="342886" indent="0">
              <a:buNone/>
              <a:defRPr sz="1500" b="1"/>
            </a:lvl2pPr>
            <a:lvl3pPr marL="685771" indent="0">
              <a:buNone/>
              <a:defRPr sz="1400" b="1"/>
            </a:lvl3pPr>
            <a:lvl4pPr marL="1028657" indent="0">
              <a:buNone/>
              <a:defRPr sz="1200" b="1"/>
            </a:lvl4pPr>
            <a:lvl5pPr marL="1371543" indent="0">
              <a:buNone/>
              <a:defRPr sz="1200" b="1"/>
            </a:lvl5pPr>
            <a:lvl6pPr marL="1714429" indent="0">
              <a:buNone/>
              <a:defRPr sz="1200" b="1"/>
            </a:lvl6pPr>
            <a:lvl7pPr marL="2057314" indent="0">
              <a:buNone/>
              <a:defRPr sz="1200" b="1"/>
            </a:lvl7pPr>
            <a:lvl8pPr marL="2400200" indent="0">
              <a:buNone/>
              <a:defRPr sz="1200" b="1"/>
            </a:lvl8pPr>
            <a:lvl9pPr marL="2743086"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9987"/>
            <a:ext cx="4040188" cy="2807432"/>
          </a:xfrm>
        </p:spPr>
        <p:txBody>
          <a:bodyPr/>
          <a:lstStyle>
            <a:lvl1pPr>
              <a:defRPr sz="2100"/>
            </a:lvl1pPr>
            <a:lvl2pPr>
              <a:defRPr sz="1900"/>
            </a:lvl2pPr>
            <a:lvl3pPr>
              <a:defRPr sz="1700"/>
            </a:lvl3pPr>
            <a:lvl4pPr>
              <a:defRPr sz="1500"/>
            </a:lvl4pPr>
            <a:lvl5pPr>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7" y="1326715"/>
            <a:ext cx="4041775" cy="479822"/>
          </a:xfrm>
        </p:spPr>
        <p:txBody>
          <a:bodyPr anchor="b"/>
          <a:lstStyle>
            <a:lvl1pPr marL="0" indent="0">
              <a:lnSpc>
                <a:spcPct val="90000"/>
              </a:lnSpc>
              <a:spcBef>
                <a:spcPts val="0"/>
              </a:spcBef>
              <a:buNone/>
              <a:defRPr sz="2200" b="1"/>
            </a:lvl1pPr>
            <a:lvl2pPr marL="342886" indent="0">
              <a:buNone/>
              <a:defRPr sz="1500" b="1"/>
            </a:lvl2pPr>
            <a:lvl3pPr marL="685771" indent="0">
              <a:buNone/>
              <a:defRPr sz="1400" b="1"/>
            </a:lvl3pPr>
            <a:lvl4pPr marL="1028657" indent="0">
              <a:buNone/>
              <a:defRPr sz="1200" b="1"/>
            </a:lvl4pPr>
            <a:lvl5pPr marL="1371543" indent="0">
              <a:buNone/>
              <a:defRPr sz="1200" b="1"/>
            </a:lvl5pPr>
            <a:lvl6pPr marL="1714429" indent="0">
              <a:buNone/>
              <a:defRPr sz="1200" b="1"/>
            </a:lvl6pPr>
            <a:lvl7pPr marL="2057314" indent="0">
              <a:buNone/>
              <a:defRPr sz="1200" b="1"/>
            </a:lvl7pPr>
            <a:lvl8pPr marL="2400200" indent="0">
              <a:buNone/>
              <a:defRPr sz="1200" b="1"/>
            </a:lvl8pPr>
            <a:lvl9pPr marL="2743086"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1819987"/>
            <a:ext cx="4041775" cy="2807432"/>
          </a:xfrm>
        </p:spPr>
        <p:txBody>
          <a:bodyPr/>
          <a:lstStyle>
            <a:lvl1pPr>
              <a:defRPr sz="2100"/>
            </a:lvl1pPr>
            <a:lvl2pPr>
              <a:defRPr sz="1900"/>
            </a:lvl2pPr>
            <a:lvl3pPr>
              <a:defRPr sz="1700"/>
            </a:lvl3pPr>
            <a:lvl4pPr>
              <a:defRPr sz="1500"/>
            </a:lvl4pPr>
            <a:lvl5pPr>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9882684"/>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685771" rtl="0" eaLnBrk="1" latinLnBrk="0" hangingPunct="1">
              <a:lnSpc>
                <a:spcPct val="94000"/>
              </a:lnSpc>
              <a:spcBef>
                <a:spcPct val="0"/>
              </a:spcBef>
              <a:buNone/>
              <a:defRPr lang="en-US" sz="2400" kern="1200" dirty="0">
                <a:solidFill>
                  <a:schemeClr val="tx1"/>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83448"/>
            <a:ext cx="4040188" cy="479822"/>
          </a:xfrm>
        </p:spPr>
        <p:txBody>
          <a:bodyPr anchor="b"/>
          <a:lstStyle>
            <a:lvl1pPr marL="0" indent="0">
              <a:lnSpc>
                <a:spcPct val="90000"/>
              </a:lnSpc>
              <a:spcBef>
                <a:spcPts val="0"/>
              </a:spcBef>
              <a:buNone/>
              <a:defRPr sz="2200" b="1"/>
            </a:lvl1pPr>
            <a:lvl2pPr marL="342886" indent="0">
              <a:buNone/>
              <a:defRPr sz="1500" b="1"/>
            </a:lvl2pPr>
            <a:lvl3pPr marL="685771" indent="0">
              <a:buNone/>
              <a:defRPr sz="1400" b="1"/>
            </a:lvl3pPr>
            <a:lvl4pPr marL="1028657" indent="0">
              <a:buNone/>
              <a:defRPr sz="1200" b="1"/>
            </a:lvl4pPr>
            <a:lvl5pPr marL="1371543" indent="0">
              <a:buNone/>
              <a:defRPr sz="1200" b="1"/>
            </a:lvl5pPr>
            <a:lvl6pPr marL="1714429" indent="0">
              <a:buNone/>
              <a:defRPr sz="1200" b="1"/>
            </a:lvl6pPr>
            <a:lvl7pPr marL="2057314" indent="0">
              <a:buNone/>
              <a:defRPr sz="1200" b="1"/>
            </a:lvl7pPr>
            <a:lvl8pPr marL="2400200" indent="0">
              <a:buNone/>
              <a:defRPr sz="1200" b="1"/>
            </a:lvl8pPr>
            <a:lvl9pPr marL="2743086"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6717"/>
            <a:ext cx="4040188" cy="2450702"/>
          </a:xfrm>
        </p:spPr>
        <p:txBody>
          <a:bodyPr/>
          <a:lstStyle>
            <a:lvl1pPr>
              <a:defRPr sz="2100"/>
            </a:lvl1pPr>
            <a:lvl2pPr>
              <a:defRPr sz="1900"/>
            </a:lvl2pPr>
            <a:lvl3pPr>
              <a:defRPr sz="1700"/>
            </a:lvl3pPr>
            <a:lvl4pPr>
              <a:defRPr sz="1500"/>
            </a:lvl4pPr>
            <a:lvl5pPr>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7" y="1683448"/>
            <a:ext cx="4041775" cy="479822"/>
          </a:xfrm>
        </p:spPr>
        <p:txBody>
          <a:bodyPr anchor="b"/>
          <a:lstStyle>
            <a:lvl1pPr marL="0" indent="0">
              <a:lnSpc>
                <a:spcPct val="90000"/>
              </a:lnSpc>
              <a:spcBef>
                <a:spcPts val="0"/>
              </a:spcBef>
              <a:buNone/>
              <a:defRPr sz="2200" b="1"/>
            </a:lvl1pPr>
            <a:lvl2pPr marL="342886" indent="0">
              <a:buNone/>
              <a:defRPr sz="1500" b="1"/>
            </a:lvl2pPr>
            <a:lvl3pPr marL="685771" indent="0">
              <a:buNone/>
              <a:defRPr sz="1400" b="1"/>
            </a:lvl3pPr>
            <a:lvl4pPr marL="1028657" indent="0">
              <a:buNone/>
              <a:defRPr sz="1200" b="1"/>
            </a:lvl4pPr>
            <a:lvl5pPr marL="1371543" indent="0">
              <a:buNone/>
              <a:defRPr sz="1200" b="1"/>
            </a:lvl5pPr>
            <a:lvl6pPr marL="1714429" indent="0">
              <a:buNone/>
              <a:defRPr sz="1200" b="1"/>
            </a:lvl6pPr>
            <a:lvl7pPr marL="2057314" indent="0">
              <a:buNone/>
              <a:defRPr sz="1200" b="1"/>
            </a:lvl7pPr>
            <a:lvl8pPr marL="2400200" indent="0">
              <a:buNone/>
              <a:defRPr sz="1200" b="1"/>
            </a:lvl8pPr>
            <a:lvl9pPr marL="2743086"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6717"/>
            <a:ext cx="4041775" cy="2450702"/>
          </a:xfrm>
        </p:spPr>
        <p:txBody>
          <a:bodyPr/>
          <a:lstStyle>
            <a:lvl1pPr>
              <a:defRPr sz="2100"/>
            </a:lvl1pPr>
            <a:lvl2pPr>
              <a:defRPr sz="1900"/>
            </a:lvl2pPr>
            <a:lvl3pPr>
              <a:defRPr sz="1700"/>
            </a:lvl3pPr>
            <a:lvl4pPr>
              <a:defRPr sz="1500"/>
            </a:lvl4pPr>
            <a:lvl5pPr>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5"/>
          <p:cNvSpPr>
            <a:spLocks noGrp="1"/>
          </p:cNvSpPr>
          <p:nvPr>
            <p:ph type="body" sz="quarter" idx="11" hasCustomPrompt="1"/>
          </p:nvPr>
        </p:nvSpPr>
        <p:spPr>
          <a:xfrm>
            <a:off x="461963" y="1016856"/>
            <a:ext cx="8123848" cy="384721"/>
          </a:xfrm>
        </p:spPr>
        <p:txBody>
          <a:bodyPr wrap="square">
            <a:spAutoFit/>
          </a:bodyPr>
          <a:lstStyle>
            <a:lvl1pPr marL="0" indent="0" algn="l" defTabSz="685771" rtl="0" eaLnBrk="1" latinLnBrk="0" hangingPunct="1">
              <a:buNone/>
              <a:defRPr lang="en-US" sz="1900" b="1" kern="1200" dirty="0">
                <a:solidFill>
                  <a:schemeClr val="accent6"/>
                </a:solidFill>
                <a:latin typeface="+mn-lt"/>
                <a:ea typeface="+mn-ea"/>
                <a:cs typeface="+mn-cs"/>
              </a:defRPr>
            </a:lvl1pPr>
          </a:lstStyle>
          <a:p>
            <a:pPr lvl="0"/>
            <a:r>
              <a:rPr lang="en-US" dirty="0" smtClean="0"/>
              <a:t>Click to edit Subtitle</a:t>
            </a:r>
            <a:endParaRPr lang="en-US" dirty="0"/>
          </a:p>
        </p:txBody>
      </p:sp>
    </p:spTree>
    <p:extLst>
      <p:ext uri="{BB962C8B-B14F-4D97-AF65-F5344CB8AC3E}">
        <p14:creationId xmlns:p14="http://schemas.microsoft.com/office/powerpoint/2010/main" val="572335898"/>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685771" rtl="0" eaLnBrk="1" latinLnBrk="0" hangingPunct="1">
              <a:lnSpc>
                <a:spcPct val="94000"/>
              </a:lnSpc>
              <a:spcBef>
                <a:spcPct val="0"/>
              </a:spcBef>
              <a:buNone/>
              <a:defRPr lang="en-US" sz="2400" kern="1200" dirty="0">
                <a:solidFill>
                  <a:schemeClr val="tx1"/>
                </a:solidFill>
                <a:latin typeface="+mj-lt"/>
                <a:ea typeface="+mj-ea"/>
                <a:cs typeface="+mj-cs"/>
              </a:defRPr>
            </a:lvl1pPr>
          </a:lstStyle>
          <a:p>
            <a:r>
              <a:rPr lang="en-US" smtClean="0"/>
              <a:t>Click to edit Master title style</a:t>
            </a:r>
            <a:endParaRPr lang="en-US" dirty="0"/>
          </a:p>
        </p:txBody>
      </p:sp>
      <p:sp>
        <p:nvSpPr>
          <p:cNvPr id="4" name="Text Placeholder 5"/>
          <p:cNvSpPr>
            <a:spLocks noGrp="1"/>
          </p:cNvSpPr>
          <p:nvPr>
            <p:ph type="body" sz="quarter" idx="10" hasCustomPrompt="1"/>
          </p:nvPr>
        </p:nvSpPr>
        <p:spPr>
          <a:xfrm>
            <a:off x="461963" y="1016859"/>
            <a:ext cx="8123848" cy="384721"/>
          </a:xfrm>
        </p:spPr>
        <p:txBody>
          <a:bodyPr wrap="square">
            <a:spAutoFit/>
          </a:bodyPr>
          <a:lstStyle>
            <a:lvl1pPr marL="0" indent="0" algn="l" defTabSz="685771" rtl="0" eaLnBrk="1" latinLnBrk="0" hangingPunct="1">
              <a:buNone/>
              <a:defRPr lang="en-US" sz="1900" b="1" kern="1200" dirty="0">
                <a:solidFill>
                  <a:schemeClr val="accent6"/>
                </a:solidFill>
                <a:latin typeface="+mn-lt"/>
                <a:ea typeface="+mn-ea"/>
                <a:cs typeface="+mn-cs"/>
              </a:defRPr>
            </a:lvl1pPr>
          </a:lstStyle>
          <a:p>
            <a:pPr lvl="0"/>
            <a:r>
              <a:rPr lang="en-US" dirty="0" smtClean="0"/>
              <a:t>Click to edit Subtitle</a:t>
            </a:r>
            <a:endParaRPr lang="en-US" dirty="0"/>
          </a:p>
        </p:txBody>
      </p:sp>
    </p:spTree>
    <p:extLst>
      <p:ext uri="{BB962C8B-B14F-4D97-AF65-F5344CB8AC3E}">
        <p14:creationId xmlns:p14="http://schemas.microsoft.com/office/powerpoint/2010/main" val="2178427331"/>
      </p:ext>
    </p:extLst>
  </p:cSld>
  <p:clrMapOvr>
    <a:masterClrMapping/>
  </p:clrMapOvr>
  <p:transition spd="slow">
    <p:wipe/>
  </p:transition>
  <p:extLst mod="1">
    <p:ext uri="{DCECCB84-F9BA-43D5-87BE-67443E8EF086}">
      <p15:sldGuideLst xmlns="" xmlns:p15="http://schemas.microsoft.com/office/powerpoint/2012/main">
        <p15:guide id="1" orient="horz" pos="2892" userDrawn="1">
          <p15:clr>
            <a:srgbClr val="FBAE40"/>
          </p15:clr>
        </p15:guide>
        <p15:guide id="2" pos="288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Endin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3827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89184" y="2377919"/>
            <a:ext cx="3382884" cy="387663"/>
          </a:xfrm>
          <a:prstGeom prst="rect">
            <a:avLst/>
          </a:prstGeom>
        </p:spPr>
      </p:pic>
    </p:spTree>
    <p:extLst>
      <p:ext uri="{BB962C8B-B14F-4D97-AF65-F5344CB8AC3E}">
        <p14:creationId xmlns:p14="http://schemas.microsoft.com/office/powerpoint/2010/main" val="1816559385"/>
      </p:ext>
    </p:extLst>
  </p:cSld>
  <p:clrMapOvr>
    <a:masterClrMapping/>
  </p:clrMapOvr>
  <p:transition spd="slow">
    <p:wip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113"/>
            <a:ext cx="9143998" cy="5149899"/>
          </a:xfrm>
          <a:prstGeom prst="rect">
            <a:avLst/>
          </a:prstGeom>
        </p:spPr>
      </p:pic>
      <p:sp>
        <p:nvSpPr>
          <p:cNvPr id="2" name="Title 1"/>
          <p:cNvSpPr>
            <a:spLocks noGrp="1"/>
          </p:cNvSpPr>
          <p:nvPr>
            <p:ph type="ctrTitle"/>
          </p:nvPr>
        </p:nvSpPr>
        <p:spPr>
          <a:xfrm>
            <a:off x="530676" y="2133601"/>
            <a:ext cx="7772400" cy="710863"/>
          </a:xfrm>
        </p:spPr>
        <p:txBody>
          <a:bodyPr lIns="0" bIns="0" anchor="b" anchorCtr="0"/>
          <a:lstStyle>
            <a:lvl1pPr>
              <a:defRPr sz="28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30677" y="2945574"/>
            <a:ext cx="7781794" cy="373516"/>
          </a:xfrm>
        </p:spPr>
        <p:txBody>
          <a:bodyPr lIns="0" tIns="0"/>
          <a:lstStyle>
            <a:lvl1pPr marL="0" indent="0" algn="l">
              <a:buNone/>
              <a:defRPr sz="2000">
                <a:solidFill>
                  <a:schemeClr val="tx1"/>
                </a:solidFill>
              </a:defRPr>
            </a:lvl1pPr>
            <a:lvl2pPr marL="342886" indent="0" algn="ctr">
              <a:buNone/>
              <a:defRPr>
                <a:solidFill>
                  <a:schemeClr val="tx1">
                    <a:tint val="75000"/>
                  </a:schemeClr>
                </a:solidFill>
              </a:defRPr>
            </a:lvl2pPr>
            <a:lvl3pPr marL="685771" indent="0" algn="ctr">
              <a:buNone/>
              <a:defRPr>
                <a:solidFill>
                  <a:schemeClr val="tx1">
                    <a:tint val="75000"/>
                  </a:schemeClr>
                </a:solidFill>
              </a:defRPr>
            </a:lvl3pPr>
            <a:lvl4pPr marL="1028657" indent="0" algn="ctr">
              <a:buNone/>
              <a:defRPr>
                <a:solidFill>
                  <a:schemeClr val="tx1">
                    <a:tint val="75000"/>
                  </a:schemeClr>
                </a:solidFill>
              </a:defRPr>
            </a:lvl4pPr>
            <a:lvl5pPr marL="1371543" indent="0" algn="ctr">
              <a:buNone/>
              <a:defRPr>
                <a:solidFill>
                  <a:schemeClr val="tx1">
                    <a:tint val="75000"/>
                  </a:schemeClr>
                </a:solidFill>
              </a:defRPr>
            </a:lvl5pPr>
            <a:lvl6pPr marL="1714429" indent="0" algn="ctr">
              <a:buNone/>
              <a:defRPr>
                <a:solidFill>
                  <a:schemeClr val="tx1">
                    <a:tint val="75000"/>
                  </a:schemeClr>
                </a:solidFill>
              </a:defRPr>
            </a:lvl6pPr>
            <a:lvl7pPr marL="2057314" indent="0" algn="ctr">
              <a:buNone/>
              <a:defRPr>
                <a:solidFill>
                  <a:schemeClr val="tx1">
                    <a:tint val="75000"/>
                  </a:schemeClr>
                </a:solidFill>
              </a:defRPr>
            </a:lvl7pPr>
            <a:lvl8pPr marL="2400200" indent="0" algn="ctr">
              <a:buNone/>
              <a:defRPr>
                <a:solidFill>
                  <a:schemeClr val="tx1">
                    <a:tint val="75000"/>
                  </a:schemeClr>
                </a:solidFill>
              </a:defRPr>
            </a:lvl8pPr>
            <a:lvl9pPr marL="2743086"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9"/>
          <p:cNvSpPr>
            <a:spLocks noGrp="1"/>
          </p:cNvSpPr>
          <p:nvPr>
            <p:ph type="body" sz="quarter" idx="10" hasCustomPrompt="1"/>
          </p:nvPr>
        </p:nvSpPr>
        <p:spPr>
          <a:xfrm>
            <a:off x="530677" y="3319090"/>
            <a:ext cx="7791450" cy="236911"/>
          </a:xfrm>
        </p:spPr>
        <p:txBody>
          <a:bodyPr lIns="0" tIns="0"/>
          <a:lstStyle>
            <a:lvl1pPr marL="0" indent="0">
              <a:buNone/>
              <a:defRPr sz="1600">
                <a:solidFill>
                  <a:schemeClr val="tx1"/>
                </a:solidFill>
              </a:defRPr>
            </a:lvl1pPr>
          </a:lstStyle>
          <a:p>
            <a:pPr lvl="0"/>
            <a:r>
              <a:rPr lang="en-US" dirty="0" smtClean="0"/>
              <a:t>Date</a:t>
            </a:r>
            <a:endParaRPr lang="en-US" dirty="0"/>
          </a:p>
        </p:txBody>
      </p:sp>
      <p:sp>
        <p:nvSpPr>
          <p:cNvPr id="4" name="TextBox 3"/>
          <p:cNvSpPr txBox="1"/>
          <p:nvPr userDrawn="1"/>
        </p:nvSpPr>
        <p:spPr>
          <a:xfrm>
            <a:off x="455450" y="4907018"/>
            <a:ext cx="2408621" cy="184666"/>
          </a:xfrm>
          <a:prstGeom prst="rect">
            <a:avLst/>
          </a:prstGeom>
          <a:noFill/>
        </p:spPr>
        <p:txBody>
          <a:bodyPr wrap="square" lIns="91436" tIns="45718" rIns="91436" bIns="45718" rtlCol="0">
            <a:spAutoFit/>
          </a:bodyPr>
          <a:lstStyle/>
          <a:p>
            <a:r>
              <a:rPr lang="en-US" sz="600" dirty="0" smtClean="0"/>
              <a:t>© Copyright Fortinet</a:t>
            </a:r>
            <a:r>
              <a:rPr lang="en-US" sz="600" baseline="0" dirty="0" smtClean="0"/>
              <a:t> Inc. All rights reserved.</a:t>
            </a:r>
            <a:r>
              <a:rPr lang="en-US" sz="600" dirty="0" smtClean="0"/>
              <a:t> </a:t>
            </a:r>
            <a:endParaRPr lang="en-US" sz="600" dirty="0"/>
          </a:p>
        </p:txBody>
      </p:sp>
    </p:spTree>
    <p:extLst>
      <p:ext uri="{BB962C8B-B14F-4D97-AF65-F5344CB8AC3E}">
        <p14:creationId xmlns:p14="http://schemas.microsoft.com/office/powerpoint/2010/main" val="2207017681"/>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113"/>
            <a:ext cx="9143996" cy="5149899"/>
          </a:xfrm>
          <a:prstGeom prst="rect">
            <a:avLst/>
          </a:prstGeom>
        </p:spPr>
      </p:pic>
      <p:sp>
        <p:nvSpPr>
          <p:cNvPr id="2" name="Title 1"/>
          <p:cNvSpPr>
            <a:spLocks noGrp="1"/>
          </p:cNvSpPr>
          <p:nvPr>
            <p:ph type="ctrTitle"/>
          </p:nvPr>
        </p:nvSpPr>
        <p:spPr>
          <a:xfrm>
            <a:off x="530676" y="2133601"/>
            <a:ext cx="7772400" cy="710863"/>
          </a:xfrm>
        </p:spPr>
        <p:txBody>
          <a:bodyPr lIns="0" bIns="0" anchor="b" anchorCtr="0"/>
          <a:lstStyle>
            <a:lvl1pPr>
              <a:defRPr sz="28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30677" y="2945574"/>
            <a:ext cx="7781794" cy="373516"/>
          </a:xfrm>
        </p:spPr>
        <p:txBody>
          <a:bodyPr lIns="0" tIns="0"/>
          <a:lstStyle>
            <a:lvl1pPr marL="0" indent="0" algn="l">
              <a:buNone/>
              <a:defRPr sz="2000">
                <a:solidFill>
                  <a:schemeClr val="tx1"/>
                </a:solidFill>
              </a:defRPr>
            </a:lvl1pPr>
            <a:lvl2pPr marL="342886" indent="0" algn="ctr">
              <a:buNone/>
              <a:defRPr>
                <a:solidFill>
                  <a:schemeClr val="tx1">
                    <a:tint val="75000"/>
                  </a:schemeClr>
                </a:solidFill>
              </a:defRPr>
            </a:lvl2pPr>
            <a:lvl3pPr marL="685771" indent="0" algn="ctr">
              <a:buNone/>
              <a:defRPr>
                <a:solidFill>
                  <a:schemeClr val="tx1">
                    <a:tint val="75000"/>
                  </a:schemeClr>
                </a:solidFill>
              </a:defRPr>
            </a:lvl3pPr>
            <a:lvl4pPr marL="1028657" indent="0" algn="ctr">
              <a:buNone/>
              <a:defRPr>
                <a:solidFill>
                  <a:schemeClr val="tx1">
                    <a:tint val="75000"/>
                  </a:schemeClr>
                </a:solidFill>
              </a:defRPr>
            </a:lvl4pPr>
            <a:lvl5pPr marL="1371543" indent="0" algn="ctr">
              <a:buNone/>
              <a:defRPr>
                <a:solidFill>
                  <a:schemeClr val="tx1">
                    <a:tint val="75000"/>
                  </a:schemeClr>
                </a:solidFill>
              </a:defRPr>
            </a:lvl5pPr>
            <a:lvl6pPr marL="1714429" indent="0" algn="ctr">
              <a:buNone/>
              <a:defRPr>
                <a:solidFill>
                  <a:schemeClr val="tx1">
                    <a:tint val="75000"/>
                  </a:schemeClr>
                </a:solidFill>
              </a:defRPr>
            </a:lvl6pPr>
            <a:lvl7pPr marL="2057314" indent="0" algn="ctr">
              <a:buNone/>
              <a:defRPr>
                <a:solidFill>
                  <a:schemeClr val="tx1">
                    <a:tint val="75000"/>
                  </a:schemeClr>
                </a:solidFill>
              </a:defRPr>
            </a:lvl7pPr>
            <a:lvl8pPr marL="2400200" indent="0" algn="ctr">
              <a:buNone/>
              <a:defRPr>
                <a:solidFill>
                  <a:schemeClr val="tx1">
                    <a:tint val="75000"/>
                  </a:schemeClr>
                </a:solidFill>
              </a:defRPr>
            </a:lvl8pPr>
            <a:lvl9pPr marL="2743086"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9"/>
          <p:cNvSpPr>
            <a:spLocks noGrp="1"/>
          </p:cNvSpPr>
          <p:nvPr>
            <p:ph type="body" sz="quarter" idx="10" hasCustomPrompt="1"/>
          </p:nvPr>
        </p:nvSpPr>
        <p:spPr>
          <a:xfrm>
            <a:off x="530677" y="3319090"/>
            <a:ext cx="7791450" cy="236911"/>
          </a:xfrm>
        </p:spPr>
        <p:txBody>
          <a:bodyPr lIns="0" tIns="0"/>
          <a:lstStyle>
            <a:lvl1pPr marL="0" indent="0">
              <a:buNone/>
              <a:defRPr sz="1600">
                <a:solidFill>
                  <a:schemeClr val="tx1"/>
                </a:solidFill>
              </a:defRPr>
            </a:lvl1pPr>
          </a:lstStyle>
          <a:p>
            <a:pPr lvl="0"/>
            <a:r>
              <a:rPr lang="en-US" dirty="0" smtClean="0"/>
              <a:t>Date</a:t>
            </a:r>
            <a:endParaRPr lang="en-US" dirty="0"/>
          </a:p>
        </p:txBody>
      </p:sp>
      <p:sp>
        <p:nvSpPr>
          <p:cNvPr id="4" name="TextBox 3"/>
          <p:cNvSpPr txBox="1"/>
          <p:nvPr userDrawn="1"/>
        </p:nvSpPr>
        <p:spPr>
          <a:xfrm>
            <a:off x="455450" y="4907018"/>
            <a:ext cx="2408621" cy="184666"/>
          </a:xfrm>
          <a:prstGeom prst="rect">
            <a:avLst/>
          </a:prstGeom>
          <a:noFill/>
        </p:spPr>
        <p:txBody>
          <a:bodyPr wrap="square" lIns="91436" tIns="45718" rIns="91436" bIns="45718" rtlCol="0">
            <a:spAutoFit/>
          </a:bodyPr>
          <a:lstStyle/>
          <a:p>
            <a:r>
              <a:rPr lang="en-US" sz="600" dirty="0" smtClean="0"/>
              <a:t>© Copyright Fortinet</a:t>
            </a:r>
            <a:r>
              <a:rPr lang="en-US" sz="600" baseline="0" dirty="0" smtClean="0"/>
              <a:t> Inc. All rights reserved.</a:t>
            </a:r>
            <a:r>
              <a:rPr lang="en-US" sz="600" dirty="0" smtClean="0"/>
              <a:t> </a:t>
            </a:r>
            <a:endParaRPr lang="en-US" sz="600" dirty="0"/>
          </a:p>
        </p:txBody>
      </p:sp>
    </p:spTree>
    <p:extLst>
      <p:ext uri="{BB962C8B-B14F-4D97-AF65-F5344CB8AC3E}">
        <p14:creationId xmlns:p14="http://schemas.microsoft.com/office/powerpoint/2010/main" val="54710794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2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 y="3500"/>
            <a:ext cx="9143996" cy="5142672"/>
          </a:xfrm>
          <a:prstGeom prst="rect">
            <a:avLst/>
          </a:prstGeom>
        </p:spPr>
      </p:pic>
      <p:sp>
        <p:nvSpPr>
          <p:cNvPr id="4" name="TextBox 3"/>
          <p:cNvSpPr txBox="1"/>
          <p:nvPr/>
        </p:nvSpPr>
        <p:spPr>
          <a:xfrm>
            <a:off x="455450" y="4907019"/>
            <a:ext cx="2408621" cy="184666"/>
          </a:xfrm>
          <a:prstGeom prst="rect">
            <a:avLst/>
          </a:prstGeom>
          <a:noFill/>
        </p:spPr>
        <p:txBody>
          <a:bodyPr wrap="square" lIns="91432" tIns="45716" rIns="91432" bIns="45716" rtlCol="0">
            <a:spAutoFit/>
          </a:bodyPr>
          <a:lstStyle/>
          <a:p>
            <a:r>
              <a:rPr lang="en-US" sz="600" dirty="0" smtClean="0"/>
              <a:t>© Copyright Fortinet</a:t>
            </a:r>
            <a:r>
              <a:rPr lang="en-US" sz="600" baseline="0" dirty="0" smtClean="0"/>
              <a:t> Inc. All rights reserved.</a:t>
            </a:r>
            <a:r>
              <a:rPr lang="en-US" sz="600" dirty="0" smtClean="0"/>
              <a:t> </a:t>
            </a:r>
            <a:endParaRPr lang="en-US" sz="600" dirty="0"/>
          </a:p>
        </p:txBody>
      </p:sp>
      <p:sp>
        <p:nvSpPr>
          <p:cNvPr id="8" name="Title 1"/>
          <p:cNvSpPr>
            <a:spLocks noGrp="1"/>
          </p:cNvSpPr>
          <p:nvPr>
            <p:ph type="ctrTitle"/>
          </p:nvPr>
        </p:nvSpPr>
        <p:spPr>
          <a:xfrm>
            <a:off x="419669" y="1967161"/>
            <a:ext cx="7772400" cy="710863"/>
          </a:xfrm>
        </p:spPr>
        <p:txBody>
          <a:bodyPr lIns="0" bIns="0" anchor="b" anchorCtr="0"/>
          <a:lstStyle>
            <a:lvl1pPr>
              <a:defRPr sz="2800">
                <a:solidFill>
                  <a:schemeClr val="tx1"/>
                </a:solidFill>
              </a:defRPr>
            </a:lvl1pPr>
          </a:lstStyle>
          <a:p>
            <a:r>
              <a:rPr lang="en-US" smtClean="0"/>
              <a:t>Click to edit Master title style</a:t>
            </a:r>
            <a:endParaRPr lang="en-US" dirty="0"/>
          </a:p>
        </p:txBody>
      </p:sp>
      <p:sp>
        <p:nvSpPr>
          <p:cNvPr id="9" name="Subtitle 2"/>
          <p:cNvSpPr>
            <a:spLocks noGrp="1"/>
          </p:cNvSpPr>
          <p:nvPr>
            <p:ph type="subTitle" idx="1"/>
          </p:nvPr>
        </p:nvSpPr>
        <p:spPr>
          <a:xfrm>
            <a:off x="419669" y="2779133"/>
            <a:ext cx="7781794" cy="373516"/>
          </a:xfrm>
        </p:spPr>
        <p:txBody>
          <a:bodyPr lIns="0" tIns="0"/>
          <a:lstStyle>
            <a:lvl1pPr marL="0" indent="0" algn="l">
              <a:buNone/>
              <a:defRPr sz="2000">
                <a:solidFill>
                  <a:schemeClr val="tx1"/>
                </a:solidFill>
              </a:defRPr>
            </a:lvl1pPr>
            <a:lvl2pPr marL="342871" indent="0" algn="ctr">
              <a:buNone/>
              <a:defRPr>
                <a:solidFill>
                  <a:schemeClr val="tx1">
                    <a:tint val="75000"/>
                  </a:schemeClr>
                </a:solidFill>
              </a:defRPr>
            </a:lvl2pPr>
            <a:lvl3pPr marL="685742" indent="0" algn="ctr">
              <a:buNone/>
              <a:defRPr>
                <a:solidFill>
                  <a:schemeClr val="tx1">
                    <a:tint val="75000"/>
                  </a:schemeClr>
                </a:solidFill>
              </a:defRPr>
            </a:lvl3pPr>
            <a:lvl4pPr marL="1028614" indent="0" algn="ctr">
              <a:buNone/>
              <a:defRPr>
                <a:solidFill>
                  <a:schemeClr val="tx1">
                    <a:tint val="75000"/>
                  </a:schemeClr>
                </a:solidFill>
              </a:defRPr>
            </a:lvl4pPr>
            <a:lvl5pPr marL="1371486" indent="0" algn="ctr">
              <a:buNone/>
              <a:defRPr>
                <a:solidFill>
                  <a:schemeClr val="tx1">
                    <a:tint val="75000"/>
                  </a:schemeClr>
                </a:solidFill>
              </a:defRPr>
            </a:lvl5pPr>
            <a:lvl6pPr marL="1714357" indent="0" algn="ctr">
              <a:buNone/>
              <a:defRPr>
                <a:solidFill>
                  <a:schemeClr val="tx1">
                    <a:tint val="75000"/>
                  </a:schemeClr>
                </a:solidFill>
              </a:defRPr>
            </a:lvl6pPr>
            <a:lvl7pPr marL="2057228" indent="0" algn="ctr">
              <a:buNone/>
              <a:defRPr>
                <a:solidFill>
                  <a:schemeClr val="tx1">
                    <a:tint val="75000"/>
                  </a:schemeClr>
                </a:solidFill>
              </a:defRPr>
            </a:lvl7pPr>
            <a:lvl8pPr marL="2400100" indent="0" algn="ctr">
              <a:buNone/>
              <a:defRPr>
                <a:solidFill>
                  <a:schemeClr val="tx1">
                    <a:tint val="75000"/>
                  </a:schemeClr>
                </a:solidFill>
              </a:defRPr>
            </a:lvl8pPr>
            <a:lvl9pPr marL="2742972" indent="0" algn="ctr">
              <a:buNone/>
              <a:defRPr>
                <a:solidFill>
                  <a:schemeClr val="tx1">
                    <a:tint val="75000"/>
                  </a:schemeClr>
                </a:solidFill>
              </a:defRPr>
            </a:lvl9pPr>
          </a:lstStyle>
          <a:p>
            <a:r>
              <a:rPr lang="en-US" smtClean="0"/>
              <a:t>Click to edit Master subtitle style</a:t>
            </a:r>
            <a:endParaRPr lang="en-US" dirty="0"/>
          </a:p>
        </p:txBody>
      </p:sp>
      <p:sp>
        <p:nvSpPr>
          <p:cNvPr id="11" name="Text Placeholder 9"/>
          <p:cNvSpPr>
            <a:spLocks noGrp="1"/>
          </p:cNvSpPr>
          <p:nvPr>
            <p:ph type="body" sz="quarter" idx="10" hasCustomPrompt="1"/>
          </p:nvPr>
        </p:nvSpPr>
        <p:spPr>
          <a:xfrm>
            <a:off x="419670" y="3152650"/>
            <a:ext cx="7791450" cy="236911"/>
          </a:xfrm>
        </p:spPr>
        <p:txBody>
          <a:bodyPr lIns="0" tIns="0"/>
          <a:lstStyle>
            <a:lvl1pPr marL="0" indent="0">
              <a:buNone/>
              <a:defRPr sz="1600">
                <a:solidFill>
                  <a:schemeClr val="tx1"/>
                </a:solidFill>
              </a:defRPr>
            </a:lvl1pPr>
          </a:lstStyle>
          <a:p>
            <a:pPr lvl="0"/>
            <a:r>
              <a:rPr lang="en-US" dirty="0" smtClean="0"/>
              <a:t>Date</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 y="-113"/>
            <a:ext cx="9143996" cy="5149899"/>
          </a:xfrm>
          <a:prstGeom prst="rect">
            <a:avLst/>
          </a:prstGeom>
        </p:spPr>
      </p:pic>
      <p:sp>
        <p:nvSpPr>
          <p:cNvPr id="12" name="TextBox 11"/>
          <p:cNvSpPr txBox="1"/>
          <p:nvPr userDrawn="1"/>
        </p:nvSpPr>
        <p:spPr>
          <a:xfrm>
            <a:off x="455450" y="4907018"/>
            <a:ext cx="2408621" cy="184666"/>
          </a:xfrm>
          <a:prstGeom prst="rect">
            <a:avLst/>
          </a:prstGeom>
          <a:noFill/>
        </p:spPr>
        <p:txBody>
          <a:bodyPr wrap="square" lIns="91436" tIns="45718" rIns="91436" bIns="45718" rtlCol="0">
            <a:spAutoFit/>
          </a:bodyPr>
          <a:lstStyle/>
          <a:p>
            <a:r>
              <a:rPr lang="en-US" sz="600" dirty="0" smtClean="0"/>
              <a:t>© Copyright Fortinet</a:t>
            </a:r>
            <a:r>
              <a:rPr lang="en-US" sz="600" baseline="0" dirty="0" smtClean="0"/>
              <a:t> Inc. All rights reserved.</a:t>
            </a:r>
            <a:r>
              <a:rPr lang="en-US" sz="600" dirty="0" smtClean="0"/>
              <a:t> </a:t>
            </a:r>
            <a:endParaRPr lang="en-US" sz="600" dirty="0"/>
          </a:p>
        </p:txBody>
      </p:sp>
    </p:spTree>
    <p:extLst>
      <p:ext uri="{BB962C8B-B14F-4D97-AF65-F5344CB8AC3E}">
        <p14:creationId xmlns:p14="http://schemas.microsoft.com/office/powerpoint/2010/main" val="54710794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114"/>
            <a:ext cx="9143996" cy="5149898"/>
          </a:xfrm>
          <a:prstGeom prst="rect">
            <a:avLst/>
          </a:prstGeom>
        </p:spPr>
      </p:pic>
      <p:sp>
        <p:nvSpPr>
          <p:cNvPr id="2" name="Title 1"/>
          <p:cNvSpPr>
            <a:spLocks noGrp="1"/>
          </p:cNvSpPr>
          <p:nvPr>
            <p:ph type="ctrTitle"/>
          </p:nvPr>
        </p:nvSpPr>
        <p:spPr>
          <a:xfrm>
            <a:off x="530676" y="2133601"/>
            <a:ext cx="7772400" cy="710863"/>
          </a:xfrm>
        </p:spPr>
        <p:txBody>
          <a:bodyPr lIns="0" bIns="0" anchor="b" anchorCtr="0"/>
          <a:lstStyle>
            <a:lvl1pPr>
              <a:defRPr sz="28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30677" y="2945574"/>
            <a:ext cx="7781794" cy="373516"/>
          </a:xfrm>
        </p:spPr>
        <p:txBody>
          <a:bodyPr lIns="0" tIns="0"/>
          <a:lstStyle>
            <a:lvl1pPr marL="0" indent="0" algn="l">
              <a:buNone/>
              <a:defRPr sz="2000">
                <a:solidFill>
                  <a:schemeClr val="tx1"/>
                </a:solidFill>
              </a:defRPr>
            </a:lvl1pPr>
            <a:lvl2pPr marL="342886" indent="0" algn="ctr">
              <a:buNone/>
              <a:defRPr>
                <a:solidFill>
                  <a:schemeClr val="tx1">
                    <a:tint val="75000"/>
                  </a:schemeClr>
                </a:solidFill>
              </a:defRPr>
            </a:lvl2pPr>
            <a:lvl3pPr marL="685771" indent="0" algn="ctr">
              <a:buNone/>
              <a:defRPr>
                <a:solidFill>
                  <a:schemeClr val="tx1">
                    <a:tint val="75000"/>
                  </a:schemeClr>
                </a:solidFill>
              </a:defRPr>
            </a:lvl3pPr>
            <a:lvl4pPr marL="1028657" indent="0" algn="ctr">
              <a:buNone/>
              <a:defRPr>
                <a:solidFill>
                  <a:schemeClr val="tx1">
                    <a:tint val="75000"/>
                  </a:schemeClr>
                </a:solidFill>
              </a:defRPr>
            </a:lvl4pPr>
            <a:lvl5pPr marL="1371543" indent="0" algn="ctr">
              <a:buNone/>
              <a:defRPr>
                <a:solidFill>
                  <a:schemeClr val="tx1">
                    <a:tint val="75000"/>
                  </a:schemeClr>
                </a:solidFill>
              </a:defRPr>
            </a:lvl5pPr>
            <a:lvl6pPr marL="1714429" indent="0" algn="ctr">
              <a:buNone/>
              <a:defRPr>
                <a:solidFill>
                  <a:schemeClr val="tx1">
                    <a:tint val="75000"/>
                  </a:schemeClr>
                </a:solidFill>
              </a:defRPr>
            </a:lvl6pPr>
            <a:lvl7pPr marL="2057314" indent="0" algn="ctr">
              <a:buNone/>
              <a:defRPr>
                <a:solidFill>
                  <a:schemeClr val="tx1">
                    <a:tint val="75000"/>
                  </a:schemeClr>
                </a:solidFill>
              </a:defRPr>
            </a:lvl7pPr>
            <a:lvl8pPr marL="2400200" indent="0" algn="ctr">
              <a:buNone/>
              <a:defRPr>
                <a:solidFill>
                  <a:schemeClr val="tx1">
                    <a:tint val="75000"/>
                  </a:schemeClr>
                </a:solidFill>
              </a:defRPr>
            </a:lvl8pPr>
            <a:lvl9pPr marL="2743086"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9"/>
          <p:cNvSpPr>
            <a:spLocks noGrp="1"/>
          </p:cNvSpPr>
          <p:nvPr>
            <p:ph type="body" sz="quarter" idx="10" hasCustomPrompt="1"/>
          </p:nvPr>
        </p:nvSpPr>
        <p:spPr>
          <a:xfrm>
            <a:off x="530677" y="3319090"/>
            <a:ext cx="7791450" cy="236911"/>
          </a:xfrm>
        </p:spPr>
        <p:txBody>
          <a:bodyPr lIns="0" tIns="0"/>
          <a:lstStyle>
            <a:lvl1pPr marL="0" indent="0">
              <a:buNone/>
              <a:defRPr sz="1600">
                <a:solidFill>
                  <a:schemeClr val="tx1"/>
                </a:solidFill>
              </a:defRPr>
            </a:lvl1pPr>
          </a:lstStyle>
          <a:p>
            <a:pPr lvl="0"/>
            <a:r>
              <a:rPr lang="en-US" dirty="0" smtClean="0"/>
              <a:t>Date</a:t>
            </a:r>
            <a:endParaRPr lang="en-US" dirty="0"/>
          </a:p>
        </p:txBody>
      </p:sp>
      <p:sp>
        <p:nvSpPr>
          <p:cNvPr id="4" name="TextBox 3"/>
          <p:cNvSpPr txBox="1"/>
          <p:nvPr userDrawn="1"/>
        </p:nvSpPr>
        <p:spPr>
          <a:xfrm>
            <a:off x="455450" y="4907018"/>
            <a:ext cx="2408621" cy="184666"/>
          </a:xfrm>
          <a:prstGeom prst="rect">
            <a:avLst/>
          </a:prstGeom>
          <a:noFill/>
        </p:spPr>
        <p:txBody>
          <a:bodyPr wrap="square" lIns="91436" tIns="45718" rIns="91436" bIns="45718" rtlCol="0">
            <a:spAutoFit/>
          </a:bodyPr>
          <a:lstStyle/>
          <a:p>
            <a:r>
              <a:rPr lang="en-US" sz="600" dirty="0" smtClean="0"/>
              <a:t>© Copyright Fortinet</a:t>
            </a:r>
            <a:r>
              <a:rPr lang="en-US" sz="600" baseline="0" dirty="0" smtClean="0"/>
              <a:t> Inc. All rights reserved.</a:t>
            </a:r>
            <a:r>
              <a:rPr lang="en-US" sz="600" dirty="0" smtClean="0"/>
              <a:t> </a:t>
            </a:r>
            <a:endParaRPr lang="en-US" sz="600" dirty="0"/>
          </a:p>
        </p:txBody>
      </p:sp>
    </p:spTree>
    <p:extLst>
      <p:ext uri="{BB962C8B-B14F-4D97-AF65-F5344CB8AC3E}">
        <p14:creationId xmlns:p14="http://schemas.microsoft.com/office/powerpoint/2010/main" val="2734091632"/>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Rectangle 1"/>
          <p:cNvSpPr/>
          <p:nvPr userDrawn="1"/>
        </p:nvSpPr>
        <p:spPr bwMode="invGray">
          <a:xfrm>
            <a:off x="0" y="2998252"/>
            <a:ext cx="9144000" cy="1756629"/>
          </a:xfrm>
          <a:prstGeom prst="rect">
            <a:avLst/>
          </a:prstGeom>
          <a:solidFill>
            <a:schemeClr val="bg1">
              <a:lumMod val="85000"/>
            </a:schemeClr>
          </a:solidFill>
          <a:ln w="9525">
            <a:noFill/>
            <a:round/>
            <a:headEnd/>
            <a:tailEnd/>
          </a:ln>
          <a:extLst/>
        </p:spPr>
        <p:txBody>
          <a:bodyPr wrap="square" lIns="91436" tIns="45718" rIns="91436" bIns="45718" rtlCol="0" anchor="ctr"/>
          <a:lstStyle/>
          <a:p>
            <a:pPr algn="ctr" defTabSz="342865"/>
            <a:endParaRPr lang="en-US" sz="2000" dirty="0" smtClean="0"/>
          </a:p>
        </p:txBody>
      </p:sp>
      <p:cxnSp>
        <p:nvCxnSpPr>
          <p:cNvPr id="3" name="Straight Connector 2"/>
          <p:cNvCxnSpPr/>
          <p:nvPr userDrawn="1"/>
        </p:nvCxnSpPr>
        <p:spPr>
          <a:xfrm>
            <a:off x="0" y="2977931"/>
            <a:ext cx="9144000" cy="0"/>
          </a:xfrm>
          <a:prstGeom prst="line">
            <a:avLst/>
          </a:prstGeom>
          <a:ln w="571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title"/>
          </p:nvPr>
        </p:nvSpPr>
        <p:spPr>
          <a:xfrm>
            <a:off x="457201" y="19879"/>
            <a:ext cx="7893698" cy="682874"/>
          </a:xfrm>
        </p:spPr>
        <p:txBody>
          <a:bodyPr/>
          <a:lstStyle>
            <a:lvl1pPr algn="l" defTabSz="685742" rtl="0" eaLnBrk="1" latinLnBrk="0" hangingPunct="1">
              <a:lnSpc>
                <a:spcPct val="94000"/>
              </a:lnSpc>
              <a:spcBef>
                <a:spcPct val="0"/>
              </a:spcBef>
              <a:buNone/>
              <a:defRPr lang="en-US" sz="2400" kern="1200" dirty="0">
                <a:solidFill>
                  <a:schemeClr val="tx1"/>
                </a:soli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215355551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3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 y="3499"/>
            <a:ext cx="9143996" cy="5142672"/>
          </a:xfrm>
          <a:prstGeom prst="rect">
            <a:avLst/>
          </a:prstGeom>
        </p:spPr>
      </p:pic>
      <p:sp>
        <p:nvSpPr>
          <p:cNvPr id="4" name="TextBox 3"/>
          <p:cNvSpPr txBox="1"/>
          <p:nvPr/>
        </p:nvSpPr>
        <p:spPr>
          <a:xfrm>
            <a:off x="455450" y="4907019"/>
            <a:ext cx="2408621" cy="184666"/>
          </a:xfrm>
          <a:prstGeom prst="rect">
            <a:avLst/>
          </a:prstGeom>
          <a:noFill/>
        </p:spPr>
        <p:txBody>
          <a:bodyPr wrap="square" lIns="91432" tIns="45716" rIns="91432" bIns="45716" rtlCol="0">
            <a:spAutoFit/>
          </a:bodyPr>
          <a:lstStyle/>
          <a:p>
            <a:r>
              <a:rPr lang="en-US" sz="600" dirty="0" smtClean="0"/>
              <a:t>© Copyright Fortinet</a:t>
            </a:r>
            <a:r>
              <a:rPr lang="en-US" sz="600" baseline="0" dirty="0" smtClean="0"/>
              <a:t> Inc. All rights reserved.</a:t>
            </a:r>
            <a:r>
              <a:rPr lang="en-US" sz="600" dirty="0" smtClean="0"/>
              <a:t> </a:t>
            </a:r>
            <a:endParaRPr lang="en-US" sz="600" dirty="0"/>
          </a:p>
        </p:txBody>
      </p:sp>
      <p:sp>
        <p:nvSpPr>
          <p:cNvPr id="8" name="Title 1"/>
          <p:cNvSpPr>
            <a:spLocks noGrp="1"/>
          </p:cNvSpPr>
          <p:nvPr>
            <p:ph type="ctrTitle"/>
          </p:nvPr>
        </p:nvSpPr>
        <p:spPr>
          <a:xfrm>
            <a:off x="419669" y="1967161"/>
            <a:ext cx="7772400" cy="710863"/>
          </a:xfrm>
        </p:spPr>
        <p:txBody>
          <a:bodyPr lIns="0" bIns="0" anchor="b" anchorCtr="0"/>
          <a:lstStyle>
            <a:lvl1pPr>
              <a:defRPr sz="2800">
                <a:solidFill>
                  <a:schemeClr val="tx1"/>
                </a:solidFill>
              </a:defRPr>
            </a:lvl1pPr>
          </a:lstStyle>
          <a:p>
            <a:r>
              <a:rPr lang="en-US" smtClean="0"/>
              <a:t>Click to edit Master title style</a:t>
            </a:r>
            <a:endParaRPr lang="en-US" dirty="0"/>
          </a:p>
        </p:txBody>
      </p:sp>
      <p:sp>
        <p:nvSpPr>
          <p:cNvPr id="9" name="Subtitle 2"/>
          <p:cNvSpPr>
            <a:spLocks noGrp="1"/>
          </p:cNvSpPr>
          <p:nvPr>
            <p:ph type="subTitle" idx="1"/>
          </p:nvPr>
        </p:nvSpPr>
        <p:spPr>
          <a:xfrm>
            <a:off x="419669" y="2779133"/>
            <a:ext cx="7781794" cy="373516"/>
          </a:xfrm>
        </p:spPr>
        <p:txBody>
          <a:bodyPr lIns="0" tIns="0"/>
          <a:lstStyle>
            <a:lvl1pPr marL="0" indent="0" algn="l">
              <a:buNone/>
              <a:defRPr sz="2000">
                <a:solidFill>
                  <a:schemeClr val="tx1"/>
                </a:solidFill>
              </a:defRPr>
            </a:lvl1pPr>
            <a:lvl2pPr marL="342871" indent="0" algn="ctr">
              <a:buNone/>
              <a:defRPr>
                <a:solidFill>
                  <a:schemeClr val="tx1">
                    <a:tint val="75000"/>
                  </a:schemeClr>
                </a:solidFill>
              </a:defRPr>
            </a:lvl2pPr>
            <a:lvl3pPr marL="685742" indent="0" algn="ctr">
              <a:buNone/>
              <a:defRPr>
                <a:solidFill>
                  <a:schemeClr val="tx1">
                    <a:tint val="75000"/>
                  </a:schemeClr>
                </a:solidFill>
              </a:defRPr>
            </a:lvl3pPr>
            <a:lvl4pPr marL="1028614" indent="0" algn="ctr">
              <a:buNone/>
              <a:defRPr>
                <a:solidFill>
                  <a:schemeClr val="tx1">
                    <a:tint val="75000"/>
                  </a:schemeClr>
                </a:solidFill>
              </a:defRPr>
            </a:lvl4pPr>
            <a:lvl5pPr marL="1371486" indent="0" algn="ctr">
              <a:buNone/>
              <a:defRPr>
                <a:solidFill>
                  <a:schemeClr val="tx1">
                    <a:tint val="75000"/>
                  </a:schemeClr>
                </a:solidFill>
              </a:defRPr>
            </a:lvl5pPr>
            <a:lvl6pPr marL="1714357" indent="0" algn="ctr">
              <a:buNone/>
              <a:defRPr>
                <a:solidFill>
                  <a:schemeClr val="tx1">
                    <a:tint val="75000"/>
                  </a:schemeClr>
                </a:solidFill>
              </a:defRPr>
            </a:lvl6pPr>
            <a:lvl7pPr marL="2057228" indent="0" algn="ctr">
              <a:buNone/>
              <a:defRPr>
                <a:solidFill>
                  <a:schemeClr val="tx1">
                    <a:tint val="75000"/>
                  </a:schemeClr>
                </a:solidFill>
              </a:defRPr>
            </a:lvl7pPr>
            <a:lvl8pPr marL="2400100" indent="0" algn="ctr">
              <a:buNone/>
              <a:defRPr>
                <a:solidFill>
                  <a:schemeClr val="tx1">
                    <a:tint val="75000"/>
                  </a:schemeClr>
                </a:solidFill>
              </a:defRPr>
            </a:lvl8pPr>
            <a:lvl9pPr marL="2742972" indent="0" algn="ctr">
              <a:buNone/>
              <a:defRPr>
                <a:solidFill>
                  <a:schemeClr val="tx1">
                    <a:tint val="75000"/>
                  </a:schemeClr>
                </a:solidFill>
              </a:defRPr>
            </a:lvl9pPr>
          </a:lstStyle>
          <a:p>
            <a:r>
              <a:rPr lang="en-US" smtClean="0"/>
              <a:t>Click to edit Master subtitle style</a:t>
            </a:r>
            <a:endParaRPr lang="en-US" dirty="0"/>
          </a:p>
        </p:txBody>
      </p:sp>
      <p:sp>
        <p:nvSpPr>
          <p:cNvPr id="11" name="Text Placeholder 9"/>
          <p:cNvSpPr>
            <a:spLocks noGrp="1"/>
          </p:cNvSpPr>
          <p:nvPr>
            <p:ph type="body" sz="quarter" idx="10" hasCustomPrompt="1"/>
          </p:nvPr>
        </p:nvSpPr>
        <p:spPr>
          <a:xfrm>
            <a:off x="419670" y="3152650"/>
            <a:ext cx="7791450" cy="236911"/>
          </a:xfrm>
        </p:spPr>
        <p:txBody>
          <a:bodyPr lIns="0" tIns="0"/>
          <a:lstStyle>
            <a:lvl1pPr marL="0" indent="0">
              <a:buNone/>
              <a:defRPr sz="1600">
                <a:solidFill>
                  <a:schemeClr val="tx1"/>
                </a:solidFill>
              </a:defRPr>
            </a:lvl1pPr>
          </a:lstStyle>
          <a:p>
            <a:pPr lvl="0"/>
            <a:r>
              <a:rPr lang="en-US" dirty="0" smtClean="0"/>
              <a:t>Date</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 y="-114"/>
            <a:ext cx="9143996" cy="5149898"/>
          </a:xfrm>
          <a:prstGeom prst="rect">
            <a:avLst/>
          </a:prstGeom>
        </p:spPr>
      </p:pic>
      <p:sp>
        <p:nvSpPr>
          <p:cNvPr id="12" name="TextBox 11"/>
          <p:cNvSpPr txBox="1"/>
          <p:nvPr userDrawn="1"/>
        </p:nvSpPr>
        <p:spPr>
          <a:xfrm>
            <a:off x="455450" y="4907018"/>
            <a:ext cx="2408621" cy="184666"/>
          </a:xfrm>
          <a:prstGeom prst="rect">
            <a:avLst/>
          </a:prstGeom>
          <a:noFill/>
        </p:spPr>
        <p:txBody>
          <a:bodyPr wrap="square" lIns="91436" tIns="45718" rIns="91436" bIns="45718" rtlCol="0">
            <a:spAutoFit/>
          </a:bodyPr>
          <a:lstStyle/>
          <a:p>
            <a:r>
              <a:rPr lang="en-US" sz="600" dirty="0" smtClean="0"/>
              <a:t>© Copyright Fortinet</a:t>
            </a:r>
            <a:r>
              <a:rPr lang="en-US" sz="600" baseline="0" dirty="0" smtClean="0"/>
              <a:t> Inc. All rights reserved.</a:t>
            </a:r>
            <a:r>
              <a:rPr lang="en-US" sz="600" dirty="0" smtClean="0"/>
              <a:t> </a:t>
            </a:r>
            <a:endParaRPr lang="en-US" sz="600" dirty="0"/>
          </a:p>
        </p:txBody>
      </p:sp>
    </p:spTree>
    <p:extLst>
      <p:ext uri="{BB962C8B-B14F-4D97-AF65-F5344CB8AC3E}">
        <p14:creationId xmlns:p14="http://schemas.microsoft.com/office/powerpoint/2010/main" val="2734091632"/>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19879"/>
            <a:ext cx="7893698" cy="673628"/>
          </a:xfrm>
        </p:spPr>
        <p:txBody>
          <a:bodyPr/>
          <a:lstStyle>
            <a:lvl1pPr algn="l" defTabSz="685742" rtl="0" eaLnBrk="1" latinLnBrk="0" hangingPunct="1">
              <a:lnSpc>
                <a:spcPct val="94000"/>
              </a:lnSpc>
              <a:spcBef>
                <a:spcPct val="0"/>
              </a:spcBef>
              <a:buNone/>
              <a:defRPr lang="en-US" sz="2400" kern="1200" dirty="0">
                <a:solidFill>
                  <a:schemeClr val="tx1"/>
                </a:solidFill>
                <a:latin typeface="+mj-lt"/>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457201" y="1172095"/>
            <a:ext cx="8128610" cy="3446088"/>
          </a:xfrm>
        </p:spPr>
        <p:txBody>
          <a:bodyPr/>
          <a:lstStyle>
            <a:lvl1pPr>
              <a:defRPr sz="2100"/>
            </a:lvl1pPr>
            <a:lvl2pPr>
              <a:defRPr sz="1900"/>
            </a:lvl2pPr>
            <a:lvl3pPr>
              <a:defRPr sz="1700"/>
            </a:lvl3pPr>
            <a:lvl4pPr>
              <a:defRPr sz="1500"/>
            </a:lvl4pPr>
            <a:lvl5pP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0331725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Content, Subtitle">
    <p:spTree>
      <p:nvGrpSpPr>
        <p:cNvPr id="1" name=""/>
        <p:cNvGrpSpPr/>
        <p:nvPr/>
      </p:nvGrpSpPr>
      <p:grpSpPr>
        <a:xfrm>
          <a:off x="0" y="0"/>
          <a:ext cx="0" cy="0"/>
          <a:chOff x="0" y="0"/>
          <a:chExt cx="0" cy="0"/>
        </a:xfrm>
      </p:grpSpPr>
      <p:sp>
        <p:nvSpPr>
          <p:cNvPr id="2" name="Title 1"/>
          <p:cNvSpPr>
            <a:spLocks noGrp="1"/>
          </p:cNvSpPr>
          <p:nvPr>
            <p:ph type="title"/>
          </p:nvPr>
        </p:nvSpPr>
        <p:spPr>
          <a:xfrm>
            <a:off x="457201" y="19879"/>
            <a:ext cx="7893698" cy="682874"/>
          </a:xfrm>
        </p:spPr>
        <p:txBody>
          <a:bodyPr/>
          <a:lstStyle>
            <a:lvl1pPr algn="l" defTabSz="685742" rtl="0" eaLnBrk="1" latinLnBrk="0" hangingPunct="1">
              <a:lnSpc>
                <a:spcPct val="94000"/>
              </a:lnSpc>
              <a:spcBef>
                <a:spcPct val="0"/>
              </a:spcBef>
              <a:buNone/>
              <a:defRPr lang="en-US" sz="2400" kern="1200" dirty="0">
                <a:solidFill>
                  <a:schemeClr val="tx1"/>
                </a:solidFill>
                <a:latin typeface="+mj-lt"/>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457201" y="1579420"/>
            <a:ext cx="8128610" cy="30295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hasCustomPrompt="1"/>
          </p:nvPr>
        </p:nvSpPr>
        <p:spPr>
          <a:xfrm>
            <a:off x="461963" y="1016857"/>
            <a:ext cx="8123848" cy="384721"/>
          </a:xfrm>
        </p:spPr>
        <p:txBody>
          <a:bodyPr wrap="square">
            <a:spAutoFit/>
          </a:bodyPr>
          <a:lstStyle>
            <a:lvl1pPr marL="0" indent="0" algn="l" defTabSz="685742" rtl="0" eaLnBrk="1" latinLnBrk="0" hangingPunct="1">
              <a:buNone/>
              <a:defRPr lang="en-US" sz="1900" b="1" kern="1200" dirty="0">
                <a:solidFill>
                  <a:schemeClr val="accent6"/>
                </a:solidFill>
                <a:latin typeface="+mn-lt"/>
                <a:ea typeface="+mn-ea"/>
                <a:cs typeface="+mn-cs"/>
              </a:defRPr>
            </a:lvl1pPr>
          </a:lstStyle>
          <a:p>
            <a:pPr lvl="0"/>
            <a:r>
              <a:rPr lang="en-US" dirty="0" smtClean="0"/>
              <a:t>Click to edit Subtitle</a:t>
            </a:r>
            <a:endParaRPr lang="en-US" dirty="0"/>
          </a:p>
        </p:txBody>
      </p:sp>
    </p:spTree>
    <p:extLst>
      <p:ext uri="{BB962C8B-B14F-4D97-AF65-F5344CB8AC3E}">
        <p14:creationId xmlns:p14="http://schemas.microsoft.com/office/powerpoint/2010/main" val="290143137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 y="-1188"/>
            <a:ext cx="9143999" cy="5142674"/>
          </a:xfrm>
          <a:prstGeom prst="rect">
            <a:avLst/>
          </a:prstGeom>
        </p:spPr>
      </p:pic>
      <p:sp>
        <p:nvSpPr>
          <p:cNvPr id="2" name="Title 1"/>
          <p:cNvSpPr>
            <a:spLocks noGrp="1"/>
          </p:cNvSpPr>
          <p:nvPr>
            <p:ph type="title" hasCustomPrompt="1"/>
          </p:nvPr>
        </p:nvSpPr>
        <p:spPr>
          <a:xfrm>
            <a:off x="434642" y="1216222"/>
            <a:ext cx="7772400" cy="901874"/>
          </a:xfrm>
        </p:spPr>
        <p:txBody>
          <a:bodyPr anchor="b" anchorCtr="0"/>
          <a:lstStyle>
            <a:lvl1pPr algn="l">
              <a:defRPr sz="3200" b="0" cap="none">
                <a:solidFill>
                  <a:srgbClr val="DC291E"/>
                </a:solidFill>
              </a:defRPr>
            </a:lvl1pPr>
          </a:lstStyle>
          <a:p>
            <a:r>
              <a:rPr lang="en-US" dirty="0" smtClean="0"/>
              <a:t>Section Title</a:t>
            </a:r>
            <a:endParaRPr lang="en-US" dirty="0"/>
          </a:p>
        </p:txBody>
      </p:sp>
      <p:sp>
        <p:nvSpPr>
          <p:cNvPr id="3" name="Text Placeholder 2"/>
          <p:cNvSpPr>
            <a:spLocks noGrp="1"/>
          </p:cNvSpPr>
          <p:nvPr>
            <p:ph type="body" idx="1" hasCustomPrompt="1"/>
          </p:nvPr>
        </p:nvSpPr>
        <p:spPr>
          <a:xfrm>
            <a:off x="434642" y="2163272"/>
            <a:ext cx="7772400" cy="589653"/>
          </a:xfrm>
        </p:spPr>
        <p:txBody>
          <a:bodyPr anchor="t" anchorCtr="0"/>
          <a:lstStyle>
            <a:lvl1pPr marL="0" indent="0" algn="l">
              <a:buNone/>
              <a:defRPr sz="2000" baseline="0">
                <a:solidFill>
                  <a:schemeClr val="tx1"/>
                </a:solidFill>
              </a:defRPr>
            </a:lvl1pPr>
            <a:lvl2pPr marL="342871" indent="0">
              <a:buNone/>
              <a:defRPr sz="1400">
                <a:solidFill>
                  <a:schemeClr val="tx1">
                    <a:tint val="75000"/>
                  </a:schemeClr>
                </a:solidFill>
              </a:defRPr>
            </a:lvl2pPr>
            <a:lvl3pPr marL="685742" indent="0">
              <a:buNone/>
              <a:defRPr sz="1200">
                <a:solidFill>
                  <a:schemeClr val="tx1">
                    <a:tint val="75000"/>
                  </a:schemeClr>
                </a:solidFill>
              </a:defRPr>
            </a:lvl3pPr>
            <a:lvl4pPr marL="1028614" indent="0">
              <a:buNone/>
              <a:defRPr sz="1100">
                <a:solidFill>
                  <a:schemeClr val="tx1">
                    <a:tint val="75000"/>
                  </a:schemeClr>
                </a:solidFill>
              </a:defRPr>
            </a:lvl4pPr>
            <a:lvl5pPr marL="1371486" indent="0">
              <a:buNone/>
              <a:defRPr sz="1100">
                <a:solidFill>
                  <a:schemeClr val="tx1">
                    <a:tint val="75000"/>
                  </a:schemeClr>
                </a:solidFill>
              </a:defRPr>
            </a:lvl5pPr>
            <a:lvl6pPr marL="1714357" indent="0">
              <a:buNone/>
              <a:defRPr sz="1100">
                <a:solidFill>
                  <a:schemeClr val="tx1">
                    <a:tint val="75000"/>
                  </a:schemeClr>
                </a:solidFill>
              </a:defRPr>
            </a:lvl6pPr>
            <a:lvl7pPr marL="2057228" indent="0">
              <a:buNone/>
              <a:defRPr sz="1100">
                <a:solidFill>
                  <a:schemeClr val="tx1">
                    <a:tint val="75000"/>
                  </a:schemeClr>
                </a:solidFill>
              </a:defRPr>
            </a:lvl7pPr>
            <a:lvl8pPr marL="2400100" indent="0">
              <a:buNone/>
              <a:defRPr sz="1100">
                <a:solidFill>
                  <a:schemeClr val="tx1">
                    <a:tint val="75000"/>
                  </a:schemeClr>
                </a:solidFill>
              </a:defRPr>
            </a:lvl8pPr>
            <a:lvl9pPr marL="2742972" indent="0">
              <a:buNone/>
              <a:defRPr sz="1100">
                <a:solidFill>
                  <a:schemeClr val="tx1">
                    <a:tint val="75000"/>
                  </a:schemeClr>
                </a:solidFill>
              </a:defRPr>
            </a:lvl9pPr>
          </a:lstStyle>
          <a:p>
            <a:pPr lvl="0"/>
            <a:r>
              <a:rPr lang="en-US" dirty="0" smtClean="0"/>
              <a:t>Section Subhead</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 y="-4801"/>
            <a:ext cx="9143999" cy="5149900"/>
          </a:xfrm>
          <a:prstGeom prst="rect">
            <a:avLst/>
          </a:prstGeom>
        </p:spPr>
      </p:pic>
    </p:spTree>
    <p:extLst>
      <p:ext uri="{BB962C8B-B14F-4D97-AF65-F5344CB8AC3E}">
        <p14:creationId xmlns:p14="http://schemas.microsoft.com/office/powerpoint/2010/main" val="3155877323"/>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69897"/>
            <a:ext cx="4038600" cy="3448287"/>
          </a:xfrm>
        </p:spPr>
        <p:txBody>
          <a:bodyPr/>
          <a:lstStyle>
            <a:lvl1pPr>
              <a:defRPr sz="2100"/>
            </a:lvl1pPr>
            <a:lvl2pPr>
              <a:defRPr sz="1900"/>
            </a:lvl2pPr>
            <a:lvl3pPr>
              <a:defRPr sz="1700"/>
            </a:lvl3pPr>
            <a:lvl4pPr>
              <a:defRPr sz="1500"/>
            </a:lvl4pPr>
            <a:lvl5pPr>
              <a:defRPr sz="13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69897"/>
            <a:ext cx="4038600" cy="3448287"/>
          </a:xfrm>
        </p:spPr>
        <p:txBody>
          <a:bodyPr/>
          <a:lstStyle>
            <a:lvl1pPr>
              <a:defRPr sz="2100"/>
            </a:lvl1pPr>
            <a:lvl2pPr>
              <a:defRPr sz="1900"/>
            </a:lvl2pPr>
            <a:lvl3pPr>
              <a:defRPr sz="1700"/>
            </a:lvl3pPr>
            <a:lvl4pPr>
              <a:defRPr sz="1500"/>
            </a:lvl4pPr>
            <a:lvl5pPr>
              <a:defRPr sz="13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lgn="l" defTabSz="685742" rtl="0" eaLnBrk="1" latinLnBrk="0" hangingPunct="1">
              <a:lnSpc>
                <a:spcPct val="94000"/>
              </a:lnSpc>
              <a:spcBef>
                <a:spcPct val="0"/>
              </a:spcBef>
              <a:buNone/>
              <a:defRPr lang="en-US" sz="2400" kern="1200" dirty="0">
                <a:solidFill>
                  <a:schemeClr val="tx1"/>
                </a:soli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356744400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Subtit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8196"/>
            <a:ext cx="4038600" cy="3100750"/>
          </a:xfrm>
        </p:spPr>
        <p:txBody>
          <a:bodyPr/>
          <a:lstStyle>
            <a:lvl1pPr>
              <a:defRPr sz="2100"/>
            </a:lvl1pPr>
            <a:lvl2pPr>
              <a:defRPr sz="1900"/>
            </a:lvl2pPr>
            <a:lvl3pPr>
              <a:defRPr sz="1700"/>
            </a:lvl3pPr>
            <a:lvl4pPr>
              <a:defRPr sz="1500"/>
            </a:lvl4pPr>
            <a:lvl5pPr>
              <a:defRPr sz="13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508196"/>
            <a:ext cx="4038600" cy="3100750"/>
          </a:xfrm>
        </p:spPr>
        <p:txBody>
          <a:bodyPr/>
          <a:lstStyle>
            <a:lvl1pPr>
              <a:defRPr sz="2100"/>
            </a:lvl1pPr>
            <a:lvl2pPr>
              <a:defRPr sz="1900"/>
            </a:lvl2pPr>
            <a:lvl3pPr>
              <a:defRPr sz="1700"/>
            </a:lvl3pPr>
            <a:lvl4pPr>
              <a:defRPr sz="1500"/>
            </a:lvl4pPr>
            <a:lvl5pPr>
              <a:defRPr sz="13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lgn="l" defTabSz="685742" rtl="0" eaLnBrk="1" latinLnBrk="0" hangingPunct="1">
              <a:lnSpc>
                <a:spcPct val="94000"/>
              </a:lnSpc>
              <a:spcBef>
                <a:spcPct val="0"/>
              </a:spcBef>
              <a:buNone/>
              <a:defRPr lang="en-US" sz="2400" kern="1200" dirty="0">
                <a:solidFill>
                  <a:schemeClr val="tx1"/>
                </a:solidFill>
                <a:latin typeface="+mj-lt"/>
                <a:ea typeface="+mj-ea"/>
                <a:cs typeface="+mj-cs"/>
              </a:defRPr>
            </a:lvl1pPr>
          </a:lstStyle>
          <a:p>
            <a:r>
              <a:rPr lang="en-US" smtClean="0"/>
              <a:t>Click to edit Master title style</a:t>
            </a:r>
            <a:endParaRPr lang="en-US" dirty="0"/>
          </a:p>
        </p:txBody>
      </p:sp>
      <p:sp>
        <p:nvSpPr>
          <p:cNvPr id="6" name="Text Placeholder 5"/>
          <p:cNvSpPr>
            <a:spLocks noGrp="1"/>
          </p:cNvSpPr>
          <p:nvPr>
            <p:ph type="body" sz="quarter" idx="11" hasCustomPrompt="1"/>
          </p:nvPr>
        </p:nvSpPr>
        <p:spPr>
          <a:xfrm>
            <a:off x="461963" y="1016861"/>
            <a:ext cx="8123848" cy="384721"/>
          </a:xfrm>
        </p:spPr>
        <p:txBody>
          <a:bodyPr wrap="square">
            <a:spAutoFit/>
          </a:bodyPr>
          <a:lstStyle>
            <a:lvl1pPr marL="0" indent="0" algn="l" defTabSz="685742" rtl="0" eaLnBrk="1" latinLnBrk="0" hangingPunct="1">
              <a:buNone/>
              <a:defRPr lang="en-US" sz="1900" b="1" kern="1200" dirty="0">
                <a:solidFill>
                  <a:schemeClr val="accent6"/>
                </a:solidFill>
                <a:latin typeface="+mn-lt"/>
                <a:ea typeface="+mn-ea"/>
                <a:cs typeface="+mn-cs"/>
              </a:defRPr>
            </a:lvl1pPr>
          </a:lstStyle>
          <a:p>
            <a:pPr lvl="0"/>
            <a:r>
              <a:rPr lang="en-US" dirty="0" smtClean="0"/>
              <a:t>Click to edit Subtitle</a:t>
            </a:r>
            <a:endParaRPr lang="en-US" dirty="0"/>
          </a:p>
        </p:txBody>
      </p:sp>
    </p:spTree>
    <p:extLst>
      <p:ext uri="{BB962C8B-B14F-4D97-AF65-F5344CB8AC3E}">
        <p14:creationId xmlns:p14="http://schemas.microsoft.com/office/powerpoint/2010/main" val="171170731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FTNT_PPT_16x9_LG_Body-15_10_14.jpg"/>
          <p:cNvPicPr>
            <a:picLocks noChangeAspect="1"/>
          </p:cNvPicPr>
          <p:nvPr/>
        </p:nvPicPr>
        <p:blipFill>
          <a:blip r:embed="rId33" cstate="email">
            <a:extLst>
              <a:ext uri="{28A0092B-C50C-407E-A947-70E740481C1C}">
                <a14:useLocalDpi xmlns:a14="http://schemas.microsoft.com/office/drawing/2010/main" val="0"/>
              </a:ext>
            </a:extLst>
          </a:blip>
          <a:stretch>
            <a:fillRect/>
          </a:stretch>
        </p:blipFill>
        <p:spPr>
          <a:xfrm>
            <a:off x="0" y="1"/>
            <a:ext cx="9144000" cy="5142675"/>
          </a:xfrm>
          <a:prstGeom prst="rect">
            <a:avLst/>
          </a:prstGeom>
        </p:spPr>
      </p:pic>
      <p:sp>
        <p:nvSpPr>
          <p:cNvPr id="8" name="Text Box 40"/>
          <p:cNvSpPr txBox="1">
            <a:spLocks noChangeArrowheads="1"/>
          </p:cNvSpPr>
          <p:nvPr/>
        </p:nvSpPr>
        <p:spPr bwMode="auto">
          <a:xfrm>
            <a:off x="8582553" y="4810423"/>
            <a:ext cx="328990" cy="230816"/>
          </a:xfrm>
          <a:prstGeom prst="rect">
            <a:avLst/>
          </a:prstGeom>
          <a:noFill/>
          <a:ln w="12700">
            <a:noFill/>
            <a:miter lim="800000"/>
            <a:headEnd/>
            <a:tailEnd/>
          </a:ln>
          <a:effectLst/>
        </p:spPr>
        <p:txBody>
          <a:bodyPr wrap="none" lIns="91432" tIns="45716" rIns="91432" bIns="45716" anchor="ctr" anchorCtr="0">
            <a:spAutoFit/>
          </a:bodyPr>
          <a:lstStyle/>
          <a:p>
            <a:pPr algn="r" eaLnBrk="0" hangingPunct="0"/>
            <a:fld id="{283C04FB-A394-5443-BF22-752C5A00CCA1}" type="slidenum">
              <a:rPr lang="en-US" sz="900" smtClean="0">
                <a:solidFill>
                  <a:schemeClr val="bg1">
                    <a:lumMod val="65000"/>
                  </a:schemeClr>
                </a:solidFill>
                <a:latin typeface="+mj-lt"/>
              </a:rPr>
              <a:pPr algn="r" eaLnBrk="0" hangingPunct="0"/>
              <a:t>‹#›</a:t>
            </a:fld>
            <a:endParaRPr lang="en-US" sz="900" dirty="0">
              <a:solidFill>
                <a:schemeClr val="bg1">
                  <a:lumMod val="65000"/>
                </a:schemeClr>
              </a:solidFill>
              <a:latin typeface="+mj-lt"/>
            </a:endParaRPr>
          </a:p>
        </p:txBody>
      </p:sp>
      <p:sp>
        <p:nvSpPr>
          <p:cNvPr id="2" name="Title Placeholder 1"/>
          <p:cNvSpPr>
            <a:spLocks noGrp="1"/>
          </p:cNvSpPr>
          <p:nvPr>
            <p:ph type="title"/>
          </p:nvPr>
        </p:nvSpPr>
        <p:spPr>
          <a:xfrm>
            <a:off x="457201" y="19879"/>
            <a:ext cx="7893698" cy="673628"/>
          </a:xfrm>
          <a:prstGeom prst="rect">
            <a:avLst/>
          </a:prstGeom>
        </p:spPr>
        <p:txBody>
          <a:bodyPr vert="horz" lIns="91432" tIns="45716" rIns="91432" bIns="45716" rtlCol="0" anchor="ctr"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1" y="1172096"/>
            <a:ext cx="8128610" cy="3446087"/>
          </a:xfrm>
          <a:prstGeom prst="rect">
            <a:avLst/>
          </a:prstGeom>
        </p:spPr>
        <p:txBody>
          <a:bodyPr vert="horz" lIns="91432" tIns="45716" rIns="91432" bIns="45716"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5701061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49" r:id="rId19"/>
    <p:sldLayoutId id="2147483650" r:id="rId20"/>
    <p:sldLayoutId id="2147483659" r:id="rId21"/>
    <p:sldLayoutId id="2147483652" r:id="rId22"/>
    <p:sldLayoutId id="2147483660" r:id="rId23"/>
    <p:sldLayoutId id="2147483653" r:id="rId24"/>
    <p:sldLayoutId id="2147483661" r:id="rId25"/>
    <p:sldLayoutId id="2147483662" r:id="rId26"/>
    <p:sldLayoutId id="2147483663" r:id="rId27"/>
    <p:sldLayoutId id="2147483664" r:id="rId28"/>
    <p:sldLayoutId id="2147483665" r:id="rId29"/>
    <p:sldLayoutId id="2147483666" r:id="rId30"/>
    <p:sldLayoutId id="2147483689" r:id="rId31"/>
  </p:sldLayoutIdLst>
  <p:transition spd="slow">
    <p:wipe/>
  </p:transition>
  <p:timing>
    <p:tnLst>
      <p:par>
        <p:cTn id="1" dur="indefinite" restart="never" nodeType="tmRoot"/>
      </p:par>
    </p:tnLst>
  </p:timing>
  <p:txStyles>
    <p:titleStyle>
      <a:lvl1pPr algn="l" defTabSz="685742" rtl="0" eaLnBrk="1" latinLnBrk="0" hangingPunct="1">
        <a:lnSpc>
          <a:spcPct val="94000"/>
        </a:lnSpc>
        <a:spcBef>
          <a:spcPct val="0"/>
        </a:spcBef>
        <a:buNone/>
        <a:defRPr sz="2400" kern="1200">
          <a:solidFill>
            <a:schemeClr val="tx1"/>
          </a:solidFill>
          <a:latin typeface="+mj-lt"/>
          <a:ea typeface="+mj-ea"/>
          <a:cs typeface="+mj-cs"/>
        </a:defRPr>
      </a:lvl1pPr>
    </p:titleStyle>
    <p:bodyStyle>
      <a:lvl1pPr marL="176198" indent="-176198" algn="l" defTabSz="685742" rtl="0" eaLnBrk="1" latinLnBrk="0" hangingPunct="1">
        <a:lnSpc>
          <a:spcPct val="100000"/>
        </a:lnSpc>
        <a:spcBef>
          <a:spcPts val="675"/>
        </a:spcBef>
        <a:buClr>
          <a:srgbClr val="FF0000"/>
        </a:buClr>
        <a:buFont typeface="Wingdings" panose="05000000000000000000" pitchFamily="2" charset="2"/>
        <a:buChar char="§"/>
        <a:defRPr sz="2100" kern="1200">
          <a:solidFill>
            <a:schemeClr val="tx1"/>
          </a:solidFill>
          <a:latin typeface="+mn-lt"/>
          <a:ea typeface="+mn-ea"/>
          <a:cs typeface="+mn-cs"/>
        </a:defRPr>
      </a:lvl1pPr>
      <a:lvl2pPr marL="461925" indent="-192072" algn="l" defTabSz="685742" rtl="0" eaLnBrk="1" latinLnBrk="0" hangingPunct="1">
        <a:lnSpc>
          <a:spcPct val="100000"/>
        </a:lnSpc>
        <a:spcBef>
          <a:spcPts val="300"/>
        </a:spcBef>
        <a:buClr>
          <a:srgbClr val="FF0000"/>
        </a:buClr>
        <a:buFont typeface="Arial" panose="020B0604020202020204" pitchFamily="34" charset="0"/>
        <a:buChar char="»"/>
        <a:defRPr sz="1900" kern="1200">
          <a:solidFill>
            <a:schemeClr val="tx1"/>
          </a:solidFill>
          <a:latin typeface="+mn-lt"/>
          <a:ea typeface="+mn-ea"/>
          <a:cs typeface="+mn-cs"/>
        </a:defRPr>
      </a:lvl2pPr>
      <a:lvl3pPr marL="738126" indent="-180960" algn="l" defTabSz="685742" rtl="0" eaLnBrk="1" latinLnBrk="0" hangingPunct="1">
        <a:lnSpc>
          <a:spcPct val="100000"/>
        </a:lnSpc>
        <a:spcBef>
          <a:spcPts val="300"/>
        </a:spcBef>
        <a:buClr>
          <a:srgbClr val="FF0000"/>
        </a:buClr>
        <a:buFont typeface="Wingdings" panose="05000000000000000000" pitchFamily="2" charset="2"/>
        <a:buChar char="§"/>
        <a:defRPr sz="1700" kern="1200">
          <a:solidFill>
            <a:schemeClr val="tx1"/>
          </a:solidFill>
          <a:latin typeface="+mn-lt"/>
          <a:ea typeface="+mn-ea"/>
          <a:cs typeface="+mn-cs"/>
        </a:defRPr>
      </a:lvl3pPr>
      <a:lvl4pPr marL="1025439" indent="-192072" algn="l" defTabSz="685742" rtl="0" eaLnBrk="1" latinLnBrk="0" hangingPunct="1">
        <a:lnSpc>
          <a:spcPct val="100000"/>
        </a:lnSpc>
        <a:spcBef>
          <a:spcPts val="300"/>
        </a:spcBef>
        <a:buClr>
          <a:srgbClr val="FF0000"/>
        </a:buClr>
        <a:buFont typeface="Arial" panose="020B0604020202020204" pitchFamily="34" charset="0"/>
        <a:buChar char="»"/>
        <a:defRPr sz="1500" kern="1200">
          <a:solidFill>
            <a:schemeClr val="tx1"/>
          </a:solidFill>
          <a:latin typeface="+mn-lt"/>
          <a:ea typeface="+mn-ea"/>
          <a:cs typeface="+mn-cs"/>
        </a:defRPr>
      </a:lvl4pPr>
      <a:lvl5pPr marL="1255609" indent="-182548" algn="l" defTabSz="685742" rtl="0" eaLnBrk="1" latinLnBrk="0" hangingPunct="1">
        <a:lnSpc>
          <a:spcPct val="100000"/>
        </a:lnSpc>
        <a:spcBef>
          <a:spcPts val="300"/>
        </a:spcBef>
        <a:buClr>
          <a:srgbClr val="FF0000"/>
        </a:buClr>
        <a:buFont typeface="Wingdings" panose="05000000000000000000" pitchFamily="2" charset="2"/>
        <a:buChar char="§"/>
        <a:defRPr sz="1300" kern="1200">
          <a:solidFill>
            <a:schemeClr val="tx1"/>
          </a:solidFill>
          <a:latin typeface="+mn-lt"/>
          <a:ea typeface="+mn-ea"/>
          <a:cs typeface="+mn-cs"/>
        </a:defRPr>
      </a:lvl5pPr>
      <a:lvl6pPr marL="1885793" indent="-171436" algn="l" defTabSz="68574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664" indent="-171436" algn="l" defTabSz="68574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536" indent="-171436" algn="l" defTabSz="68574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408" indent="-171436" algn="l" defTabSz="68574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42" rtl="0" eaLnBrk="1" latinLnBrk="0" hangingPunct="1">
        <a:defRPr sz="1400" kern="1200">
          <a:solidFill>
            <a:schemeClr val="tx1"/>
          </a:solidFill>
          <a:latin typeface="+mn-lt"/>
          <a:ea typeface="+mn-ea"/>
          <a:cs typeface="+mn-cs"/>
        </a:defRPr>
      </a:lvl1pPr>
      <a:lvl2pPr marL="342871" algn="l" defTabSz="685742" rtl="0" eaLnBrk="1" latinLnBrk="0" hangingPunct="1">
        <a:defRPr sz="1400" kern="1200">
          <a:solidFill>
            <a:schemeClr val="tx1"/>
          </a:solidFill>
          <a:latin typeface="+mn-lt"/>
          <a:ea typeface="+mn-ea"/>
          <a:cs typeface="+mn-cs"/>
        </a:defRPr>
      </a:lvl2pPr>
      <a:lvl3pPr marL="685742" algn="l" defTabSz="685742" rtl="0" eaLnBrk="1" latinLnBrk="0" hangingPunct="1">
        <a:defRPr sz="1400" kern="1200">
          <a:solidFill>
            <a:schemeClr val="tx1"/>
          </a:solidFill>
          <a:latin typeface="+mn-lt"/>
          <a:ea typeface="+mn-ea"/>
          <a:cs typeface="+mn-cs"/>
        </a:defRPr>
      </a:lvl3pPr>
      <a:lvl4pPr marL="1028614" algn="l" defTabSz="685742" rtl="0" eaLnBrk="1" latinLnBrk="0" hangingPunct="1">
        <a:defRPr sz="1400" kern="1200">
          <a:solidFill>
            <a:schemeClr val="tx1"/>
          </a:solidFill>
          <a:latin typeface="+mn-lt"/>
          <a:ea typeface="+mn-ea"/>
          <a:cs typeface="+mn-cs"/>
        </a:defRPr>
      </a:lvl4pPr>
      <a:lvl5pPr marL="1371486" algn="l" defTabSz="685742" rtl="0" eaLnBrk="1" latinLnBrk="0" hangingPunct="1">
        <a:defRPr sz="1400" kern="1200">
          <a:solidFill>
            <a:schemeClr val="tx1"/>
          </a:solidFill>
          <a:latin typeface="+mn-lt"/>
          <a:ea typeface="+mn-ea"/>
          <a:cs typeface="+mn-cs"/>
        </a:defRPr>
      </a:lvl5pPr>
      <a:lvl6pPr marL="1714357" algn="l" defTabSz="685742" rtl="0" eaLnBrk="1" latinLnBrk="0" hangingPunct="1">
        <a:defRPr sz="1400" kern="1200">
          <a:solidFill>
            <a:schemeClr val="tx1"/>
          </a:solidFill>
          <a:latin typeface="+mn-lt"/>
          <a:ea typeface="+mn-ea"/>
          <a:cs typeface="+mn-cs"/>
        </a:defRPr>
      </a:lvl6pPr>
      <a:lvl7pPr marL="2057228" algn="l" defTabSz="685742" rtl="0" eaLnBrk="1" latinLnBrk="0" hangingPunct="1">
        <a:defRPr sz="1400" kern="1200">
          <a:solidFill>
            <a:schemeClr val="tx1"/>
          </a:solidFill>
          <a:latin typeface="+mn-lt"/>
          <a:ea typeface="+mn-ea"/>
          <a:cs typeface="+mn-cs"/>
        </a:defRPr>
      </a:lvl7pPr>
      <a:lvl8pPr marL="2400100" algn="l" defTabSz="685742" rtl="0" eaLnBrk="1" latinLnBrk="0" hangingPunct="1">
        <a:defRPr sz="1400" kern="1200">
          <a:solidFill>
            <a:schemeClr val="tx1"/>
          </a:solidFill>
          <a:latin typeface="+mn-lt"/>
          <a:ea typeface="+mn-ea"/>
          <a:cs typeface="+mn-cs"/>
        </a:defRPr>
      </a:lvl8pPr>
      <a:lvl9pPr marL="2742972" algn="l" defTabSz="68574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14.xml"/><Relationship Id="rId4" Type="http://schemas.openxmlformats.org/officeDocument/2006/relationships/image" Target="../media/image302.png"/></Relationships>
</file>

<file path=ppt/slides/_rels/slide104.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14.xml"/><Relationship Id="rId4" Type="http://schemas.openxmlformats.org/officeDocument/2006/relationships/image" Target="../media/image30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02.png"/><Relationship Id="rId1" Type="http://schemas.openxmlformats.org/officeDocument/2006/relationships/slideLayout" Target="../slideLayouts/slideLayout14.xml"/><Relationship Id="rId6" Type="http://schemas.microsoft.com/office/2007/relationships/hdphoto" Target="../media/hdphoto25.wdp"/><Relationship Id="rId5" Type="http://schemas.openxmlformats.org/officeDocument/2006/relationships/image" Target="../media/image314.png"/><Relationship Id="rId4" Type="http://schemas.microsoft.com/office/2007/relationships/hdphoto" Target="../media/hdphoto24.wdp"/></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319.png"/><Relationship Id="rId2" Type="http://schemas.openxmlformats.org/officeDocument/2006/relationships/image" Target="../media/image315.png"/><Relationship Id="rId1" Type="http://schemas.openxmlformats.org/officeDocument/2006/relationships/slideLayout" Target="../slideLayouts/slideLayout12.xml"/><Relationship Id="rId6" Type="http://schemas.openxmlformats.org/officeDocument/2006/relationships/image" Target="../media/image318.png"/><Relationship Id="rId5" Type="http://schemas.openxmlformats.org/officeDocument/2006/relationships/image" Target="../media/image317.png"/><Relationship Id="rId4" Type="http://schemas.openxmlformats.org/officeDocument/2006/relationships/image" Target="../media/image316.png"/></Relationships>
</file>

<file path=ppt/slides/_rels/slide112.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321.png"/><Relationship Id="rId1" Type="http://schemas.openxmlformats.org/officeDocument/2006/relationships/slideLayout" Target="../slideLayouts/slideLayout14.xml"/><Relationship Id="rId4" Type="http://schemas.openxmlformats.org/officeDocument/2006/relationships/image" Target="../media/image141.png"/></Relationships>
</file>

<file path=ppt/slides/_rels/slide11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322.png"/><Relationship Id="rId1" Type="http://schemas.openxmlformats.org/officeDocument/2006/relationships/slideLayout" Target="../slideLayouts/slideLayout14.xml"/><Relationship Id="rId5" Type="http://schemas.openxmlformats.org/officeDocument/2006/relationships/image" Target="../media/image177.png"/><Relationship Id="rId4" Type="http://schemas.openxmlformats.org/officeDocument/2006/relationships/image" Target="../media/image141.png"/></Relationships>
</file>

<file path=ppt/slides/_rels/slide11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60.png"/><Relationship Id="rId1" Type="http://schemas.openxmlformats.org/officeDocument/2006/relationships/slideLayout" Target="../slideLayouts/slideLayout14.xml"/><Relationship Id="rId5" Type="http://schemas.openxmlformats.org/officeDocument/2006/relationships/image" Target="../media/image324.png"/><Relationship Id="rId4" Type="http://schemas.openxmlformats.org/officeDocument/2006/relationships/image" Target="../media/image323.png"/></Relationships>
</file>

<file path=ppt/slides/_rels/slide11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60.png"/><Relationship Id="rId1" Type="http://schemas.openxmlformats.org/officeDocument/2006/relationships/slideLayout" Target="../slideLayouts/slideLayout14.xml"/><Relationship Id="rId6" Type="http://schemas.openxmlformats.org/officeDocument/2006/relationships/image" Target="../media/image327.png"/><Relationship Id="rId5" Type="http://schemas.openxmlformats.org/officeDocument/2006/relationships/image" Target="../media/image326.png"/><Relationship Id="rId4" Type="http://schemas.openxmlformats.org/officeDocument/2006/relationships/image" Target="../media/image325.png"/></Relationships>
</file>

<file path=ppt/slides/_rels/slide11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60.png"/><Relationship Id="rId1" Type="http://schemas.openxmlformats.org/officeDocument/2006/relationships/slideLayout" Target="../slideLayouts/slideLayout14.xml"/><Relationship Id="rId6" Type="http://schemas.openxmlformats.org/officeDocument/2006/relationships/image" Target="../media/image329.png"/><Relationship Id="rId5" Type="http://schemas.openxmlformats.org/officeDocument/2006/relationships/image" Target="../media/image328.jpeg"/><Relationship Id="rId4" Type="http://schemas.openxmlformats.org/officeDocument/2006/relationships/image" Target="../media/image325.png"/></Relationships>
</file>

<file path=ppt/slides/_rels/slide118.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160.png"/><Relationship Id="rId1" Type="http://schemas.openxmlformats.org/officeDocument/2006/relationships/slideLayout" Target="../slideLayouts/slideLayout14.xml"/><Relationship Id="rId6" Type="http://schemas.openxmlformats.org/officeDocument/2006/relationships/image" Target="../media/image332.png"/><Relationship Id="rId5" Type="http://schemas.openxmlformats.org/officeDocument/2006/relationships/image" Target="../media/image331.png"/><Relationship Id="rId4" Type="http://schemas.openxmlformats.org/officeDocument/2006/relationships/image" Target="../media/image330.png"/></Relationships>
</file>

<file path=ppt/slides/_rels/slide119.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160.png"/><Relationship Id="rId1" Type="http://schemas.openxmlformats.org/officeDocument/2006/relationships/slideLayout" Target="../slideLayouts/slideLayout14.xml"/><Relationship Id="rId6" Type="http://schemas.openxmlformats.org/officeDocument/2006/relationships/image" Target="../media/image335.png"/><Relationship Id="rId5" Type="http://schemas.openxmlformats.org/officeDocument/2006/relationships/image" Target="../media/image334.png"/><Relationship Id="rId4" Type="http://schemas.openxmlformats.org/officeDocument/2006/relationships/image" Target="../media/image3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160.png"/><Relationship Id="rId1" Type="http://schemas.openxmlformats.org/officeDocument/2006/relationships/slideLayout" Target="../slideLayouts/slideLayout14.xml"/><Relationship Id="rId5" Type="http://schemas.openxmlformats.org/officeDocument/2006/relationships/image" Target="../media/image337.png"/><Relationship Id="rId4" Type="http://schemas.openxmlformats.org/officeDocument/2006/relationships/image" Target="../media/image336.png"/></Relationships>
</file>

<file path=ppt/slides/_rels/slide121.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160.png"/><Relationship Id="rId1" Type="http://schemas.openxmlformats.org/officeDocument/2006/relationships/slideLayout" Target="../slideLayouts/slideLayout14.xml"/><Relationship Id="rId5" Type="http://schemas.openxmlformats.org/officeDocument/2006/relationships/image" Target="../media/image339.png"/><Relationship Id="rId4" Type="http://schemas.openxmlformats.org/officeDocument/2006/relationships/image" Target="../media/image338.png"/></Relationships>
</file>

<file path=ppt/slides/_rels/slide12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160.png"/><Relationship Id="rId1" Type="http://schemas.openxmlformats.org/officeDocument/2006/relationships/slideLayout" Target="../slideLayouts/slideLayout14.xml"/><Relationship Id="rId5" Type="http://schemas.openxmlformats.org/officeDocument/2006/relationships/image" Target="../media/image341.png"/><Relationship Id="rId4" Type="http://schemas.openxmlformats.org/officeDocument/2006/relationships/image" Target="../media/image340.png"/></Relationships>
</file>

<file path=ppt/slides/_rels/slide12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342.png"/><Relationship Id="rId1" Type="http://schemas.openxmlformats.org/officeDocument/2006/relationships/slideLayout" Target="../slideLayouts/slideLayout14.xml"/><Relationship Id="rId4" Type="http://schemas.openxmlformats.org/officeDocument/2006/relationships/image" Target="../media/image207.png"/></Relationships>
</file>

<file path=ppt/slides/_rels/slide12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343.png"/><Relationship Id="rId1" Type="http://schemas.openxmlformats.org/officeDocument/2006/relationships/slideLayout" Target="../slideLayouts/slideLayout14.xml"/><Relationship Id="rId4" Type="http://schemas.openxmlformats.org/officeDocument/2006/relationships/image" Target="../media/image207.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21.png"/><Relationship Id="rId13" Type="http://schemas.microsoft.com/office/2007/relationships/hdphoto" Target="../media/hdphoto1.wdp"/><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17" Type="http://schemas.openxmlformats.org/officeDocument/2006/relationships/image" Target="../media/image128.emf"/><Relationship Id="rId2" Type="http://schemas.openxmlformats.org/officeDocument/2006/relationships/image" Target="../media/image115.png"/><Relationship Id="rId16" Type="http://schemas.microsoft.com/office/2007/relationships/hdphoto" Target="../media/hdphoto2.wdp"/><Relationship Id="rId1" Type="http://schemas.openxmlformats.org/officeDocument/2006/relationships/slideLayout" Target="../slideLayouts/slideLayout14.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7.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6.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344.png"/><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47.png"/><Relationship Id="rId5" Type="http://schemas.microsoft.com/office/2007/relationships/hdphoto" Target="../media/hdphoto26.wdp"/><Relationship Id="rId4" Type="http://schemas.openxmlformats.org/officeDocument/2006/relationships/image" Target="../media/image346.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48.png"/></Relationships>
</file>

<file path=ppt/slides/_rels/slide137.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48.png"/></Relationships>
</file>

<file path=ppt/slides/_rels/slide138.xml.rels><?xml version="1.0" encoding="UTF-8" standalone="yes"?>
<Relationships xmlns="http://schemas.openxmlformats.org/package/2006/relationships"><Relationship Id="rId2" Type="http://schemas.openxmlformats.org/officeDocument/2006/relationships/image" Target="../media/image351.png"/><Relationship Id="rId1" Type="http://schemas.openxmlformats.org/officeDocument/2006/relationships/slideLayout" Target="../slideLayouts/slideLayout17.xml"/></Relationships>
</file>

<file path=ppt/slides/_rels/slide139.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51.png"/><Relationship Id="rId4" Type="http://schemas.openxmlformats.org/officeDocument/2006/relationships/image" Target="../media/image353.png"/></Relationships>
</file>

<file path=ppt/slides/_rels/slide14.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18" Type="http://schemas.microsoft.com/office/2007/relationships/hdphoto" Target="../media/hdphoto2.wdp"/><Relationship Id="rId3" Type="http://schemas.openxmlformats.org/officeDocument/2006/relationships/image" Target="../media/image116.png"/><Relationship Id="rId7" Type="http://schemas.openxmlformats.org/officeDocument/2006/relationships/image" Target="../media/image119.png"/><Relationship Id="rId12" Type="http://schemas.openxmlformats.org/officeDocument/2006/relationships/image" Target="../media/image124.png"/><Relationship Id="rId17" Type="http://schemas.openxmlformats.org/officeDocument/2006/relationships/image" Target="../media/image127.png"/><Relationship Id="rId2" Type="http://schemas.openxmlformats.org/officeDocument/2006/relationships/image" Target="../media/image115.png"/><Relationship Id="rId16" Type="http://schemas.openxmlformats.org/officeDocument/2006/relationships/image" Target="../media/image126.png"/><Relationship Id="rId1" Type="http://schemas.openxmlformats.org/officeDocument/2006/relationships/slideLayout" Target="../slideLayouts/slideLayout14.xml"/><Relationship Id="rId6" Type="http://schemas.openxmlformats.org/officeDocument/2006/relationships/image" Target="../media/image129.png"/><Relationship Id="rId11" Type="http://schemas.openxmlformats.org/officeDocument/2006/relationships/image" Target="../media/image123.png"/><Relationship Id="rId5" Type="http://schemas.openxmlformats.org/officeDocument/2006/relationships/image" Target="../media/image118.png"/><Relationship Id="rId15" Type="http://schemas.openxmlformats.org/officeDocument/2006/relationships/image" Target="../media/image130.png"/><Relationship Id="rId10" Type="http://schemas.openxmlformats.org/officeDocument/2006/relationships/image" Target="../media/image122.png"/><Relationship Id="rId19" Type="http://schemas.openxmlformats.org/officeDocument/2006/relationships/image" Target="../media/image128.emf"/><Relationship Id="rId4" Type="http://schemas.openxmlformats.org/officeDocument/2006/relationships/image" Target="../media/image117.png"/><Relationship Id="rId9" Type="http://schemas.openxmlformats.org/officeDocument/2006/relationships/image" Target="../media/image121.png"/><Relationship Id="rId14" Type="http://schemas.microsoft.com/office/2007/relationships/hdphoto" Target="../media/hdphoto1.wdp"/></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image" Target="../media/image354.png"/><Relationship Id="rId1" Type="http://schemas.openxmlformats.org/officeDocument/2006/relationships/slideLayout" Target="../slideLayouts/slideLayout17.xml"/></Relationships>
</file>

<file path=ppt/slides/_rels/slide144.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54.png"/><Relationship Id="rId5" Type="http://schemas.openxmlformats.org/officeDocument/2006/relationships/image" Target="../media/image357.png"/><Relationship Id="rId4" Type="http://schemas.openxmlformats.org/officeDocument/2006/relationships/image" Target="../media/image356.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2" Type="http://schemas.openxmlformats.org/officeDocument/2006/relationships/image" Target="../media/image358.emf"/><Relationship Id="rId1" Type="http://schemas.openxmlformats.org/officeDocument/2006/relationships/slideLayout" Target="../slideLayouts/slideLayout17.xml"/></Relationships>
</file>

<file path=ppt/slides/_rels/slide148.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image" Target="../media/image358.emf"/><Relationship Id="rId1" Type="http://schemas.openxmlformats.org/officeDocument/2006/relationships/slideLayout" Target="../slideLayouts/slideLayout1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121.png"/><Relationship Id="rId13" Type="http://schemas.microsoft.com/office/2007/relationships/hdphoto" Target="../media/hdphoto1.wdp"/><Relationship Id="rId3" Type="http://schemas.openxmlformats.org/officeDocument/2006/relationships/image" Target="../media/image132.png"/><Relationship Id="rId7" Type="http://schemas.openxmlformats.org/officeDocument/2006/relationships/image" Target="../media/image120.png"/><Relationship Id="rId12" Type="http://schemas.openxmlformats.org/officeDocument/2006/relationships/image" Target="../media/image125.png"/><Relationship Id="rId17" Type="http://schemas.openxmlformats.org/officeDocument/2006/relationships/image" Target="../media/image128.emf"/><Relationship Id="rId2" Type="http://schemas.openxmlformats.org/officeDocument/2006/relationships/image" Target="../media/image131.emf"/><Relationship Id="rId16" Type="http://schemas.microsoft.com/office/2007/relationships/hdphoto" Target="../media/hdphoto2.wdp"/><Relationship Id="rId1" Type="http://schemas.openxmlformats.org/officeDocument/2006/relationships/slideLayout" Target="../slideLayouts/slideLayout14.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7.png"/><Relationship Id="rId10" Type="http://schemas.openxmlformats.org/officeDocument/2006/relationships/image" Target="../media/image123.png"/><Relationship Id="rId4" Type="http://schemas.openxmlformats.org/officeDocument/2006/relationships/image" Target="../media/image115.png"/><Relationship Id="rId9" Type="http://schemas.openxmlformats.org/officeDocument/2006/relationships/image" Target="../media/image122.png"/><Relationship Id="rId14" Type="http://schemas.openxmlformats.org/officeDocument/2006/relationships/image" Target="../media/image126.png"/></Relationships>
</file>

<file path=ppt/slides/_rels/slide150.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8" Type="http://schemas.openxmlformats.org/officeDocument/2006/relationships/image" Target="../media/image366.png"/><Relationship Id="rId3" Type="http://schemas.openxmlformats.org/officeDocument/2006/relationships/image" Target="../media/image361.png"/><Relationship Id="rId7" Type="http://schemas.openxmlformats.org/officeDocument/2006/relationships/image" Target="../media/image36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64.png"/><Relationship Id="rId11" Type="http://schemas.openxmlformats.org/officeDocument/2006/relationships/image" Target="../media/image360.png"/><Relationship Id="rId5" Type="http://schemas.openxmlformats.org/officeDocument/2006/relationships/image" Target="../media/image363.png"/><Relationship Id="rId10" Type="http://schemas.openxmlformats.org/officeDocument/2006/relationships/image" Target="../media/image368.png"/><Relationship Id="rId4" Type="http://schemas.openxmlformats.org/officeDocument/2006/relationships/image" Target="../media/image362.png"/><Relationship Id="rId9" Type="http://schemas.openxmlformats.org/officeDocument/2006/relationships/image" Target="../media/image367.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2" Type="http://schemas.openxmlformats.org/officeDocument/2006/relationships/image" Target="../media/image369.png"/><Relationship Id="rId1" Type="http://schemas.openxmlformats.org/officeDocument/2006/relationships/slideLayout" Target="../slideLayouts/slideLayout17.xml"/></Relationships>
</file>

<file path=ppt/slides/_rels/slide155.xml.rels><?xml version="1.0" encoding="UTF-8" standalone="yes"?>
<Relationships xmlns="http://schemas.openxmlformats.org/package/2006/relationships"><Relationship Id="rId8" Type="http://schemas.openxmlformats.org/officeDocument/2006/relationships/image" Target="../media/image375.png"/><Relationship Id="rId13" Type="http://schemas.openxmlformats.org/officeDocument/2006/relationships/image" Target="../media/image380.png"/><Relationship Id="rId3" Type="http://schemas.openxmlformats.org/officeDocument/2006/relationships/image" Target="../media/image370.png"/><Relationship Id="rId7" Type="http://schemas.openxmlformats.org/officeDocument/2006/relationships/image" Target="../media/image374.png"/><Relationship Id="rId12" Type="http://schemas.openxmlformats.org/officeDocument/2006/relationships/image" Target="../media/image37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73.png"/><Relationship Id="rId11" Type="http://schemas.openxmlformats.org/officeDocument/2006/relationships/image" Target="../media/image378.jpeg"/><Relationship Id="rId5" Type="http://schemas.openxmlformats.org/officeDocument/2006/relationships/image" Target="../media/image372.png"/><Relationship Id="rId15" Type="http://schemas.openxmlformats.org/officeDocument/2006/relationships/image" Target="../media/image369.png"/><Relationship Id="rId10" Type="http://schemas.openxmlformats.org/officeDocument/2006/relationships/image" Target="../media/image377.png"/><Relationship Id="rId4" Type="http://schemas.openxmlformats.org/officeDocument/2006/relationships/image" Target="../media/image371.png"/><Relationship Id="rId9" Type="http://schemas.openxmlformats.org/officeDocument/2006/relationships/image" Target="../media/image376.png"/><Relationship Id="rId14" Type="http://schemas.openxmlformats.org/officeDocument/2006/relationships/image" Target="../media/image381.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2" Type="http://schemas.openxmlformats.org/officeDocument/2006/relationships/image" Target="../media/image382.png"/><Relationship Id="rId1" Type="http://schemas.openxmlformats.org/officeDocument/2006/relationships/slideLayout" Target="../slideLayouts/slideLayout17.xml"/></Relationships>
</file>

<file path=ppt/slides/_rels/slide159.xml.rels><?xml version="1.0" encoding="UTF-8" standalone="yes"?>
<Relationships xmlns="http://schemas.openxmlformats.org/package/2006/relationships"><Relationship Id="rId8" Type="http://schemas.openxmlformats.org/officeDocument/2006/relationships/image" Target="../media/image381.png"/><Relationship Id="rId3" Type="http://schemas.openxmlformats.org/officeDocument/2006/relationships/image" Target="../media/image383.png"/><Relationship Id="rId7" Type="http://schemas.openxmlformats.org/officeDocument/2006/relationships/image" Target="../media/image38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86.png"/><Relationship Id="rId5" Type="http://schemas.openxmlformats.org/officeDocument/2006/relationships/image" Target="../media/image385.png"/><Relationship Id="rId4" Type="http://schemas.openxmlformats.org/officeDocument/2006/relationships/image" Target="../media/image384.png"/><Relationship Id="rId9" Type="http://schemas.openxmlformats.org/officeDocument/2006/relationships/image" Target="../media/image382.png"/></Relationships>
</file>

<file path=ppt/slides/_rels/slide16.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18.png"/><Relationship Id="rId18" Type="http://schemas.openxmlformats.org/officeDocument/2006/relationships/image" Target="../media/image128.emf"/><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15.png"/><Relationship Id="rId17" Type="http://schemas.microsoft.com/office/2007/relationships/hdphoto" Target="../media/hdphoto2.wdp"/><Relationship Id="rId2" Type="http://schemas.openxmlformats.org/officeDocument/2006/relationships/image" Target="../media/image119.png"/><Relationship Id="rId16" Type="http://schemas.openxmlformats.org/officeDocument/2006/relationships/image" Target="../media/image127.png"/><Relationship Id="rId1" Type="http://schemas.openxmlformats.org/officeDocument/2006/relationships/slideLayout" Target="../slideLayouts/slideLayout14.xml"/><Relationship Id="rId6" Type="http://schemas.openxmlformats.org/officeDocument/2006/relationships/image" Target="../media/image123.png"/><Relationship Id="rId11" Type="http://schemas.openxmlformats.org/officeDocument/2006/relationships/image" Target="../media/image132.png"/><Relationship Id="rId5" Type="http://schemas.openxmlformats.org/officeDocument/2006/relationships/image" Target="../media/image122.png"/><Relationship Id="rId15" Type="http://schemas.openxmlformats.org/officeDocument/2006/relationships/image" Target="../media/image126.png"/><Relationship Id="rId10" Type="http://schemas.openxmlformats.org/officeDocument/2006/relationships/image" Target="../media/image131.emf"/><Relationship Id="rId4" Type="http://schemas.openxmlformats.org/officeDocument/2006/relationships/image" Target="../media/image121.png"/><Relationship Id="rId9" Type="http://schemas.microsoft.com/office/2007/relationships/hdphoto" Target="../media/hdphoto1.wdp"/><Relationship Id="rId14" Type="http://schemas.openxmlformats.org/officeDocument/2006/relationships/image" Target="../media/image133.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2" Type="http://schemas.openxmlformats.org/officeDocument/2006/relationships/image" Target="../media/image388.png"/><Relationship Id="rId1" Type="http://schemas.openxmlformats.org/officeDocument/2006/relationships/slideLayout" Target="../slideLayouts/slideLayout17.xml"/></Relationships>
</file>

<file path=ppt/slides/_rels/slide162.xml.rels><?xml version="1.0" encoding="UTF-8" standalone="yes"?>
<Relationships xmlns="http://schemas.openxmlformats.org/package/2006/relationships"><Relationship Id="rId8" Type="http://schemas.openxmlformats.org/officeDocument/2006/relationships/image" Target="../media/image393.png"/><Relationship Id="rId13" Type="http://schemas.openxmlformats.org/officeDocument/2006/relationships/image" Target="../media/image398.png"/><Relationship Id="rId3" Type="http://schemas.openxmlformats.org/officeDocument/2006/relationships/image" Target="../media/image385.png"/><Relationship Id="rId7" Type="http://schemas.openxmlformats.org/officeDocument/2006/relationships/image" Target="../media/image392.jpeg"/><Relationship Id="rId12" Type="http://schemas.openxmlformats.org/officeDocument/2006/relationships/image" Target="../media/image397.png"/><Relationship Id="rId2" Type="http://schemas.openxmlformats.org/officeDocument/2006/relationships/notesSlide" Target="../notesSlides/notesSlide17.xml"/><Relationship Id="rId16" Type="http://schemas.openxmlformats.org/officeDocument/2006/relationships/image" Target="../media/image388.png"/><Relationship Id="rId1" Type="http://schemas.openxmlformats.org/officeDocument/2006/relationships/slideLayout" Target="../slideLayouts/slideLayout12.xml"/><Relationship Id="rId6" Type="http://schemas.openxmlformats.org/officeDocument/2006/relationships/image" Target="../media/image391.jpeg"/><Relationship Id="rId11" Type="http://schemas.openxmlformats.org/officeDocument/2006/relationships/image" Target="../media/image396.png"/><Relationship Id="rId5" Type="http://schemas.openxmlformats.org/officeDocument/2006/relationships/image" Target="../media/image390.jpeg"/><Relationship Id="rId15" Type="http://schemas.openxmlformats.org/officeDocument/2006/relationships/image" Target="../media/image381.png"/><Relationship Id="rId10" Type="http://schemas.openxmlformats.org/officeDocument/2006/relationships/image" Target="../media/image395.png"/><Relationship Id="rId4" Type="http://schemas.openxmlformats.org/officeDocument/2006/relationships/image" Target="../media/image389.png"/><Relationship Id="rId9" Type="http://schemas.openxmlformats.org/officeDocument/2006/relationships/image" Target="../media/image394.png"/><Relationship Id="rId14" Type="http://schemas.openxmlformats.org/officeDocument/2006/relationships/image" Target="../media/image399.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17.xml"/></Relationships>
</file>

<file path=ppt/slides/_rels/slide166.xml.rels><?xml version="1.0" encoding="UTF-8" standalone="yes"?>
<Relationships xmlns="http://schemas.openxmlformats.org/package/2006/relationships"><Relationship Id="rId8" Type="http://schemas.openxmlformats.org/officeDocument/2006/relationships/image" Target="../media/image396.png"/><Relationship Id="rId13" Type="http://schemas.openxmlformats.org/officeDocument/2006/relationships/image" Target="../media/image408.png"/><Relationship Id="rId3" Type="http://schemas.openxmlformats.org/officeDocument/2006/relationships/image" Target="../media/image401.png"/><Relationship Id="rId7" Type="http://schemas.openxmlformats.org/officeDocument/2006/relationships/image" Target="../media/image404.png"/><Relationship Id="rId12" Type="http://schemas.openxmlformats.org/officeDocument/2006/relationships/image" Target="../media/image407.png"/><Relationship Id="rId17" Type="http://schemas.openxmlformats.org/officeDocument/2006/relationships/image" Target="../media/image400.png"/><Relationship Id="rId2" Type="http://schemas.openxmlformats.org/officeDocument/2006/relationships/notesSlide" Target="../notesSlides/notesSlide18.xml"/><Relationship Id="rId16" Type="http://schemas.openxmlformats.org/officeDocument/2006/relationships/image" Target="../media/image411.png"/><Relationship Id="rId1" Type="http://schemas.openxmlformats.org/officeDocument/2006/relationships/slideLayout" Target="../slideLayouts/slideLayout12.xml"/><Relationship Id="rId6" Type="http://schemas.openxmlformats.org/officeDocument/2006/relationships/image" Target="../media/image403.png"/><Relationship Id="rId11" Type="http://schemas.openxmlformats.org/officeDocument/2006/relationships/image" Target="../media/image406.png"/><Relationship Id="rId5" Type="http://schemas.openxmlformats.org/officeDocument/2006/relationships/image" Target="../media/image402.png"/><Relationship Id="rId15" Type="http://schemas.openxmlformats.org/officeDocument/2006/relationships/image" Target="../media/image410.png"/><Relationship Id="rId10" Type="http://schemas.openxmlformats.org/officeDocument/2006/relationships/image" Target="../media/image405.png"/><Relationship Id="rId4" Type="http://schemas.openxmlformats.org/officeDocument/2006/relationships/image" Target="../media/image383.png"/><Relationship Id="rId9" Type="http://schemas.openxmlformats.org/officeDocument/2006/relationships/image" Target="../media/image393.png"/><Relationship Id="rId14" Type="http://schemas.openxmlformats.org/officeDocument/2006/relationships/image" Target="../media/image409.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2" Type="http://schemas.openxmlformats.org/officeDocument/2006/relationships/image" Target="../media/image412.emf"/><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15.png"/><Relationship Id="rId18" Type="http://schemas.openxmlformats.org/officeDocument/2006/relationships/image" Target="../media/image128.emf"/><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32.png"/><Relationship Id="rId17" Type="http://schemas.microsoft.com/office/2007/relationships/hdphoto" Target="../media/hdphoto2.wdp"/><Relationship Id="rId2" Type="http://schemas.openxmlformats.org/officeDocument/2006/relationships/image" Target="../media/image129.png"/><Relationship Id="rId16" Type="http://schemas.openxmlformats.org/officeDocument/2006/relationships/image" Target="../media/image127.png"/><Relationship Id="rId1" Type="http://schemas.openxmlformats.org/officeDocument/2006/relationships/slideLayout" Target="../slideLayouts/slideLayout31.xml"/><Relationship Id="rId6" Type="http://schemas.openxmlformats.org/officeDocument/2006/relationships/image" Target="../media/image122.png"/><Relationship Id="rId11" Type="http://schemas.openxmlformats.org/officeDocument/2006/relationships/image" Target="../media/image131.emf"/><Relationship Id="rId5" Type="http://schemas.openxmlformats.org/officeDocument/2006/relationships/image" Target="../media/image121.png"/><Relationship Id="rId15" Type="http://schemas.openxmlformats.org/officeDocument/2006/relationships/image" Target="../media/image126.png"/><Relationship Id="rId10" Type="http://schemas.microsoft.com/office/2007/relationships/hdphoto" Target="../media/hdphoto1.wdp"/><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4.png"/></Relationships>
</file>

<file path=ppt/slides/_rels/slide170.xml.rels><?xml version="1.0" encoding="UTF-8" standalone="yes"?>
<Relationships xmlns="http://schemas.openxmlformats.org/package/2006/relationships"><Relationship Id="rId8" Type="http://schemas.openxmlformats.org/officeDocument/2006/relationships/image" Target="../media/image416.png"/><Relationship Id="rId3" Type="http://schemas.openxmlformats.org/officeDocument/2006/relationships/image" Target="../media/image413.png"/><Relationship Id="rId7" Type="http://schemas.openxmlformats.org/officeDocument/2006/relationships/image" Target="../media/image41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14.png"/><Relationship Id="rId5" Type="http://schemas.openxmlformats.org/officeDocument/2006/relationships/image" Target="../media/image393.png"/><Relationship Id="rId10" Type="http://schemas.openxmlformats.org/officeDocument/2006/relationships/image" Target="../media/image412.emf"/><Relationship Id="rId4" Type="http://schemas.openxmlformats.org/officeDocument/2006/relationships/image" Target="../media/image396.png"/><Relationship Id="rId9" Type="http://schemas.openxmlformats.org/officeDocument/2006/relationships/image" Target="../media/image381.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2" Type="http://schemas.openxmlformats.org/officeDocument/2006/relationships/image" Target="../media/image417.png"/><Relationship Id="rId1" Type="http://schemas.openxmlformats.org/officeDocument/2006/relationships/slideLayout" Target="../slideLayouts/slideLayout17.xml"/></Relationships>
</file>

<file path=ppt/slides/_rels/slide173.xml.rels><?xml version="1.0" encoding="UTF-8" standalone="yes"?>
<Relationships xmlns="http://schemas.openxmlformats.org/package/2006/relationships"><Relationship Id="rId8" Type="http://schemas.openxmlformats.org/officeDocument/2006/relationships/image" Target="../media/image422.png"/><Relationship Id="rId13" Type="http://schemas.openxmlformats.org/officeDocument/2006/relationships/image" Target="../media/image427.png"/><Relationship Id="rId3" Type="http://schemas.openxmlformats.org/officeDocument/2006/relationships/image" Target="../media/image385.png"/><Relationship Id="rId7" Type="http://schemas.openxmlformats.org/officeDocument/2006/relationships/image" Target="../media/image421.png"/><Relationship Id="rId12" Type="http://schemas.openxmlformats.org/officeDocument/2006/relationships/image" Target="../media/image426.png"/><Relationship Id="rId17" Type="http://schemas.openxmlformats.org/officeDocument/2006/relationships/image" Target="../media/image417.png"/><Relationship Id="rId2" Type="http://schemas.openxmlformats.org/officeDocument/2006/relationships/notesSlide" Target="../notesSlides/notesSlide20.xml"/><Relationship Id="rId16" Type="http://schemas.openxmlformats.org/officeDocument/2006/relationships/image" Target="../media/image393.png"/><Relationship Id="rId1" Type="http://schemas.openxmlformats.org/officeDocument/2006/relationships/slideLayout" Target="../slideLayouts/slideLayout12.xml"/><Relationship Id="rId6" Type="http://schemas.openxmlformats.org/officeDocument/2006/relationships/image" Target="../media/image420.png"/><Relationship Id="rId11" Type="http://schemas.openxmlformats.org/officeDocument/2006/relationships/image" Target="../media/image425.jpeg"/><Relationship Id="rId5" Type="http://schemas.openxmlformats.org/officeDocument/2006/relationships/image" Target="../media/image419.png"/><Relationship Id="rId15" Type="http://schemas.openxmlformats.org/officeDocument/2006/relationships/image" Target="../media/image429.jpeg"/><Relationship Id="rId10" Type="http://schemas.openxmlformats.org/officeDocument/2006/relationships/image" Target="../media/image424.jpeg"/><Relationship Id="rId4" Type="http://schemas.openxmlformats.org/officeDocument/2006/relationships/image" Target="../media/image418.png"/><Relationship Id="rId9" Type="http://schemas.openxmlformats.org/officeDocument/2006/relationships/image" Target="../media/image423.png"/><Relationship Id="rId14" Type="http://schemas.openxmlformats.org/officeDocument/2006/relationships/image" Target="../media/image428.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1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2" Type="http://schemas.openxmlformats.org/officeDocument/2006/relationships/image" Target="../media/image431.png"/><Relationship Id="rId1" Type="http://schemas.openxmlformats.org/officeDocument/2006/relationships/slideLayout" Target="../slideLayouts/slideLayout17.xml"/></Relationships>
</file>

<file path=ppt/slides/_rels/slide179.xml.rels><?xml version="1.0" encoding="UTF-8" standalone="yes"?>
<Relationships xmlns="http://schemas.openxmlformats.org/package/2006/relationships"><Relationship Id="rId3" Type="http://schemas.openxmlformats.org/officeDocument/2006/relationships/image" Target="../media/image432.emf"/><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31.png"/></Relationships>
</file>

<file path=ppt/slides/_rels/slide18.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18" Type="http://schemas.openxmlformats.org/officeDocument/2006/relationships/image" Target="../media/image128.emf"/><Relationship Id="rId3" Type="http://schemas.openxmlformats.org/officeDocument/2006/relationships/image" Target="../media/image136.png"/><Relationship Id="rId7" Type="http://schemas.openxmlformats.org/officeDocument/2006/relationships/image" Target="../media/image119.png"/><Relationship Id="rId12" Type="http://schemas.openxmlformats.org/officeDocument/2006/relationships/image" Target="../media/image124.png"/><Relationship Id="rId17" Type="http://schemas.microsoft.com/office/2007/relationships/hdphoto" Target="../media/hdphoto2.wdp"/><Relationship Id="rId2" Type="http://schemas.openxmlformats.org/officeDocument/2006/relationships/image" Target="../media/image135.png"/><Relationship Id="rId16" Type="http://schemas.openxmlformats.org/officeDocument/2006/relationships/image" Target="../media/image127.png"/><Relationship Id="rId1" Type="http://schemas.openxmlformats.org/officeDocument/2006/relationships/slideLayout" Target="../slideLayouts/slideLayout14.xml"/><Relationship Id="rId6" Type="http://schemas.openxmlformats.org/officeDocument/2006/relationships/image" Target="../media/image138.png"/><Relationship Id="rId11" Type="http://schemas.openxmlformats.org/officeDocument/2006/relationships/image" Target="../media/image123.png"/><Relationship Id="rId5" Type="http://schemas.microsoft.com/office/2007/relationships/hdphoto" Target="../media/hdphoto3.wdp"/><Relationship Id="rId15" Type="http://schemas.openxmlformats.org/officeDocument/2006/relationships/image" Target="../media/image126.png"/><Relationship Id="rId10" Type="http://schemas.openxmlformats.org/officeDocument/2006/relationships/image" Target="../media/image122.png"/><Relationship Id="rId4" Type="http://schemas.openxmlformats.org/officeDocument/2006/relationships/image" Target="../media/image137.png"/><Relationship Id="rId9" Type="http://schemas.openxmlformats.org/officeDocument/2006/relationships/image" Target="../media/image121.png"/><Relationship Id="rId14" Type="http://schemas.microsoft.com/office/2007/relationships/hdphoto" Target="../media/hdphoto1.wdp"/></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2" Type="http://schemas.openxmlformats.org/officeDocument/2006/relationships/image" Target="../media/image433.emf"/><Relationship Id="rId1" Type="http://schemas.openxmlformats.org/officeDocument/2006/relationships/slideLayout" Target="../slideLayouts/slideLayout17.xml"/></Relationships>
</file>

<file path=ppt/slides/_rels/slide182.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image" Target="../media/image433.emf"/><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2" Type="http://schemas.openxmlformats.org/officeDocument/2006/relationships/image" Target="../media/image435.png"/><Relationship Id="rId1" Type="http://schemas.openxmlformats.org/officeDocument/2006/relationships/slideLayout" Target="../slideLayouts/slideLayout17.xml"/></Relationships>
</file>

<file path=ppt/slides/_rels/slide185.xml.rels><?xml version="1.0" encoding="UTF-8" standalone="yes"?>
<Relationships xmlns="http://schemas.openxmlformats.org/package/2006/relationships"><Relationship Id="rId3" Type="http://schemas.openxmlformats.org/officeDocument/2006/relationships/image" Target="../media/image435.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36.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437.png"/><Relationship Id="rId1" Type="http://schemas.openxmlformats.org/officeDocument/2006/relationships/slideLayout" Target="../slideLayouts/slideLayout18.xml"/><Relationship Id="rId4" Type="http://schemas.openxmlformats.org/officeDocument/2006/relationships/image" Target="../media/image439.png"/></Relationships>
</file>

<file path=ppt/slides/_rels/slide188.xml.rels><?xml version="1.0" encoding="UTF-8" standalone="yes"?>
<Relationships xmlns="http://schemas.openxmlformats.org/package/2006/relationships"><Relationship Id="rId3" Type="http://schemas.openxmlformats.org/officeDocument/2006/relationships/image" Target="../media/image441.jpeg"/><Relationship Id="rId2" Type="http://schemas.openxmlformats.org/officeDocument/2006/relationships/image" Target="../media/image440.jpeg"/><Relationship Id="rId1" Type="http://schemas.openxmlformats.org/officeDocument/2006/relationships/slideLayout" Target="../slideLayouts/slideLayout18.xml"/><Relationship Id="rId4" Type="http://schemas.openxmlformats.org/officeDocument/2006/relationships/image" Target="../media/image442.png"/></Relationships>
</file>

<file path=ppt/slides/_rels/slide189.xml.rels><?xml version="1.0" encoding="UTF-8" standalone="yes"?>
<Relationships xmlns="http://schemas.openxmlformats.org/package/2006/relationships"><Relationship Id="rId2" Type="http://schemas.openxmlformats.org/officeDocument/2006/relationships/image" Target="../media/image443.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23.png"/><Relationship Id="rId18" Type="http://schemas.openxmlformats.org/officeDocument/2006/relationships/image" Target="../media/image127.png"/><Relationship Id="rId3" Type="http://schemas.openxmlformats.org/officeDocument/2006/relationships/image" Target="../media/image140.png"/><Relationship Id="rId7" Type="http://schemas.microsoft.com/office/2007/relationships/hdphoto" Target="../media/hdphoto3.wdp"/><Relationship Id="rId12" Type="http://schemas.openxmlformats.org/officeDocument/2006/relationships/image" Target="../media/image122.png"/><Relationship Id="rId17" Type="http://schemas.openxmlformats.org/officeDocument/2006/relationships/image" Target="../media/image126.png"/><Relationship Id="rId2" Type="http://schemas.openxmlformats.org/officeDocument/2006/relationships/image" Target="../media/image139.png"/><Relationship Id="rId16" Type="http://schemas.microsoft.com/office/2007/relationships/hdphoto" Target="../media/hdphoto1.wdp"/><Relationship Id="rId20" Type="http://schemas.openxmlformats.org/officeDocument/2006/relationships/image" Target="../media/image128.emf"/><Relationship Id="rId1" Type="http://schemas.openxmlformats.org/officeDocument/2006/relationships/slideLayout" Target="../slideLayouts/slideLayout14.xml"/><Relationship Id="rId6" Type="http://schemas.openxmlformats.org/officeDocument/2006/relationships/image" Target="../media/image137.png"/><Relationship Id="rId11" Type="http://schemas.openxmlformats.org/officeDocument/2006/relationships/image" Target="../media/image121.png"/><Relationship Id="rId5" Type="http://schemas.openxmlformats.org/officeDocument/2006/relationships/image" Target="../media/image136.png"/><Relationship Id="rId15" Type="http://schemas.openxmlformats.org/officeDocument/2006/relationships/image" Target="../media/image125.png"/><Relationship Id="rId10" Type="http://schemas.openxmlformats.org/officeDocument/2006/relationships/image" Target="../media/image120.png"/><Relationship Id="rId19" Type="http://schemas.microsoft.com/office/2007/relationships/hdphoto" Target="../media/hdphoto2.wdp"/><Relationship Id="rId4" Type="http://schemas.openxmlformats.org/officeDocument/2006/relationships/image" Target="../media/image141.png"/><Relationship Id="rId9" Type="http://schemas.openxmlformats.org/officeDocument/2006/relationships/image" Target="../media/image119.png"/><Relationship Id="rId14" Type="http://schemas.openxmlformats.org/officeDocument/2006/relationships/image" Target="../media/image124.png"/></Relationships>
</file>

<file path=ppt/slides/_rels/slide190.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46.png"/><Relationship Id="rId5" Type="http://schemas.openxmlformats.org/officeDocument/2006/relationships/image" Target="../media/image445.png"/><Relationship Id="rId4" Type="http://schemas.openxmlformats.org/officeDocument/2006/relationships/image" Target="../media/image444.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2" Type="http://schemas.openxmlformats.org/officeDocument/2006/relationships/image" Target="../media/image447.png"/><Relationship Id="rId1" Type="http://schemas.openxmlformats.org/officeDocument/2006/relationships/slideLayout" Target="../slideLayouts/slideLayout17.xml"/></Relationships>
</file>

<file path=ppt/slides/_rels/slide194.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image" Target="../media/image447.png"/><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2" Type="http://schemas.openxmlformats.org/officeDocument/2006/relationships/image" Target="../media/image449.emf"/><Relationship Id="rId1" Type="http://schemas.openxmlformats.org/officeDocument/2006/relationships/slideLayout" Target="../slideLayouts/slideLayout17.xml"/></Relationships>
</file>

<file path=ppt/slides/_rels/slide197.xml.rels><?xml version="1.0" encoding="UTF-8" standalone="yes"?>
<Relationships xmlns="http://schemas.openxmlformats.org/package/2006/relationships"><Relationship Id="rId3" Type="http://schemas.openxmlformats.org/officeDocument/2006/relationships/image" Target="../media/image449.emf"/><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50.png"/></Relationships>
</file>

<file path=ppt/slides/_rels/slide198.xml.rels><?xml version="1.0" encoding="UTF-8" standalone="yes"?>
<Relationships xmlns="http://schemas.openxmlformats.org/package/2006/relationships"><Relationship Id="rId2" Type="http://schemas.openxmlformats.org/officeDocument/2006/relationships/image" Target="../media/image451.emf"/><Relationship Id="rId1" Type="http://schemas.openxmlformats.org/officeDocument/2006/relationships/slideLayout" Target="../slideLayouts/slideLayout17.xml"/></Relationships>
</file>

<file path=ppt/slides/_rels/slide199.xml.rels><?xml version="1.0" encoding="UTF-8" standalone="yes"?>
<Relationships xmlns="http://schemas.openxmlformats.org/package/2006/relationships"><Relationship Id="rId3" Type="http://schemas.openxmlformats.org/officeDocument/2006/relationships/image" Target="../media/image451.emf"/><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50.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5.emf"/><Relationship Id="rId24" Type="http://schemas.openxmlformats.org/officeDocument/2006/relationships/image" Target="../media/image38.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s>
</file>

<file path=ppt/slides/_rels/slide20.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18" Type="http://schemas.microsoft.com/office/2007/relationships/hdphoto" Target="../media/hdphoto2.wdp"/><Relationship Id="rId3" Type="http://schemas.openxmlformats.org/officeDocument/2006/relationships/image" Target="../media/image136.png"/><Relationship Id="rId7" Type="http://schemas.openxmlformats.org/officeDocument/2006/relationships/image" Target="../media/image130.png"/><Relationship Id="rId12" Type="http://schemas.openxmlformats.org/officeDocument/2006/relationships/image" Target="../media/image123.png"/><Relationship Id="rId17" Type="http://schemas.openxmlformats.org/officeDocument/2006/relationships/image" Target="../media/image127.png"/><Relationship Id="rId2" Type="http://schemas.openxmlformats.org/officeDocument/2006/relationships/image" Target="../media/image135.png"/><Relationship Id="rId16" Type="http://schemas.openxmlformats.org/officeDocument/2006/relationships/image" Target="../media/image126.png"/><Relationship Id="rId1" Type="http://schemas.openxmlformats.org/officeDocument/2006/relationships/slideLayout" Target="../slideLayouts/slideLayout14.xml"/><Relationship Id="rId6" Type="http://schemas.openxmlformats.org/officeDocument/2006/relationships/image" Target="../media/image138.png"/><Relationship Id="rId11" Type="http://schemas.openxmlformats.org/officeDocument/2006/relationships/image" Target="../media/image122.png"/><Relationship Id="rId5" Type="http://schemas.microsoft.com/office/2007/relationships/hdphoto" Target="../media/hdphoto3.wdp"/><Relationship Id="rId15" Type="http://schemas.microsoft.com/office/2007/relationships/hdphoto" Target="../media/hdphoto1.wdp"/><Relationship Id="rId10" Type="http://schemas.openxmlformats.org/officeDocument/2006/relationships/image" Target="../media/image121.png"/><Relationship Id="rId19" Type="http://schemas.openxmlformats.org/officeDocument/2006/relationships/image" Target="../media/image128.emf"/><Relationship Id="rId4" Type="http://schemas.openxmlformats.org/officeDocument/2006/relationships/image" Target="../media/image137.png"/><Relationship Id="rId9" Type="http://schemas.openxmlformats.org/officeDocument/2006/relationships/image" Target="../media/image120.png"/><Relationship Id="rId14" Type="http://schemas.openxmlformats.org/officeDocument/2006/relationships/image" Target="../media/image125.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2" Type="http://schemas.openxmlformats.org/officeDocument/2006/relationships/image" Target="../media/image452.png"/><Relationship Id="rId1" Type="http://schemas.openxmlformats.org/officeDocument/2006/relationships/slideLayout" Target="../slideLayouts/slideLayout5.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4.png"/><Relationship Id="rId2" Type="http://schemas.openxmlformats.org/officeDocument/2006/relationships/image" Target="../media/image142.png"/><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137.png"/><Relationship Id="rId4" Type="http://schemas.openxmlformats.org/officeDocument/2006/relationships/image" Target="../media/image136.png"/></Relationships>
</file>

<file path=ppt/slides/_rels/slide22.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18" Type="http://schemas.microsoft.com/office/2007/relationships/hdphoto" Target="../media/hdphoto2.wdp"/><Relationship Id="rId3" Type="http://schemas.openxmlformats.org/officeDocument/2006/relationships/image" Target="../media/image115.png"/><Relationship Id="rId7" Type="http://schemas.openxmlformats.org/officeDocument/2006/relationships/image" Target="../media/image129.png"/><Relationship Id="rId12" Type="http://schemas.openxmlformats.org/officeDocument/2006/relationships/image" Target="../media/image123.png"/><Relationship Id="rId17" Type="http://schemas.openxmlformats.org/officeDocument/2006/relationships/image" Target="../media/image127.png"/><Relationship Id="rId2" Type="http://schemas.openxmlformats.org/officeDocument/2006/relationships/image" Target="../media/image145.png"/><Relationship Id="rId16" Type="http://schemas.openxmlformats.org/officeDocument/2006/relationships/image" Target="../media/image126.png"/><Relationship Id="rId1" Type="http://schemas.openxmlformats.org/officeDocument/2006/relationships/slideLayout" Target="../slideLayouts/slideLayout31.xml"/><Relationship Id="rId6" Type="http://schemas.openxmlformats.org/officeDocument/2006/relationships/image" Target="../media/image148.emf"/><Relationship Id="rId11" Type="http://schemas.openxmlformats.org/officeDocument/2006/relationships/image" Target="../media/image122.png"/><Relationship Id="rId5" Type="http://schemas.openxmlformats.org/officeDocument/2006/relationships/image" Target="../media/image147.emf"/><Relationship Id="rId15" Type="http://schemas.microsoft.com/office/2007/relationships/hdphoto" Target="../media/hdphoto1.wdp"/><Relationship Id="rId10" Type="http://schemas.openxmlformats.org/officeDocument/2006/relationships/image" Target="../media/image121.png"/><Relationship Id="rId19" Type="http://schemas.openxmlformats.org/officeDocument/2006/relationships/image" Target="../media/image128.emf"/><Relationship Id="rId4" Type="http://schemas.openxmlformats.org/officeDocument/2006/relationships/image" Target="../media/image146.png"/><Relationship Id="rId9" Type="http://schemas.openxmlformats.org/officeDocument/2006/relationships/image" Target="../media/image120.png"/><Relationship Id="rId14" Type="http://schemas.openxmlformats.org/officeDocument/2006/relationships/image" Target="../media/image125.png"/></Relationships>
</file>

<file path=ppt/slides/_rels/slide23.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18" Type="http://schemas.microsoft.com/office/2007/relationships/hdphoto" Target="../media/hdphoto2.wdp"/><Relationship Id="rId3" Type="http://schemas.openxmlformats.org/officeDocument/2006/relationships/image" Target="../media/image150.png"/><Relationship Id="rId7" Type="http://schemas.openxmlformats.org/officeDocument/2006/relationships/image" Target="../media/image138.png"/><Relationship Id="rId12" Type="http://schemas.openxmlformats.org/officeDocument/2006/relationships/image" Target="../media/image123.png"/><Relationship Id="rId17" Type="http://schemas.openxmlformats.org/officeDocument/2006/relationships/image" Target="../media/image127.png"/><Relationship Id="rId2" Type="http://schemas.openxmlformats.org/officeDocument/2006/relationships/image" Target="../media/image149.png"/><Relationship Id="rId16" Type="http://schemas.openxmlformats.org/officeDocument/2006/relationships/image" Target="../media/image126.png"/><Relationship Id="rId1" Type="http://schemas.openxmlformats.org/officeDocument/2006/relationships/slideLayout" Target="../slideLayouts/slideLayout14.xml"/><Relationship Id="rId6" Type="http://schemas.microsoft.com/office/2007/relationships/hdphoto" Target="../media/hdphoto3.wdp"/><Relationship Id="rId11" Type="http://schemas.openxmlformats.org/officeDocument/2006/relationships/image" Target="../media/image122.png"/><Relationship Id="rId5" Type="http://schemas.openxmlformats.org/officeDocument/2006/relationships/image" Target="../media/image137.png"/><Relationship Id="rId15" Type="http://schemas.microsoft.com/office/2007/relationships/hdphoto" Target="../media/hdphoto1.wdp"/><Relationship Id="rId10" Type="http://schemas.openxmlformats.org/officeDocument/2006/relationships/image" Target="../media/image121.png"/><Relationship Id="rId19" Type="http://schemas.openxmlformats.org/officeDocument/2006/relationships/image" Target="../media/image128.emf"/><Relationship Id="rId4" Type="http://schemas.openxmlformats.org/officeDocument/2006/relationships/image" Target="../media/image136.png"/><Relationship Id="rId9" Type="http://schemas.openxmlformats.org/officeDocument/2006/relationships/image" Target="../media/image120.png"/><Relationship Id="rId14" Type="http://schemas.openxmlformats.org/officeDocument/2006/relationships/image" Target="../media/image125.png"/></Relationships>
</file>

<file path=ppt/slides/_rels/slide24.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18" Type="http://schemas.microsoft.com/office/2007/relationships/hdphoto" Target="../media/hdphoto2.wdp"/><Relationship Id="rId3" Type="http://schemas.openxmlformats.org/officeDocument/2006/relationships/image" Target="../media/image152.png"/><Relationship Id="rId7" Type="http://schemas.microsoft.com/office/2007/relationships/hdphoto" Target="../media/hdphoto3.wdp"/><Relationship Id="rId12" Type="http://schemas.openxmlformats.org/officeDocument/2006/relationships/image" Target="../media/image123.png"/><Relationship Id="rId17" Type="http://schemas.openxmlformats.org/officeDocument/2006/relationships/image" Target="../media/image127.png"/><Relationship Id="rId2" Type="http://schemas.openxmlformats.org/officeDocument/2006/relationships/image" Target="../media/image151.png"/><Relationship Id="rId16" Type="http://schemas.openxmlformats.org/officeDocument/2006/relationships/image" Target="../media/image126.png"/><Relationship Id="rId1" Type="http://schemas.openxmlformats.org/officeDocument/2006/relationships/slideLayout" Target="../slideLayouts/slideLayout14.xml"/><Relationship Id="rId6" Type="http://schemas.openxmlformats.org/officeDocument/2006/relationships/image" Target="../media/image137.png"/><Relationship Id="rId11" Type="http://schemas.openxmlformats.org/officeDocument/2006/relationships/image" Target="../media/image122.png"/><Relationship Id="rId5" Type="http://schemas.openxmlformats.org/officeDocument/2006/relationships/image" Target="../media/image136.png"/><Relationship Id="rId15" Type="http://schemas.microsoft.com/office/2007/relationships/hdphoto" Target="../media/hdphoto1.wdp"/><Relationship Id="rId10" Type="http://schemas.openxmlformats.org/officeDocument/2006/relationships/image" Target="../media/image121.png"/><Relationship Id="rId19" Type="http://schemas.openxmlformats.org/officeDocument/2006/relationships/image" Target="../media/image128.emf"/><Relationship Id="rId4" Type="http://schemas.openxmlformats.org/officeDocument/2006/relationships/image" Target="../media/image141.png"/><Relationship Id="rId9" Type="http://schemas.openxmlformats.org/officeDocument/2006/relationships/image" Target="../media/image120.png"/><Relationship Id="rId14" Type="http://schemas.openxmlformats.org/officeDocument/2006/relationships/image" Target="../media/image125.png"/></Relationships>
</file>

<file path=ppt/slides/_rels/slide25.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6.png"/><Relationship Id="rId3" Type="http://schemas.openxmlformats.org/officeDocument/2006/relationships/image" Target="../media/image136.png"/><Relationship Id="rId7" Type="http://schemas.openxmlformats.org/officeDocument/2006/relationships/image" Target="../media/image121.png"/><Relationship Id="rId12" Type="http://schemas.microsoft.com/office/2007/relationships/hdphoto" Target="../media/hdphoto1.wdp"/><Relationship Id="rId2" Type="http://schemas.openxmlformats.org/officeDocument/2006/relationships/image" Target="../media/image153.png"/><Relationship Id="rId16" Type="http://schemas.openxmlformats.org/officeDocument/2006/relationships/image" Target="../media/image128.emf"/><Relationship Id="rId1" Type="http://schemas.openxmlformats.org/officeDocument/2006/relationships/slideLayout" Target="../slideLayouts/slideLayout14.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5" Type="http://schemas.microsoft.com/office/2007/relationships/hdphoto" Target="../media/hdphoto2.wdp"/><Relationship Id="rId10" Type="http://schemas.openxmlformats.org/officeDocument/2006/relationships/image" Target="../media/image124.png"/><Relationship Id="rId4" Type="http://schemas.openxmlformats.org/officeDocument/2006/relationships/image" Target="../media/image154.png"/><Relationship Id="rId9" Type="http://schemas.openxmlformats.org/officeDocument/2006/relationships/image" Target="../media/image123.png"/><Relationship Id="rId14" Type="http://schemas.openxmlformats.org/officeDocument/2006/relationships/image" Target="../media/image127.png"/></Relationships>
</file>

<file path=ppt/slides/_rels/slide26.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23.png"/><Relationship Id="rId18" Type="http://schemas.openxmlformats.org/officeDocument/2006/relationships/image" Target="../media/image127.png"/><Relationship Id="rId3" Type="http://schemas.openxmlformats.org/officeDocument/2006/relationships/image" Target="../media/image150.png"/><Relationship Id="rId7" Type="http://schemas.openxmlformats.org/officeDocument/2006/relationships/image" Target="../media/image155.png"/><Relationship Id="rId12" Type="http://schemas.openxmlformats.org/officeDocument/2006/relationships/image" Target="../media/image122.png"/><Relationship Id="rId17" Type="http://schemas.openxmlformats.org/officeDocument/2006/relationships/image" Target="../media/image126.png"/><Relationship Id="rId2" Type="http://schemas.openxmlformats.org/officeDocument/2006/relationships/image" Target="../media/image149.png"/><Relationship Id="rId16" Type="http://schemas.microsoft.com/office/2007/relationships/hdphoto" Target="../media/hdphoto1.wdp"/><Relationship Id="rId20" Type="http://schemas.openxmlformats.org/officeDocument/2006/relationships/image" Target="../media/image128.emf"/><Relationship Id="rId1" Type="http://schemas.openxmlformats.org/officeDocument/2006/relationships/slideLayout" Target="../slideLayouts/slideLayout14.xml"/><Relationship Id="rId6" Type="http://schemas.microsoft.com/office/2007/relationships/hdphoto" Target="../media/hdphoto3.wdp"/><Relationship Id="rId11" Type="http://schemas.openxmlformats.org/officeDocument/2006/relationships/image" Target="../media/image121.png"/><Relationship Id="rId5" Type="http://schemas.openxmlformats.org/officeDocument/2006/relationships/image" Target="../media/image137.png"/><Relationship Id="rId15" Type="http://schemas.openxmlformats.org/officeDocument/2006/relationships/image" Target="../media/image125.png"/><Relationship Id="rId10" Type="http://schemas.openxmlformats.org/officeDocument/2006/relationships/image" Target="../media/image120.png"/><Relationship Id="rId19" Type="http://schemas.microsoft.com/office/2007/relationships/hdphoto" Target="../media/hdphoto2.wdp"/><Relationship Id="rId4" Type="http://schemas.openxmlformats.org/officeDocument/2006/relationships/image" Target="../media/image136.png"/><Relationship Id="rId9" Type="http://schemas.openxmlformats.org/officeDocument/2006/relationships/image" Target="../media/image119.png"/><Relationship Id="rId14" Type="http://schemas.openxmlformats.org/officeDocument/2006/relationships/image" Target="../media/image124.png"/></Relationships>
</file>

<file path=ppt/slides/_rels/slide27.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22.png"/><Relationship Id="rId18" Type="http://schemas.openxmlformats.org/officeDocument/2006/relationships/image" Target="../media/image126.png"/><Relationship Id="rId3" Type="http://schemas.openxmlformats.org/officeDocument/2006/relationships/image" Target="../media/image152.png"/><Relationship Id="rId21" Type="http://schemas.openxmlformats.org/officeDocument/2006/relationships/image" Target="../media/image128.emf"/><Relationship Id="rId7" Type="http://schemas.microsoft.com/office/2007/relationships/hdphoto" Target="../media/hdphoto3.wdp"/><Relationship Id="rId12" Type="http://schemas.openxmlformats.org/officeDocument/2006/relationships/image" Target="../media/image121.png"/><Relationship Id="rId17" Type="http://schemas.microsoft.com/office/2007/relationships/hdphoto" Target="../media/hdphoto1.wdp"/><Relationship Id="rId2" Type="http://schemas.openxmlformats.org/officeDocument/2006/relationships/image" Target="../media/image151.png"/><Relationship Id="rId16" Type="http://schemas.openxmlformats.org/officeDocument/2006/relationships/image" Target="../media/image125.png"/><Relationship Id="rId20" Type="http://schemas.microsoft.com/office/2007/relationships/hdphoto" Target="../media/hdphoto2.wdp"/><Relationship Id="rId1" Type="http://schemas.openxmlformats.org/officeDocument/2006/relationships/slideLayout" Target="../slideLayouts/slideLayout14.xml"/><Relationship Id="rId6" Type="http://schemas.openxmlformats.org/officeDocument/2006/relationships/image" Target="../media/image137.png"/><Relationship Id="rId11" Type="http://schemas.openxmlformats.org/officeDocument/2006/relationships/image" Target="../media/image120.png"/><Relationship Id="rId5" Type="http://schemas.openxmlformats.org/officeDocument/2006/relationships/image" Target="../media/image136.png"/><Relationship Id="rId15" Type="http://schemas.openxmlformats.org/officeDocument/2006/relationships/image" Target="../media/image124.png"/><Relationship Id="rId10" Type="http://schemas.openxmlformats.org/officeDocument/2006/relationships/image" Target="../media/image119.png"/><Relationship Id="rId19" Type="http://schemas.openxmlformats.org/officeDocument/2006/relationships/image" Target="../media/image127.png"/><Relationship Id="rId4" Type="http://schemas.openxmlformats.org/officeDocument/2006/relationships/image" Target="../media/image141.png"/><Relationship Id="rId9" Type="http://schemas.openxmlformats.org/officeDocument/2006/relationships/image" Target="../media/image138.png"/><Relationship Id="rId14" Type="http://schemas.openxmlformats.org/officeDocument/2006/relationships/image" Target="../media/image123.png"/></Relationships>
</file>

<file path=ppt/slides/_rels/slide28.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18" Type="http://schemas.openxmlformats.org/officeDocument/2006/relationships/image" Target="../media/image128.emf"/><Relationship Id="rId3" Type="http://schemas.openxmlformats.org/officeDocument/2006/relationships/image" Target="../media/image156.png"/><Relationship Id="rId7" Type="http://schemas.openxmlformats.org/officeDocument/2006/relationships/image" Target="../media/image119.png"/><Relationship Id="rId12" Type="http://schemas.openxmlformats.org/officeDocument/2006/relationships/image" Target="../media/image124.png"/><Relationship Id="rId17" Type="http://schemas.microsoft.com/office/2007/relationships/hdphoto" Target="../media/hdphoto2.wdp"/><Relationship Id="rId2" Type="http://schemas.openxmlformats.org/officeDocument/2006/relationships/image" Target="../media/image136.png"/><Relationship Id="rId16" Type="http://schemas.openxmlformats.org/officeDocument/2006/relationships/image" Target="../media/image127.png"/><Relationship Id="rId1" Type="http://schemas.openxmlformats.org/officeDocument/2006/relationships/slideLayout" Target="../slideLayouts/slideLayout14.xml"/><Relationship Id="rId6" Type="http://schemas.openxmlformats.org/officeDocument/2006/relationships/image" Target="../media/image138.png"/><Relationship Id="rId11" Type="http://schemas.openxmlformats.org/officeDocument/2006/relationships/image" Target="../media/image123.png"/><Relationship Id="rId5" Type="http://schemas.openxmlformats.org/officeDocument/2006/relationships/image" Target="../media/image154.png"/><Relationship Id="rId15" Type="http://schemas.openxmlformats.org/officeDocument/2006/relationships/image" Target="../media/image126.png"/><Relationship Id="rId10" Type="http://schemas.openxmlformats.org/officeDocument/2006/relationships/image" Target="../media/image122.png"/><Relationship Id="rId4" Type="http://schemas.openxmlformats.org/officeDocument/2006/relationships/image" Target="../media/image157.png"/><Relationship Id="rId9" Type="http://schemas.openxmlformats.org/officeDocument/2006/relationships/image" Target="../media/image121.png"/><Relationship Id="rId1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23.png"/><Relationship Id="rId18" Type="http://schemas.openxmlformats.org/officeDocument/2006/relationships/image" Target="../media/image127.png"/><Relationship Id="rId3" Type="http://schemas.openxmlformats.org/officeDocument/2006/relationships/image" Target="../media/image159.png"/><Relationship Id="rId7" Type="http://schemas.microsoft.com/office/2007/relationships/hdphoto" Target="../media/hdphoto3.wdp"/><Relationship Id="rId12" Type="http://schemas.openxmlformats.org/officeDocument/2006/relationships/image" Target="../media/image122.png"/><Relationship Id="rId17" Type="http://schemas.openxmlformats.org/officeDocument/2006/relationships/image" Target="../media/image126.png"/><Relationship Id="rId2" Type="http://schemas.openxmlformats.org/officeDocument/2006/relationships/image" Target="../media/image158.png"/><Relationship Id="rId16" Type="http://schemas.microsoft.com/office/2007/relationships/hdphoto" Target="../media/hdphoto1.wdp"/><Relationship Id="rId20" Type="http://schemas.openxmlformats.org/officeDocument/2006/relationships/image" Target="../media/image128.emf"/><Relationship Id="rId1" Type="http://schemas.openxmlformats.org/officeDocument/2006/relationships/slideLayout" Target="../slideLayouts/slideLayout14.xml"/><Relationship Id="rId6" Type="http://schemas.openxmlformats.org/officeDocument/2006/relationships/image" Target="../media/image137.png"/><Relationship Id="rId11" Type="http://schemas.openxmlformats.org/officeDocument/2006/relationships/image" Target="../media/image121.png"/><Relationship Id="rId5" Type="http://schemas.openxmlformats.org/officeDocument/2006/relationships/image" Target="../media/image160.png"/><Relationship Id="rId15" Type="http://schemas.openxmlformats.org/officeDocument/2006/relationships/image" Target="../media/image125.png"/><Relationship Id="rId10" Type="http://schemas.openxmlformats.org/officeDocument/2006/relationships/image" Target="../media/image120.png"/><Relationship Id="rId19" Type="http://schemas.microsoft.com/office/2007/relationships/hdphoto" Target="../media/hdphoto2.wdp"/><Relationship Id="rId4" Type="http://schemas.openxmlformats.org/officeDocument/2006/relationships/image" Target="../media/image141.png"/><Relationship Id="rId9" Type="http://schemas.openxmlformats.org/officeDocument/2006/relationships/image" Target="../media/image119.png"/><Relationship Id="rId14" Type="http://schemas.openxmlformats.org/officeDocument/2006/relationships/image" Target="../media/image124.png"/></Relationships>
</file>

<file path=ppt/slides/_rels/slide3.xml.rels><?xml version="1.0" encoding="UTF-8" standalone="yes"?>
<Relationships xmlns="http://schemas.openxmlformats.org/package/2006/relationships"><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40.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33" Type="http://schemas.openxmlformats.org/officeDocument/2006/relationships/image" Target="../media/image70.png"/><Relationship Id="rId2" Type="http://schemas.openxmlformats.org/officeDocument/2006/relationships/image" Target="../media/image39.png"/><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66.png"/><Relationship Id="rId1" Type="http://schemas.openxmlformats.org/officeDocument/2006/relationships/slideLayout" Target="../slideLayouts/slideLayout16.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1.png"/><Relationship Id="rId32" Type="http://schemas.openxmlformats.org/officeDocument/2006/relationships/image" Target="../media/image69.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10" Type="http://schemas.openxmlformats.org/officeDocument/2006/relationships/image" Target="../media/image47.png"/><Relationship Id="rId19" Type="http://schemas.openxmlformats.org/officeDocument/2006/relationships/image" Target="../media/image56.png"/><Relationship Id="rId31" Type="http://schemas.openxmlformats.org/officeDocument/2006/relationships/image" Target="../media/image68.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 Id="rId8" Type="http://schemas.openxmlformats.org/officeDocument/2006/relationships/image" Target="../media/image45.png"/></Relationships>
</file>

<file path=ppt/slides/_rels/slide30.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23.png"/><Relationship Id="rId18" Type="http://schemas.openxmlformats.org/officeDocument/2006/relationships/image" Target="../media/image127.png"/><Relationship Id="rId3" Type="http://schemas.openxmlformats.org/officeDocument/2006/relationships/image" Target="../media/image162.png"/><Relationship Id="rId7" Type="http://schemas.openxmlformats.org/officeDocument/2006/relationships/image" Target="../media/image163.png"/><Relationship Id="rId12" Type="http://schemas.openxmlformats.org/officeDocument/2006/relationships/image" Target="../media/image122.png"/><Relationship Id="rId17" Type="http://schemas.openxmlformats.org/officeDocument/2006/relationships/image" Target="../media/image126.png"/><Relationship Id="rId2" Type="http://schemas.openxmlformats.org/officeDocument/2006/relationships/image" Target="../media/image161.png"/><Relationship Id="rId16" Type="http://schemas.microsoft.com/office/2007/relationships/hdphoto" Target="../media/hdphoto1.wdp"/><Relationship Id="rId20" Type="http://schemas.openxmlformats.org/officeDocument/2006/relationships/image" Target="../media/image128.emf"/><Relationship Id="rId1" Type="http://schemas.openxmlformats.org/officeDocument/2006/relationships/slideLayout" Target="../slideLayouts/slideLayout14.xml"/><Relationship Id="rId6" Type="http://schemas.microsoft.com/office/2007/relationships/hdphoto" Target="../media/hdphoto3.wdp"/><Relationship Id="rId11" Type="http://schemas.openxmlformats.org/officeDocument/2006/relationships/image" Target="../media/image121.png"/><Relationship Id="rId5" Type="http://schemas.openxmlformats.org/officeDocument/2006/relationships/image" Target="../media/image137.png"/><Relationship Id="rId15" Type="http://schemas.openxmlformats.org/officeDocument/2006/relationships/image" Target="../media/image125.png"/><Relationship Id="rId10" Type="http://schemas.openxmlformats.org/officeDocument/2006/relationships/image" Target="../media/image120.png"/><Relationship Id="rId19" Type="http://schemas.microsoft.com/office/2007/relationships/hdphoto" Target="../media/hdphoto2.wdp"/><Relationship Id="rId4" Type="http://schemas.openxmlformats.org/officeDocument/2006/relationships/image" Target="../media/image141.png"/><Relationship Id="rId9" Type="http://schemas.openxmlformats.org/officeDocument/2006/relationships/image" Target="../media/image119.png"/><Relationship Id="rId14" Type="http://schemas.openxmlformats.org/officeDocument/2006/relationships/image" Target="../media/image124.png"/></Relationships>
</file>

<file path=ppt/slides/_rels/slide3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5.xml"/><Relationship Id="rId5" Type="http://schemas.openxmlformats.org/officeDocument/2006/relationships/image" Target="../media/image144.png"/><Relationship Id="rId4" Type="http://schemas.openxmlformats.org/officeDocument/2006/relationships/image" Target="../media/image136.png"/></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103.png"/><Relationship Id="rId3" Type="http://schemas.openxmlformats.org/officeDocument/2006/relationships/image" Target="../media/image167.png"/><Relationship Id="rId7" Type="http://schemas.openxmlformats.org/officeDocument/2006/relationships/image" Target="../media/image171.png"/><Relationship Id="rId12" Type="http://schemas.openxmlformats.org/officeDocument/2006/relationships/image" Target="../media/image102.png"/><Relationship Id="rId2" Type="http://schemas.openxmlformats.org/officeDocument/2006/relationships/image" Target="../media/image166.png"/><Relationship Id="rId16" Type="http://schemas.openxmlformats.org/officeDocument/2006/relationships/image" Target="../media/image175.png"/><Relationship Id="rId1" Type="http://schemas.openxmlformats.org/officeDocument/2006/relationships/slideLayout" Target="../slideLayouts/slideLayout12.xml"/><Relationship Id="rId6" Type="http://schemas.openxmlformats.org/officeDocument/2006/relationships/image" Target="../media/image170.png"/><Relationship Id="rId11" Type="http://schemas.openxmlformats.org/officeDocument/2006/relationships/image" Target="../media/image101.png"/><Relationship Id="rId5" Type="http://schemas.openxmlformats.org/officeDocument/2006/relationships/image" Target="../media/image169.png"/><Relationship Id="rId15" Type="http://schemas.openxmlformats.org/officeDocument/2006/relationships/image" Target="../media/image174.png"/><Relationship Id="rId10" Type="http://schemas.openxmlformats.org/officeDocument/2006/relationships/image" Target="../media/image172.jpeg"/><Relationship Id="rId4" Type="http://schemas.openxmlformats.org/officeDocument/2006/relationships/image" Target="../media/image168.jpeg"/><Relationship Id="rId9" Type="http://schemas.openxmlformats.org/officeDocument/2006/relationships/image" Target="../media/image104.png"/><Relationship Id="rId14" Type="http://schemas.openxmlformats.org/officeDocument/2006/relationships/image" Target="../media/image17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18" Type="http://schemas.microsoft.com/office/2007/relationships/hdphoto" Target="../media/hdphoto2.wdp"/><Relationship Id="rId3" Type="http://schemas.openxmlformats.org/officeDocument/2006/relationships/image" Target="../media/image160.png"/><Relationship Id="rId7" Type="http://schemas.openxmlformats.org/officeDocument/2006/relationships/image" Target="../media/image155.png"/><Relationship Id="rId12" Type="http://schemas.openxmlformats.org/officeDocument/2006/relationships/image" Target="../media/image123.png"/><Relationship Id="rId17" Type="http://schemas.openxmlformats.org/officeDocument/2006/relationships/image" Target="../media/image127.png"/><Relationship Id="rId2" Type="http://schemas.openxmlformats.org/officeDocument/2006/relationships/image" Target="../media/image176.png"/><Relationship Id="rId16" Type="http://schemas.openxmlformats.org/officeDocument/2006/relationships/image" Target="../media/image126.png"/><Relationship Id="rId1" Type="http://schemas.openxmlformats.org/officeDocument/2006/relationships/slideLayout" Target="../slideLayouts/slideLayout14.xml"/><Relationship Id="rId6" Type="http://schemas.microsoft.com/office/2007/relationships/hdphoto" Target="../media/hdphoto4.wdp"/><Relationship Id="rId11" Type="http://schemas.openxmlformats.org/officeDocument/2006/relationships/image" Target="../media/image122.png"/><Relationship Id="rId5" Type="http://schemas.openxmlformats.org/officeDocument/2006/relationships/image" Target="../media/image178.png"/><Relationship Id="rId15" Type="http://schemas.microsoft.com/office/2007/relationships/hdphoto" Target="../media/hdphoto1.wdp"/><Relationship Id="rId10" Type="http://schemas.openxmlformats.org/officeDocument/2006/relationships/image" Target="../media/image121.png"/><Relationship Id="rId19" Type="http://schemas.openxmlformats.org/officeDocument/2006/relationships/image" Target="../media/image128.emf"/><Relationship Id="rId4" Type="http://schemas.openxmlformats.org/officeDocument/2006/relationships/image" Target="../media/image177.png"/><Relationship Id="rId9" Type="http://schemas.openxmlformats.org/officeDocument/2006/relationships/image" Target="../media/image120.png"/><Relationship Id="rId14" Type="http://schemas.openxmlformats.org/officeDocument/2006/relationships/image" Target="../media/image125.png"/></Relationships>
</file>

<file path=ppt/slides/_rels/slide36.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18" Type="http://schemas.openxmlformats.org/officeDocument/2006/relationships/image" Target="../media/image128.emf"/><Relationship Id="rId3" Type="http://schemas.openxmlformats.org/officeDocument/2006/relationships/image" Target="../media/image160.png"/><Relationship Id="rId7" Type="http://schemas.openxmlformats.org/officeDocument/2006/relationships/image" Target="../media/image119.png"/><Relationship Id="rId12" Type="http://schemas.openxmlformats.org/officeDocument/2006/relationships/image" Target="../media/image124.png"/><Relationship Id="rId17" Type="http://schemas.microsoft.com/office/2007/relationships/hdphoto" Target="../media/hdphoto2.wdp"/><Relationship Id="rId2" Type="http://schemas.openxmlformats.org/officeDocument/2006/relationships/image" Target="../media/image179.png"/><Relationship Id="rId16" Type="http://schemas.openxmlformats.org/officeDocument/2006/relationships/image" Target="../media/image127.png"/><Relationship Id="rId1" Type="http://schemas.openxmlformats.org/officeDocument/2006/relationships/slideLayout" Target="../slideLayouts/slideLayout14.xml"/><Relationship Id="rId6" Type="http://schemas.openxmlformats.org/officeDocument/2006/relationships/image" Target="../media/image155.png"/><Relationship Id="rId11" Type="http://schemas.openxmlformats.org/officeDocument/2006/relationships/image" Target="../media/image123.png"/><Relationship Id="rId5" Type="http://schemas.microsoft.com/office/2007/relationships/hdphoto" Target="../media/hdphoto5.wdp"/><Relationship Id="rId15" Type="http://schemas.openxmlformats.org/officeDocument/2006/relationships/image" Target="../media/image126.png"/><Relationship Id="rId10" Type="http://schemas.openxmlformats.org/officeDocument/2006/relationships/image" Target="../media/image122.png"/><Relationship Id="rId4" Type="http://schemas.openxmlformats.org/officeDocument/2006/relationships/image" Target="../media/image178.png"/><Relationship Id="rId9" Type="http://schemas.openxmlformats.org/officeDocument/2006/relationships/image" Target="../media/image121.png"/><Relationship Id="rId14" Type="http://schemas.microsoft.com/office/2007/relationships/hdphoto" Target="../media/hdphoto1.wdp"/></Relationships>
</file>

<file path=ppt/slides/_rels/slide37.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18" Type="http://schemas.microsoft.com/office/2007/relationships/hdphoto" Target="../media/hdphoto2.wdp"/><Relationship Id="rId3" Type="http://schemas.openxmlformats.org/officeDocument/2006/relationships/image" Target="../media/image141.png"/><Relationship Id="rId7" Type="http://schemas.openxmlformats.org/officeDocument/2006/relationships/image" Target="../media/image155.png"/><Relationship Id="rId12" Type="http://schemas.openxmlformats.org/officeDocument/2006/relationships/image" Target="../media/image123.png"/><Relationship Id="rId17" Type="http://schemas.openxmlformats.org/officeDocument/2006/relationships/image" Target="../media/image127.png"/><Relationship Id="rId2" Type="http://schemas.openxmlformats.org/officeDocument/2006/relationships/image" Target="../media/image180.png"/><Relationship Id="rId16" Type="http://schemas.openxmlformats.org/officeDocument/2006/relationships/image" Target="../media/image126.png"/><Relationship Id="rId1" Type="http://schemas.openxmlformats.org/officeDocument/2006/relationships/slideLayout" Target="../slideLayouts/slideLayout14.xml"/><Relationship Id="rId6" Type="http://schemas.microsoft.com/office/2007/relationships/hdphoto" Target="../media/hdphoto6.wdp"/><Relationship Id="rId11" Type="http://schemas.openxmlformats.org/officeDocument/2006/relationships/image" Target="../media/image122.png"/><Relationship Id="rId5" Type="http://schemas.openxmlformats.org/officeDocument/2006/relationships/image" Target="../media/image178.png"/><Relationship Id="rId15" Type="http://schemas.microsoft.com/office/2007/relationships/hdphoto" Target="../media/hdphoto1.wdp"/><Relationship Id="rId10" Type="http://schemas.openxmlformats.org/officeDocument/2006/relationships/image" Target="../media/image121.png"/><Relationship Id="rId19" Type="http://schemas.openxmlformats.org/officeDocument/2006/relationships/image" Target="../media/image128.emf"/><Relationship Id="rId4" Type="http://schemas.openxmlformats.org/officeDocument/2006/relationships/image" Target="../media/image160.png"/><Relationship Id="rId9" Type="http://schemas.openxmlformats.org/officeDocument/2006/relationships/image" Target="../media/image120.png"/><Relationship Id="rId14" Type="http://schemas.openxmlformats.org/officeDocument/2006/relationships/image" Target="../media/image125.png"/></Relationships>
</file>

<file path=ppt/slides/_rels/slide3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5.xml"/><Relationship Id="rId5" Type="http://schemas.openxmlformats.org/officeDocument/2006/relationships/image" Target="../media/image144.png"/><Relationship Id="rId4" Type="http://schemas.openxmlformats.org/officeDocument/2006/relationships/image" Target="../media/image163.png"/></Relationships>
</file>

<file path=ppt/slides/_rels/slide39.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22.png"/><Relationship Id="rId18" Type="http://schemas.openxmlformats.org/officeDocument/2006/relationships/image" Target="../media/image126.png"/><Relationship Id="rId3" Type="http://schemas.openxmlformats.org/officeDocument/2006/relationships/image" Target="../media/image184.png"/><Relationship Id="rId21" Type="http://schemas.openxmlformats.org/officeDocument/2006/relationships/image" Target="../media/image128.emf"/><Relationship Id="rId7" Type="http://schemas.openxmlformats.org/officeDocument/2006/relationships/image" Target="../media/image160.png"/><Relationship Id="rId12" Type="http://schemas.openxmlformats.org/officeDocument/2006/relationships/image" Target="../media/image121.png"/><Relationship Id="rId17" Type="http://schemas.microsoft.com/office/2007/relationships/hdphoto" Target="../media/hdphoto1.wdp"/><Relationship Id="rId2" Type="http://schemas.openxmlformats.org/officeDocument/2006/relationships/image" Target="../media/image183.png"/><Relationship Id="rId16" Type="http://schemas.openxmlformats.org/officeDocument/2006/relationships/image" Target="../media/image125.png"/><Relationship Id="rId20" Type="http://schemas.microsoft.com/office/2007/relationships/hdphoto" Target="../media/hdphoto2.wdp"/><Relationship Id="rId1" Type="http://schemas.openxmlformats.org/officeDocument/2006/relationships/slideLayout" Target="../slideLayouts/slideLayout14.xml"/><Relationship Id="rId6" Type="http://schemas.microsoft.com/office/2007/relationships/hdphoto" Target="../media/hdphoto5.wdp"/><Relationship Id="rId11" Type="http://schemas.openxmlformats.org/officeDocument/2006/relationships/image" Target="../media/image120.png"/><Relationship Id="rId5" Type="http://schemas.openxmlformats.org/officeDocument/2006/relationships/image" Target="../media/image178.png"/><Relationship Id="rId15" Type="http://schemas.openxmlformats.org/officeDocument/2006/relationships/image" Target="../media/image124.png"/><Relationship Id="rId10" Type="http://schemas.openxmlformats.org/officeDocument/2006/relationships/image" Target="../media/image119.png"/><Relationship Id="rId19" Type="http://schemas.openxmlformats.org/officeDocument/2006/relationships/image" Target="../media/image127.png"/><Relationship Id="rId4" Type="http://schemas.microsoft.com/office/2007/relationships/hdphoto" Target="../media/hdphoto7.wdp"/><Relationship Id="rId9" Type="http://schemas.openxmlformats.org/officeDocument/2006/relationships/image" Target="../media/image134.png"/><Relationship Id="rId14" Type="http://schemas.openxmlformats.org/officeDocument/2006/relationships/image" Target="../media/image1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19.png"/><Relationship Id="rId18" Type="http://schemas.openxmlformats.org/officeDocument/2006/relationships/image" Target="../media/image124.png"/><Relationship Id="rId3" Type="http://schemas.openxmlformats.org/officeDocument/2006/relationships/image" Target="../media/image187.png"/><Relationship Id="rId21" Type="http://schemas.openxmlformats.org/officeDocument/2006/relationships/image" Target="../media/image126.png"/><Relationship Id="rId7" Type="http://schemas.microsoft.com/office/2007/relationships/hdphoto" Target="../media/hdphoto5.wdp"/><Relationship Id="rId12" Type="http://schemas.openxmlformats.org/officeDocument/2006/relationships/image" Target="../media/image134.png"/><Relationship Id="rId17" Type="http://schemas.openxmlformats.org/officeDocument/2006/relationships/image" Target="../media/image123.png"/><Relationship Id="rId2" Type="http://schemas.openxmlformats.org/officeDocument/2006/relationships/image" Target="../media/image186.png"/><Relationship Id="rId16" Type="http://schemas.openxmlformats.org/officeDocument/2006/relationships/image" Target="../media/image122.png"/><Relationship Id="rId20" Type="http://schemas.microsoft.com/office/2007/relationships/hdphoto" Target="../media/hdphoto1.wdp"/><Relationship Id="rId1" Type="http://schemas.openxmlformats.org/officeDocument/2006/relationships/slideLayout" Target="../slideLayouts/slideLayout14.xml"/><Relationship Id="rId6" Type="http://schemas.openxmlformats.org/officeDocument/2006/relationships/image" Target="../media/image178.png"/><Relationship Id="rId11" Type="http://schemas.openxmlformats.org/officeDocument/2006/relationships/image" Target="../media/image188.png"/><Relationship Id="rId24" Type="http://schemas.openxmlformats.org/officeDocument/2006/relationships/image" Target="../media/image128.emf"/><Relationship Id="rId5" Type="http://schemas.microsoft.com/office/2007/relationships/hdphoto" Target="../media/hdphoto8.wdp"/><Relationship Id="rId15" Type="http://schemas.openxmlformats.org/officeDocument/2006/relationships/image" Target="../media/image121.png"/><Relationship Id="rId23" Type="http://schemas.microsoft.com/office/2007/relationships/hdphoto" Target="../media/hdphoto2.wdp"/><Relationship Id="rId10" Type="http://schemas.openxmlformats.org/officeDocument/2006/relationships/image" Target="../media/image185.png"/><Relationship Id="rId19" Type="http://schemas.openxmlformats.org/officeDocument/2006/relationships/image" Target="../media/image125.png"/><Relationship Id="rId4" Type="http://schemas.openxmlformats.org/officeDocument/2006/relationships/image" Target="../media/image184.png"/><Relationship Id="rId9" Type="http://schemas.openxmlformats.org/officeDocument/2006/relationships/image" Target="../media/image141.png"/><Relationship Id="rId14" Type="http://schemas.openxmlformats.org/officeDocument/2006/relationships/image" Target="../media/image120.png"/><Relationship Id="rId22" Type="http://schemas.openxmlformats.org/officeDocument/2006/relationships/image" Target="../media/image127.png"/></Relationships>
</file>

<file path=ppt/slides/_rels/slide41.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21.png"/><Relationship Id="rId18" Type="http://schemas.microsoft.com/office/2007/relationships/hdphoto" Target="../media/hdphoto1.wdp"/><Relationship Id="rId3" Type="http://schemas.openxmlformats.org/officeDocument/2006/relationships/image" Target="../media/image184.png"/><Relationship Id="rId21" Type="http://schemas.microsoft.com/office/2007/relationships/hdphoto" Target="../media/hdphoto2.wdp"/><Relationship Id="rId7" Type="http://schemas.openxmlformats.org/officeDocument/2006/relationships/image" Target="../media/image185.png"/><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image" Target="../media/image189.png"/><Relationship Id="rId16" Type="http://schemas.openxmlformats.org/officeDocument/2006/relationships/image" Target="../media/image124.png"/><Relationship Id="rId20" Type="http://schemas.openxmlformats.org/officeDocument/2006/relationships/image" Target="../media/image127.png"/><Relationship Id="rId1" Type="http://schemas.openxmlformats.org/officeDocument/2006/relationships/slideLayout" Target="../slideLayouts/slideLayout14.xml"/><Relationship Id="rId6" Type="http://schemas.microsoft.com/office/2007/relationships/hdphoto" Target="../media/hdphoto9.wdp"/><Relationship Id="rId11" Type="http://schemas.openxmlformats.org/officeDocument/2006/relationships/image" Target="../media/image119.png"/><Relationship Id="rId5" Type="http://schemas.openxmlformats.org/officeDocument/2006/relationships/image" Target="../media/image178.png"/><Relationship Id="rId15" Type="http://schemas.openxmlformats.org/officeDocument/2006/relationships/image" Target="../media/image123.png"/><Relationship Id="rId10" Type="http://schemas.openxmlformats.org/officeDocument/2006/relationships/image" Target="../media/image134.png"/><Relationship Id="rId19" Type="http://schemas.openxmlformats.org/officeDocument/2006/relationships/image" Target="../media/image126.png"/><Relationship Id="rId4" Type="http://schemas.microsoft.com/office/2007/relationships/hdphoto" Target="../media/hdphoto8.wdp"/><Relationship Id="rId9" Type="http://schemas.openxmlformats.org/officeDocument/2006/relationships/image" Target="../media/image188.png"/><Relationship Id="rId14" Type="http://schemas.openxmlformats.org/officeDocument/2006/relationships/image" Target="../media/image122.png"/><Relationship Id="rId22" Type="http://schemas.openxmlformats.org/officeDocument/2006/relationships/image" Target="../media/image128.emf"/></Relationships>
</file>

<file path=ppt/slides/_rels/slide42.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19.png"/><Relationship Id="rId18" Type="http://schemas.openxmlformats.org/officeDocument/2006/relationships/image" Target="../media/image124.png"/><Relationship Id="rId3" Type="http://schemas.openxmlformats.org/officeDocument/2006/relationships/image" Target="../media/image191.png"/><Relationship Id="rId21" Type="http://schemas.openxmlformats.org/officeDocument/2006/relationships/image" Target="../media/image126.png"/><Relationship Id="rId7" Type="http://schemas.microsoft.com/office/2007/relationships/hdphoto" Target="../media/hdphoto5.wdp"/><Relationship Id="rId12" Type="http://schemas.openxmlformats.org/officeDocument/2006/relationships/image" Target="../media/image134.png"/><Relationship Id="rId17" Type="http://schemas.openxmlformats.org/officeDocument/2006/relationships/image" Target="../media/image123.png"/><Relationship Id="rId2" Type="http://schemas.openxmlformats.org/officeDocument/2006/relationships/image" Target="../media/image190.png"/><Relationship Id="rId16" Type="http://schemas.openxmlformats.org/officeDocument/2006/relationships/image" Target="../media/image122.png"/><Relationship Id="rId20" Type="http://schemas.microsoft.com/office/2007/relationships/hdphoto" Target="../media/hdphoto1.wdp"/><Relationship Id="rId1" Type="http://schemas.openxmlformats.org/officeDocument/2006/relationships/slideLayout" Target="../slideLayouts/slideLayout14.xml"/><Relationship Id="rId6" Type="http://schemas.openxmlformats.org/officeDocument/2006/relationships/image" Target="../media/image178.png"/><Relationship Id="rId11" Type="http://schemas.openxmlformats.org/officeDocument/2006/relationships/image" Target="../media/image188.png"/><Relationship Id="rId24" Type="http://schemas.openxmlformats.org/officeDocument/2006/relationships/image" Target="../media/image128.emf"/><Relationship Id="rId5" Type="http://schemas.microsoft.com/office/2007/relationships/hdphoto" Target="../media/hdphoto8.wdp"/><Relationship Id="rId15" Type="http://schemas.openxmlformats.org/officeDocument/2006/relationships/image" Target="../media/image121.png"/><Relationship Id="rId23" Type="http://schemas.microsoft.com/office/2007/relationships/hdphoto" Target="../media/hdphoto2.wdp"/><Relationship Id="rId10" Type="http://schemas.openxmlformats.org/officeDocument/2006/relationships/image" Target="../media/image160.png"/><Relationship Id="rId19" Type="http://schemas.openxmlformats.org/officeDocument/2006/relationships/image" Target="../media/image125.png"/><Relationship Id="rId4" Type="http://schemas.openxmlformats.org/officeDocument/2006/relationships/image" Target="../media/image184.png"/><Relationship Id="rId9" Type="http://schemas.openxmlformats.org/officeDocument/2006/relationships/image" Target="../media/image141.png"/><Relationship Id="rId14" Type="http://schemas.openxmlformats.org/officeDocument/2006/relationships/image" Target="../media/image120.png"/><Relationship Id="rId22" Type="http://schemas.openxmlformats.org/officeDocument/2006/relationships/image" Target="../media/image127.png"/></Relationships>
</file>

<file path=ppt/slides/_rels/slide43.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20.png"/><Relationship Id="rId18" Type="http://schemas.openxmlformats.org/officeDocument/2006/relationships/image" Target="../media/image125.png"/><Relationship Id="rId3" Type="http://schemas.openxmlformats.org/officeDocument/2006/relationships/image" Target="../media/image184.png"/><Relationship Id="rId21" Type="http://schemas.openxmlformats.org/officeDocument/2006/relationships/image" Target="../media/image127.png"/><Relationship Id="rId7" Type="http://schemas.openxmlformats.org/officeDocument/2006/relationships/image" Target="../media/image185.png"/><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image" Target="../media/image192.png"/><Relationship Id="rId16" Type="http://schemas.openxmlformats.org/officeDocument/2006/relationships/image" Target="../media/image123.png"/><Relationship Id="rId20" Type="http://schemas.openxmlformats.org/officeDocument/2006/relationships/image" Target="../media/image126.png"/><Relationship Id="rId1" Type="http://schemas.openxmlformats.org/officeDocument/2006/relationships/slideLayout" Target="../slideLayouts/slideLayout14.xml"/><Relationship Id="rId6" Type="http://schemas.microsoft.com/office/2007/relationships/hdphoto" Target="../media/hdphoto5.wdp"/><Relationship Id="rId11" Type="http://schemas.openxmlformats.org/officeDocument/2006/relationships/image" Target="../media/image134.png"/><Relationship Id="rId5" Type="http://schemas.openxmlformats.org/officeDocument/2006/relationships/image" Target="../media/image178.png"/><Relationship Id="rId15" Type="http://schemas.openxmlformats.org/officeDocument/2006/relationships/image" Target="../media/image122.png"/><Relationship Id="rId23" Type="http://schemas.openxmlformats.org/officeDocument/2006/relationships/image" Target="../media/image128.emf"/><Relationship Id="rId10" Type="http://schemas.openxmlformats.org/officeDocument/2006/relationships/image" Target="../media/image163.png"/><Relationship Id="rId19" Type="http://schemas.microsoft.com/office/2007/relationships/hdphoto" Target="../media/hdphoto1.wdp"/><Relationship Id="rId4" Type="http://schemas.microsoft.com/office/2007/relationships/hdphoto" Target="../media/hdphoto10.wdp"/><Relationship Id="rId9" Type="http://schemas.openxmlformats.org/officeDocument/2006/relationships/image" Target="../media/image188.png"/><Relationship Id="rId14" Type="http://schemas.openxmlformats.org/officeDocument/2006/relationships/image" Target="../media/image121.png"/><Relationship Id="rId22" Type="http://schemas.microsoft.com/office/2007/relationships/hdphoto" Target="../media/hdphoto2.wdp"/></Relationships>
</file>

<file path=ppt/slides/_rels/slide44.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21.png"/><Relationship Id="rId18" Type="http://schemas.microsoft.com/office/2007/relationships/hdphoto" Target="../media/hdphoto1.wdp"/><Relationship Id="rId3" Type="http://schemas.openxmlformats.org/officeDocument/2006/relationships/image" Target="../media/image160.png"/><Relationship Id="rId21" Type="http://schemas.microsoft.com/office/2007/relationships/hdphoto" Target="../media/hdphoto2.wdp"/><Relationship Id="rId7" Type="http://schemas.microsoft.com/office/2007/relationships/hdphoto" Target="../media/hdphoto5.wdp"/><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image" Target="../media/image193.png"/><Relationship Id="rId16" Type="http://schemas.openxmlformats.org/officeDocument/2006/relationships/image" Target="../media/image124.png"/><Relationship Id="rId20" Type="http://schemas.openxmlformats.org/officeDocument/2006/relationships/image" Target="../media/image127.png"/><Relationship Id="rId1" Type="http://schemas.openxmlformats.org/officeDocument/2006/relationships/slideLayout" Target="../slideLayouts/slideLayout14.xml"/><Relationship Id="rId6" Type="http://schemas.openxmlformats.org/officeDocument/2006/relationships/image" Target="../media/image178.png"/><Relationship Id="rId11" Type="http://schemas.openxmlformats.org/officeDocument/2006/relationships/image" Target="../media/image119.png"/><Relationship Id="rId5" Type="http://schemas.openxmlformats.org/officeDocument/2006/relationships/image" Target="../media/image185.png"/><Relationship Id="rId15" Type="http://schemas.openxmlformats.org/officeDocument/2006/relationships/image" Target="../media/image123.png"/><Relationship Id="rId10" Type="http://schemas.openxmlformats.org/officeDocument/2006/relationships/image" Target="../media/image195.png"/><Relationship Id="rId19" Type="http://schemas.openxmlformats.org/officeDocument/2006/relationships/image" Target="../media/image126.png"/><Relationship Id="rId4" Type="http://schemas.openxmlformats.org/officeDocument/2006/relationships/image" Target="../media/image188.png"/><Relationship Id="rId9" Type="http://schemas.microsoft.com/office/2007/relationships/hdphoto" Target="../media/hdphoto11.wdp"/><Relationship Id="rId14" Type="http://schemas.openxmlformats.org/officeDocument/2006/relationships/image" Target="../media/image122.png"/><Relationship Id="rId22" Type="http://schemas.openxmlformats.org/officeDocument/2006/relationships/image" Target="../media/image128.emf"/></Relationships>
</file>

<file path=ppt/slides/_rels/slide45.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22.png"/><Relationship Id="rId18" Type="http://schemas.openxmlformats.org/officeDocument/2006/relationships/image" Target="../media/image126.png"/><Relationship Id="rId3" Type="http://schemas.openxmlformats.org/officeDocument/2006/relationships/image" Target="../media/image160.png"/><Relationship Id="rId21" Type="http://schemas.openxmlformats.org/officeDocument/2006/relationships/image" Target="../media/image128.emf"/><Relationship Id="rId7" Type="http://schemas.microsoft.com/office/2007/relationships/hdphoto" Target="../media/hdphoto5.wdp"/><Relationship Id="rId12" Type="http://schemas.openxmlformats.org/officeDocument/2006/relationships/image" Target="../media/image121.png"/><Relationship Id="rId17" Type="http://schemas.microsoft.com/office/2007/relationships/hdphoto" Target="../media/hdphoto1.wdp"/><Relationship Id="rId2" Type="http://schemas.openxmlformats.org/officeDocument/2006/relationships/image" Target="../media/image196.png"/><Relationship Id="rId16" Type="http://schemas.openxmlformats.org/officeDocument/2006/relationships/image" Target="../media/image125.png"/><Relationship Id="rId20" Type="http://schemas.microsoft.com/office/2007/relationships/hdphoto" Target="../media/hdphoto2.wdp"/><Relationship Id="rId1" Type="http://schemas.openxmlformats.org/officeDocument/2006/relationships/slideLayout" Target="../slideLayouts/slideLayout14.xml"/><Relationship Id="rId6" Type="http://schemas.openxmlformats.org/officeDocument/2006/relationships/image" Target="../media/image178.png"/><Relationship Id="rId11" Type="http://schemas.openxmlformats.org/officeDocument/2006/relationships/image" Target="../media/image120.png"/><Relationship Id="rId5" Type="http://schemas.openxmlformats.org/officeDocument/2006/relationships/image" Target="../media/image185.png"/><Relationship Id="rId15" Type="http://schemas.openxmlformats.org/officeDocument/2006/relationships/image" Target="../media/image124.png"/><Relationship Id="rId10" Type="http://schemas.openxmlformats.org/officeDocument/2006/relationships/image" Target="../media/image119.png"/><Relationship Id="rId19" Type="http://schemas.openxmlformats.org/officeDocument/2006/relationships/image" Target="../media/image127.png"/><Relationship Id="rId4" Type="http://schemas.openxmlformats.org/officeDocument/2006/relationships/image" Target="../media/image188.png"/><Relationship Id="rId9" Type="http://schemas.microsoft.com/office/2007/relationships/hdphoto" Target="../media/hdphoto12.wdp"/><Relationship Id="rId14" Type="http://schemas.openxmlformats.org/officeDocument/2006/relationships/image" Target="../media/image123.png"/></Relationships>
</file>

<file path=ppt/slides/_rels/slide46.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21.png"/><Relationship Id="rId18" Type="http://schemas.microsoft.com/office/2007/relationships/hdphoto" Target="../media/hdphoto1.wdp"/><Relationship Id="rId3" Type="http://schemas.openxmlformats.org/officeDocument/2006/relationships/image" Target="../media/image160.png"/><Relationship Id="rId21" Type="http://schemas.microsoft.com/office/2007/relationships/hdphoto" Target="../media/hdphoto2.wdp"/><Relationship Id="rId7" Type="http://schemas.microsoft.com/office/2007/relationships/hdphoto" Target="../media/hdphoto5.wdp"/><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image" Target="../media/image197.png"/><Relationship Id="rId16" Type="http://schemas.openxmlformats.org/officeDocument/2006/relationships/image" Target="../media/image124.png"/><Relationship Id="rId20" Type="http://schemas.openxmlformats.org/officeDocument/2006/relationships/image" Target="../media/image127.png"/><Relationship Id="rId1" Type="http://schemas.openxmlformats.org/officeDocument/2006/relationships/slideLayout" Target="../slideLayouts/slideLayout14.xml"/><Relationship Id="rId6" Type="http://schemas.openxmlformats.org/officeDocument/2006/relationships/image" Target="../media/image178.png"/><Relationship Id="rId11" Type="http://schemas.openxmlformats.org/officeDocument/2006/relationships/image" Target="../media/image119.png"/><Relationship Id="rId5" Type="http://schemas.openxmlformats.org/officeDocument/2006/relationships/image" Target="../media/image185.png"/><Relationship Id="rId15" Type="http://schemas.openxmlformats.org/officeDocument/2006/relationships/image" Target="../media/image123.png"/><Relationship Id="rId10" Type="http://schemas.openxmlformats.org/officeDocument/2006/relationships/image" Target="../media/image195.png"/><Relationship Id="rId19" Type="http://schemas.openxmlformats.org/officeDocument/2006/relationships/image" Target="../media/image126.png"/><Relationship Id="rId4" Type="http://schemas.openxmlformats.org/officeDocument/2006/relationships/image" Target="../media/image188.png"/><Relationship Id="rId9" Type="http://schemas.microsoft.com/office/2007/relationships/hdphoto" Target="../media/hdphoto11.wdp"/><Relationship Id="rId14" Type="http://schemas.openxmlformats.org/officeDocument/2006/relationships/image" Target="../media/image122.png"/><Relationship Id="rId22" Type="http://schemas.openxmlformats.org/officeDocument/2006/relationships/image" Target="../media/image128.emf"/></Relationships>
</file>

<file path=ppt/slides/_rels/slide47.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120.png"/><Relationship Id="rId18" Type="http://schemas.openxmlformats.org/officeDocument/2006/relationships/image" Target="../media/image125.png"/><Relationship Id="rId3" Type="http://schemas.openxmlformats.org/officeDocument/2006/relationships/image" Target="../media/image199.png"/><Relationship Id="rId21" Type="http://schemas.openxmlformats.org/officeDocument/2006/relationships/image" Target="../media/image127.png"/><Relationship Id="rId7" Type="http://schemas.microsoft.com/office/2007/relationships/hdphoto" Target="../media/hdphoto5.wdp"/><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image" Target="../media/image198.png"/><Relationship Id="rId16" Type="http://schemas.openxmlformats.org/officeDocument/2006/relationships/image" Target="../media/image123.png"/><Relationship Id="rId20" Type="http://schemas.openxmlformats.org/officeDocument/2006/relationships/image" Target="../media/image126.png"/><Relationship Id="rId1" Type="http://schemas.openxmlformats.org/officeDocument/2006/relationships/slideLayout" Target="../slideLayouts/slideLayout14.xml"/><Relationship Id="rId6" Type="http://schemas.openxmlformats.org/officeDocument/2006/relationships/image" Target="../media/image178.png"/><Relationship Id="rId11" Type="http://schemas.openxmlformats.org/officeDocument/2006/relationships/image" Target="../media/image195.png"/><Relationship Id="rId5" Type="http://schemas.openxmlformats.org/officeDocument/2006/relationships/image" Target="../media/image185.png"/><Relationship Id="rId15" Type="http://schemas.openxmlformats.org/officeDocument/2006/relationships/image" Target="../media/image122.png"/><Relationship Id="rId23" Type="http://schemas.openxmlformats.org/officeDocument/2006/relationships/image" Target="../media/image128.emf"/><Relationship Id="rId10" Type="http://schemas.microsoft.com/office/2007/relationships/hdphoto" Target="../media/hdphoto12.wdp"/><Relationship Id="rId19" Type="http://schemas.microsoft.com/office/2007/relationships/hdphoto" Target="../media/hdphoto1.wdp"/><Relationship Id="rId4" Type="http://schemas.openxmlformats.org/officeDocument/2006/relationships/image" Target="../media/image160.png"/><Relationship Id="rId9" Type="http://schemas.openxmlformats.org/officeDocument/2006/relationships/image" Target="../media/image194.png"/><Relationship Id="rId14" Type="http://schemas.openxmlformats.org/officeDocument/2006/relationships/image" Target="../media/image121.png"/><Relationship Id="rId22" Type="http://schemas.microsoft.com/office/2007/relationships/hdphoto" Target="../media/hdphoto2.wdp"/></Relationships>
</file>

<file path=ppt/slides/_rels/slide48.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119.png"/><Relationship Id="rId18" Type="http://schemas.openxmlformats.org/officeDocument/2006/relationships/image" Target="../media/image122.png"/><Relationship Id="rId3" Type="http://schemas.openxmlformats.org/officeDocument/2006/relationships/image" Target="../media/image160.png"/><Relationship Id="rId21" Type="http://schemas.openxmlformats.org/officeDocument/2006/relationships/image" Target="../media/image126.png"/><Relationship Id="rId7" Type="http://schemas.openxmlformats.org/officeDocument/2006/relationships/image" Target="../media/image194.png"/><Relationship Id="rId12" Type="http://schemas.openxmlformats.org/officeDocument/2006/relationships/image" Target="../media/image205.png"/><Relationship Id="rId17" Type="http://schemas.openxmlformats.org/officeDocument/2006/relationships/image" Target="../media/image121.png"/><Relationship Id="rId2" Type="http://schemas.openxmlformats.org/officeDocument/2006/relationships/image" Target="../media/image201.png"/><Relationship Id="rId16" Type="http://schemas.openxmlformats.org/officeDocument/2006/relationships/image" Target="../media/image120.png"/><Relationship Id="rId20" Type="http://schemas.openxmlformats.org/officeDocument/2006/relationships/image" Target="../media/image124.png"/><Relationship Id="rId1" Type="http://schemas.openxmlformats.org/officeDocument/2006/relationships/slideLayout" Target="../slideLayouts/slideLayout14.xml"/><Relationship Id="rId6" Type="http://schemas.openxmlformats.org/officeDocument/2006/relationships/image" Target="../media/image200.png"/><Relationship Id="rId11" Type="http://schemas.openxmlformats.org/officeDocument/2006/relationships/image" Target="../media/image204.png"/><Relationship Id="rId24" Type="http://schemas.openxmlformats.org/officeDocument/2006/relationships/image" Target="../media/image128.emf"/><Relationship Id="rId5" Type="http://schemas.microsoft.com/office/2007/relationships/hdphoto" Target="../media/hdphoto5.wdp"/><Relationship Id="rId15" Type="http://schemas.microsoft.com/office/2007/relationships/hdphoto" Target="../media/hdphoto1.wdp"/><Relationship Id="rId23" Type="http://schemas.microsoft.com/office/2007/relationships/hdphoto" Target="../media/hdphoto2.wdp"/><Relationship Id="rId10" Type="http://schemas.openxmlformats.org/officeDocument/2006/relationships/image" Target="../media/image203.png"/><Relationship Id="rId19" Type="http://schemas.openxmlformats.org/officeDocument/2006/relationships/image" Target="../media/image123.png"/><Relationship Id="rId4" Type="http://schemas.openxmlformats.org/officeDocument/2006/relationships/image" Target="../media/image178.png"/><Relationship Id="rId9" Type="http://schemas.openxmlformats.org/officeDocument/2006/relationships/image" Target="../media/image202.png"/><Relationship Id="rId14" Type="http://schemas.openxmlformats.org/officeDocument/2006/relationships/image" Target="../media/image125.png"/><Relationship Id="rId22" Type="http://schemas.openxmlformats.org/officeDocument/2006/relationships/image" Target="../media/image127.png"/></Relationships>
</file>

<file path=ppt/slides/_rels/slide49.xml.rels><?xml version="1.0" encoding="UTF-8" standalone="yes"?>
<Relationships xmlns="http://schemas.openxmlformats.org/package/2006/relationships"><Relationship Id="rId8" Type="http://schemas.openxmlformats.org/officeDocument/2006/relationships/image" Target="../media/image194.png"/><Relationship Id="rId13" Type="http://schemas.microsoft.com/office/2007/relationships/hdphoto" Target="../media/hdphoto1.wdp"/><Relationship Id="rId18" Type="http://schemas.openxmlformats.org/officeDocument/2006/relationships/image" Target="../media/image124.png"/><Relationship Id="rId3" Type="http://schemas.openxmlformats.org/officeDocument/2006/relationships/image" Target="../media/image160.png"/><Relationship Id="rId21" Type="http://schemas.microsoft.com/office/2007/relationships/hdphoto" Target="../media/hdphoto2.wdp"/><Relationship Id="rId7" Type="http://schemas.openxmlformats.org/officeDocument/2006/relationships/image" Target="../media/image207.png"/><Relationship Id="rId12" Type="http://schemas.openxmlformats.org/officeDocument/2006/relationships/image" Target="../media/image125.png"/><Relationship Id="rId17" Type="http://schemas.openxmlformats.org/officeDocument/2006/relationships/image" Target="../media/image123.png"/><Relationship Id="rId2" Type="http://schemas.openxmlformats.org/officeDocument/2006/relationships/image" Target="../media/image206.png"/><Relationship Id="rId16" Type="http://schemas.openxmlformats.org/officeDocument/2006/relationships/image" Target="../media/image122.png"/><Relationship Id="rId20" Type="http://schemas.openxmlformats.org/officeDocument/2006/relationships/image" Target="../media/image127.png"/><Relationship Id="rId1" Type="http://schemas.openxmlformats.org/officeDocument/2006/relationships/slideLayout" Target="../slideLayouts/slideLayout14.xml"/><Relationship Id="rId6" Type="http://schemas.openxmlformats.org/officeDocument/2006/relationships/image" Target="../media/image200.png"/><Relationship Id="rId11" Type="http://schemas.openxmlformats.org/officeDocument/2006/relationships/image" Target="../media/image119.png"/><Relationship Id="rId5" Type="http://schemas.microsoft.com/office/2007/relationships/hdphoto" Target="../media/hdphoto5.wdp"/><Relationship Id="rId15" Type="http://schemas.openxmlformats.org/officeDocument/2006/relationships/image" Target="../media/image121.png"/><Relationship Id="rId10" Type="http://schemas.openxmlformats.org/officeDocument/2006/relationships/image" Target="../media/image208.png"/><Relationship Id="rId19" Type="http://schemas.openxmlformats.org/officeDocument/2006/relationships/image" Target="../media/image126.png"/><Relationship Id="rId4" Type="http://schemas.openxmlformats.org/officeDocument/2006/relationships/image" Target="../media/image178.png"/><Relationship Id="rId9" Type="http://schemas.microsoft.com/office/2007/relationships/hdphoto" Target="../media/hdphoto12.wdp"/><Relationship Id="rId14" Type="http://schemas.openxmlformats.org/officeDocument/2006/relationships/image" Target="../media/image120.png"/><Relationship Id="rId22" Type="http://schemas.openxmlformats.org/officeDocument/2006/relationships/image" Target="../media/image128.emf"/></Relationships>
</file>

<file path=ppt/slides/_rels/slide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8" Type="http://schemas.openxmlformats.org/officeDocument/2006/relationships/image" Target="../media/image213.jpeg"/><Relationship Id="rId13" Type="http://schemas.openxmlformats.org/officeDocument/2006/relationships/image" Target="../media/image103.png"/><Relationship Id="rId3" Type="http://schemas.openxmlformats.org/officeDocument/2006/relationships/image" Target="../media/image210.png"/><Relationship Id="rId7" Type="http://schemas.openxmlformats.org/officeDocument/2006/relationships/image" Target="../media/image104.png"/><Relationship Id="rId12" Type="http://schemas.openxmlformats.org/officeDocument/2006/relationships/image" Target="../media/image102.png"/><Relationship Id="rId2" Type="http://schemas.openxmlformats.org/officeDocument/2006/relationships/image" Target="../media/image209.png"/><Relationship Id="rId1" Type="http://schemas.openxmlformats.org/officeDocument/2006/relationships/slideLayout" Target="../slideLayouts/slideLayout12.xml"/><Relationship Id="rId6" Type="http://schemas.openxmlformats.org/officeDocument/2006/relationships/image" Target="../media/image212.png"/><Relationship Id="rId11" Type="http://schemas.openxmlformats.org/officeDocument/2006/relationships/image" Target="../media/image216.png"/><Relationship Id="rId5" Type="http://schemas.openxmlformats.org/officeDocument/2006/relationships/image" Target="../media/image211.jpeg"/><Relationship Id="rId10" Type="http://schemas.openxmlformats.org/officeDocument/2006/relationships/image" Target="../media/image215.png"/><Relationship Id="rId4" Type="http://schemas.openxmlformats.org/officeDocument/2006/relationships/image" Target="../media/image71.png"/><Relationship Id="rId9" Type="http://schemas.openxmlformats.org/officeDocument/2006/relationships/image" Target="../media/image21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25.png"/><Relationship Id="rId18" Type="http://schemas.openxmlformats.org/officeDocument/2006/relationships/image" Target="../media/image123.png"/><Relationship Id="rId3" Type="http://schemas.openxmlformats.org/officeDocument/2006/relationships/image" Target="../media/image217.png"/><Relationship Id="rId21" Type="http://schemas.openxmlformats.org/officeDocument/2006/relationships/image" Target="../media/image127.png"/><Relationship Id="rId7" Type="http://schemas.openxmlformats.org/officeDocument/2006/relationships/image" Target="../media/image178.png"/><Relationship Id="rId12" Type="http://schemas.openxmlformats.org/officeDocument/2006/relationships/image" Target="../media/image119.png"/><Relationship Id="rId17" Type="http://schemas.openxmlformats.org/officeDocument/2006/relationships/image" Target="../media/image122.png"/><Relationship Id="rId2" Type="http://schemas.openxmlformats.org/officeDocument/2006/relationships/notesSlide" Target="../notesSlides/notesSlide3.xml"/><Relationship Id="rId16" Type="http://schemas.openxmlformats.org/officeDocument/2006/relationships/image" Target="../media/image121.png"/><Relationship Id="rId20" Type="http://schemas.openxmlformats.org/officeDocument/2006/relationships/image" Target="../media/image126.png"/><Relationship Id="rId1" Type="http://schemas.openxmlformats.org/officeDocument/2006/relationships/slideLayout" Target="../slideLayouts/slideLayout14.xml"/><Relationship Id="rId6" Type="http://schemas.openxmlformats.org/officeDocument/2006/relationships/image" Target="../media/image207.png"/><Relationship Id="rId11" Type="http://schemas.openxmlformats.org/officeDocument/2006/relationships/image" Target="../media/image208.png"/><Relationship Id="rId5" Type="http://schemas.openxmlformats.org/officeDocument/2006/relationships/image" Target="../media/image200.png"/><Relationship Id="rId15" Type="http://schemas.openxmlformats.org/officeDocument/2006/relationships/image" Target="../media/image120.png"/><Relationship Id="rId23" Type="http://schemas.openxmlformats.org/officeDocument/2006/relationships/image" Target="../media/image128.emf"/><Relationship Id="rId10" Type="http://schemas.microsoft.com/office/2007/relationships/hdphoto" Target="../media/hdphoto12.wdp"/><Relationship Id="rId19" Type="http://schemas.openxmlformats.org/officeDocument/2006/relationships/image" Target="../media/image124.png"/><Relationship Id="rId4" Type="http://schemas.openxmlformats.org/officeDocument/2006/relationships/image" Target="../media/image163.png"/><Relationship Id="rId9" Type="http://schemas.openxmlformats.org/officeDocument/2006/relationships/image" Target="../media/image194.png"/><Relationship Id="rId14" Type="http://schemas.microsoft.com/office/2007/relationships/hdphoto" Target="../media/hdphoto1.wdp"/><Relationship Id="rId22" Type="http://schemas.microsoft.com/office/2007/relationships/hdphoto" Target="../media/hdphoto2.wdp"/></Relationships>
</file>

<file path=ppt/slides/_rels/slide54.xml.rels><?xml version="1.0" encoding="UTF-8" standalone="yes"?>
<Relationships xmlns="http://schemas.openxmlformats.org/package/2006/relationships"><Relationship Id="rId8" Type="http://schemas.openxmlformats.org/officeDocument/2006/relationships/image" Target="../media/image194.png"/><Relationship Id="rId13" Type="http://schemas.microsoft.com/office/2007/relationships/hdphoto" Target="../media/hdphoto1.wdp"/><Relationship Id="rId18" Type="http://schemas.openxmlformats.org/officeDocument/2006/relationships/image" Target="../media/image124.png"/><Relationship Id="rId3" Type="http://schemas.openxmlformats.org/officeDocument/2006/relationships/image" Target="../media/image163.png"/><Relationship Id="rId21" Type="http://schemas.microsoft.com/office/2007/relationships/hdphoto" Target="../media/hdphoto2.wdp"/><Relationship Id="rId7" Type="http://schemas.microsoft.com/office/2007/relationships/hdphoto" Target="../media/hdphoto6.wdp"/><Relationship Id="rId12" Type="http://schemas.openxmlformats.org/officeDocument/2006/relationships/image" Target="../media/image125.png"/><Relationship Id="rId17" Type="http://schemas.openxmlformats.org/officeDocument/2006/relationships/image" Target="../media/image123.png"/><Relationship Id="rId2" Type="http://schemas.openxmlformats.org/officeDocument/2006/relationships/image" Target="../media/image218.png"/><Relationship Id="rId16" Type="http://schemas.openxmlformats.org/officeDocument/2006/relationships/image" Target="../media/image122.png"/><Relationship Id="rId20" Type="http://schemas.openxmlformats.org/officeDocument/2006/relationships/image" Target="../media/image127.png"/><Relationship Id="rId1" Type="http://schemas.openxmlformats.org/officeDocument/2006/relationships/slideLayout" Target="../slideLayouts/slideLayout14.xml"/><Relationship Id="rId6" Type="http://schemas.openxmlformats.org/officeDocument/2006/relationships/image" Target="../media/image178.png"/><Relationship Id="rId11" Type="http://schemas.openxmlformats.org/officeDocument/2006/relationships/image" Target="../media/image119.png"/><Relationship Id="rId5" Type="http://schemas.openxmlformats.org/officeDocument/2006/relationships/image" Target="../media/image207.png"/><Relationship Id="rId15" Type="http://schemas.openxmlformats.org/officeDocument/2006/relationships/image" Target="../media/image121.png"/><Relationship Id="rId10" Type="http://schemas.openxmlformats.org/officeDocument/2006/relationships/image" Target="../media/image219.png"/><Relationship Id="rId19" Type="http://schemas.openxmlformats.org/officeDocument/2006/relationships/image" Target="../media/image126.png"/><Relationship Id="rId4" Type="http://schemas.openxmlformats.org/officeDocument/2006/relationships/image" Target="../media/image200.png"/><Relationship Id="rId9" Type="http://schemas.microsoft.com/office/2007/relationships/hdphoto" Target="../media/hdphoto12.wdp"/><Relationship Id="rId14" Type="http://schemas.openxmlformats.org/officeDocument/2006/relationships/image" Target="../media/image120.png"/><Relationship Id="rId22" Type="http://schemas.openxmlformats.org/officeDocument/2006/relationships/image" Target="../media/image128.emf"/></Relationships>
</file>

<file path=ppt/slides/_rels/slide55.xml.rels><?xml version="1.0" encoding="UTF-8" standalone="yes"?>
<Relationships xmlns="http://schemas.openxmlformats.org/package/2006/relationships"><Relationship Id="rId8" Type="http://schemas.openxmlformats.org/officeDocument/2006/relationships/image" Target="../media/image194.png"/><Relationship Id="rId13" Type="http://schemas.microsoft.com/office/2007/relationships/hdphoto" Target="../media/hdphoto1.wdp"/><Relationship Id="rId18" Type="http://schemas.openxmlformats.org/officeDocument/2006/relationships/image" Target="../media/image124.png"/><Relationship Id="rId3" Type="http://schemas.openxmlformats.org/officeDocument/2006/relationships/image" Target="../media/image163.png"/><Relationship Id="rId21" Type="http://schemas.microsoft.com/office/2007/relationships/hdphoto" Target="../media/hdphoto2.wdp"/><Relationship Id="rId7" Type="http://schemas.microsoft.com/office/2007/relationships/hdphoto" Target="../media/hdphoto13.wdp"/><Relationship Id="rId12" Type="http://schemas.openxmlformats.org/officeDocument/2006/relationships/image" Target="../media/image125.png"/><Relationship Id="rId17" Type="http://schemas.openxmlformats.org/officeDocument/2006/relationships/image" Target="../media/image123.png"/><Relationship Id="rId2" Type="http://schemas.openxmlformats.org/officeDocument/2006/relationships/image" Target="../media/image220.png"/><Relationship Id="rId16" Type="http://schemas.openxmlformats.org/officeDocument/2006/relationships/image" Target="../media/image122.png"/><Relationship Id="rId20" Type="http://schemas.openxmlformats.org/officeDocument/2006/relationships/image" Target="../media/image127.png"/><Relationship Id="rId1" Type="http://schemas.openxmlformats.org/officeDocument/2006/relationships/slideLayout" Target="../slideLayouts/slideLayout14.xml"/><Relationship Id="rId6" Type="http://schemas.openxmlformats.org/officeDocument/2006/relationships/image" Target="../media/image178.png"/><Relationship Id="rId11" Type="http://schemas.openxmlformats.org/officeDocument/2006/relationships/image" Target="../media/image119.png"/><Relationship Id="rId5" Type="http://schemas.openxmlformats.org/officeDocument/2006/relationships/image" Target="../media/image207.png"/><Relationship Id="rId15" Type="http://schemas.openxmlformats.org/officeDocument/2006/relationships/image" Target="../media/image121.png"/><Relationship Id="rId10" Type="http://schemas.openxmlformats.org/officeDocument/2006/relationships/image" Target="../media/image221.png"/><Relationship Id="rId19" Type="http://schemas.openxmlformats.org/officeDocument/2006/relationships/image" Target="../media/image126.png"/><Relationship Id="rId4" Type="http://schemas.openxmlformats.org/officeDocument/2006/relationships/image" Target="../media/image200.png"/><Relationship Id="rId9" Type="http://schemas.microsoft.com/office/2007/relationships/hdphoto" Target="../media/hdphoto12.wdp"/><Relationship Id="rId14" Type="http://schemas.openxmlformats.org/officeDocument/2006/relationships/image" Target="../media/image120.png"/><Relationship Id="rId22" Type="http://schemas.openxmlformats.org/officeDocument/2006/relationships/image" Target="../media/image128.emf"/></Relationships>
</file>

<file path=ppt/slides/_rels/slide56.xml.rels><?xml version="1.0" encoding="UTF-8" standalone="yes"?>
<Relationships xmlns="http://schemas.openxmlformats.org/package/2006/relationships"><Relationship Id="rId8" Type="http://schemas.openxmlformats.org/officeDocument/2006/relationships/image" Target="../media/image194.png"/><Relationship Id="rId13" Type="http://schemas.microsoft.com/office/2007/relationships/hdphoto" Target="../media/hdphoto1.wdp"/><Relationship Id="rId18" Type="http://schemas.openxmlformats.org/officeDocument/2006/relationships/image" Target="../media/image124.png"/><Relationship Id="rId3" Type="http://schemas.openxmlformats.org/officeDocument/2006/relationships/image" Target="../media/image163.png"/><Relationship Id="rId21" Type="http://schemas.openxmlformats.org/officeDocument/2006/relationships/image" Target="../media/image127.png"/><Relationship Id="rId7" Type="http://schemas.microsoft.com/office/2007/relationships/hdphoto" Target="../media/hdphoto13.wdp"/><Relationship Id="rId12" Type="http://schemas.openxmlformats.org/officeDocument/2006/relationships/image" Target="../media/image125.png"/><Relationship Id="rId17" Type="http://schemas.openxmlformats.org/officeDocument/2006/relationships/image" Target="../media/image123.png"/><Relationship Id="rId2" Type="http://schemas.openxmlformats.org/officeDocument/2006/relationships/image" Target="../media/image220.png"/><Relationship Id="rId16" Type="http://schemas.openxmlformats.org/officeDocument/2006/relationships/image" Target="../media/image122.png"/><Relationship Id="rId20" Type="http://schemas.openxmlformats.org/officeDocument/2006/relationships/image" Target="../media/image126.png"/><Relationship Id="rId1" Type="http://schemas.openxmlformats.org/officeDocument/2006/relationships/slideLayout" Target="../slideLayouts/slideLayout14.xml"/><Relationship Id="rId6" Type="http://schemas.openxmlformats.org/officeDocument/2006/relationships/image" Target="../media/image178.png"/><Relationship Id="rId11" Type="http://schemas.openxmlformats.org/officeDocument/2006/relationships/image" Target="../media/image119.png"/><Relationship Id="rId5" Type="http://schemas.openxmlformats.org/officeDocument/2006/relationships/image" Target="../media/image207.png"/><Relationship Id="rId15" Type="http://schemas.openxmlformats.org/officeDocument/2006/relationships/image" Target="../media/image121.png"/><Relationship Id="rId23" Type="http://schemas.openxmlformats.org/officeDocument/2006/relationships/image" Target="../media/image128.emf"/><Relationship Id="rId10" Type="http://schemas.openxmlformats.org/officeDocument/2006/relationships/image" Target="../media/image221.png"/><Relationship Id="rId19" Type="http://schemas.openxmlformats.org/officeDocument/2006/relationships/image" Target="../media/image222.png"/><Relationship Id="rId4" Type="http://schemas.openxmlformats.org/officeDocument/2006/relationships/image" Target="../media/image200.png"/><Relationship Id="rId9" Type="http://schemas.microsoft.com/office/2007/relationships/hdphoto" Target="../media/hdphoto12.wdp"/><Relationship Id="rId14" Type="http://schemas.openxmlformats.org/officeDocument/2006/relationships/image" Target="../media/image120.png"/><Relationship Id="rId22" Type="http://schemas.microsoft.com/office/2007/relationships/hdphoto" Target="../media/hdphoto2.wdp"/></Relationships>
</file>

<file path=ppt/slides/_rels/slide57.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20.png"/><Relationship Id="rId18" Type="http://schemas.openxmlformats.org/officeDocument/2006/relationships/image" Target="../media/image225.jpeg"/><Relationship Id="rId3" Type="http://schemas.openxmlformats.org/officeDocument/2006/relationships/image" Target="../media/image223.png"/><Relationship Id="rId21" Type="http://schemas.openxmlformats.org/officeDocument/2006/relationships/image" Target="../media/image129.png"/><Relationship Id="rId7" Type="http://schemas.openxmlformats.org/officeDocument/2006/relationships/image" Target="../media/image207.png"/><Relationship Id="rId12" Type="http://schemas.microsoft.com/office/2007/relationships/hdphoto" Target="../media/hdphoto1.wdp"/><Relationship Id="rId17" Type="http://schemas.openxmlformats.org/officeDocument/2006/relationships/image" Target="../media/image124.png"/><Relationship Id="rId25" Type="http://schemas.openxmlformats.org/officeDocument/2006/relationships/image" Target="../media/image128.emf"/><Relationship Id="rId2" Type="http://schemas.openxmlformats.org/officeDocument/2006/relationships/notesSlide" Target="../notesSlides/notesSlide4.xml"/><Relationship Id="rId16" Type="http://schemas.openxmlformats.org/officeDocument/2006/relationships/image" Target="../media/image123.png"/><Relationship Id="rId20" Type="http://schemas.openxmlformats.org/officeDocument/2006/relationships/image" Target="../media/image221.png"/><Relationship Id="rId1" Type="http://schemas.openxmlformats.org/officeDocument/2006/relationships/slideLayout" Target="../slideLayouts/slideLayout14.xml"/><Relationship Id="rId6" Type="http://schemas.openxmlformats.org/officeDocument/2006/relationships/image" Target="../media/image200.png"/><Relationship Id="rId11" Type="http://schemas.openxmlformats.org/officeDocument/2006/relationships/image" Target="../media/image125.png"/><Relationship Id="rId24" Type="http://schemas.microsoft.com/office/2007/relationships/hdphoto" Target="../media/hdphoto2.wdp"/><Relationship Id="rId5" Type="http://schemas.openxmlformats.org/officeDocument/2006/relationships/image" Target="../media/image163.png"/><Relationship Id="rId15" Type="http://schemas.openxmlformats.org/officeDocument/2006/relationships/image" Target="../media/image122.png"/><Relationship Id="rId23" Type="http://schemas.openxmlformats.org/officeDocument/2006/relationships/image" Target="../media/image127.png"/><Relationship Id="rId10" Type="http://schemas.openxmlformats.org/officeDocument/2006/relationships/image" Target="../media/image119.png"/><Relationship Id="rId19" Type="http://schemas.microsoft.com/office/2007/relationships/hdphoto" Target="../media/hdphoto14.wdp"/><Relationship Id="rId4" Type="http://schemas.openxmlformats.org/officeDocument/2006/relationships/image" Target="../media/image224.jpeg"/><Relationship Id="rId9" Type="http://schemas.microsoft.com/office/2007/relationships/hdphoto" Target="../media/hdphoto12.wdp"/><Relationship Id="rId14" Type="http://schemas.openxmlformats.org/officeDocument/2006/relationships/image" Target="../media/image121.png"/><Relationship Id="rId22" Type="http://schemas.openxmlformats.org/officeDocument/2006/relationships/image" Target="../media/image126.png"/></Relationships>
</file>

<file path=ppt/slides/_rels/slide58.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125.png"/><Relationship Id="rId18" Type="http://schemas.openxmlformats.org/officeDocument/2006/relationships/image" Target="../media/image123.png"/><Relationship Id="rId26" Type="http://schemas.openxmlformats.org/officeDocument/2006/relationships/image" Target="../media/image128.emf"/><Relationship Id="rId3" Type="http://schemas.openxmlformats.org/officeDocument/2006/relationships/image" Target="../media/image225.jpeg"/><Relationship Id="rId21" Type="http://schemas.openxmlformats.org/officeDocument/2006/relationships/image" Target="../media/image204.png"/><Relationship Id="rId7" Type="http://schemas.openxmlformats.org/officeDocument/2006/relationships/image" Target="../media/image163.png"/><Relationship Id="rId12" Type="http://schemas.openxmlformats.org/officeDocument/2006/relationships/image" Target="../media/image119.png"/><Relationship Id="rId17" Type="http://schemas.openxmlformats.org/officeDocument/2006/relationships/image" Target="../media/image122.png"/><Relationship Id="rId25" Type="http://schemas.microsoft.com/office/2007/relationships/hdphoto" Target="../media/hdphoto2.wdp"/><Relationship Id="rId2" Type="http://schemas.openxmlformats.org/officeDocument/2006/relationships/notesSlide" Target="../notesSlides/notesSlide5.xml"/><Relationship Id="rId16" Type="http://schemas.openxmlformats.org/officeDocument/2006/relationships/image" Target="../media/image121.png"/><Relationship Id="rId20" Type="http://schemas.openxmlformats.org/officeDocument/2006/relationships/image" Target="../media/image221.png"/><Relationship Id="rId1" Type="http://schemas.openxmlformats.org/officeDocument/2006/relationships/slideLayout" Target="../slideLayouts/slideLayout14.xml"/><Relationship Id="rId6" Type="http://schemas.openxmlformats.org/officeDocument/2006/relationships/image" Target="../media/image224.jpeg"/><Relationship Id="rId11" Type="http://schemas.microsoft.com/office/2007/relationships/hdphoto" Target="../media/hdphoto12.wdp"/><Relationship Id="rId24" Type="http://schemas.openxmlformats.org/officeDocument/2006/relationships/image" Target="../media/image127.png"/><Relationship Id="rId5" Type="http://schemas.openxmlformats.org/officeDocument/2006/relationships/image" Target="../media/image226.png"/><Relationship Id="rId15" Type="http://schemas.openxmlformats.org/officeDocument/2006/relationships/image" Target="../media/image120.png"/><Relationship Id="rId23" Type="http://schemas.openxmlformats.org/officeDocument/2006/relationships/image" Target="../media/image126.png"/><Relationship Id="rId10" Type="http://schemas.openxmlformats.org/officeDocument/2006/relationships/image" Target="../media/image194.png"/><Relationship Id="rId19" Type="http://schemas.openxmlformats.org/officeDocument/2006/relationships/image" Target="../media/image124.png"/><Relationship Id="rId4" Type="http://schemas.microsoft.com/office/2007/relationships/hdphoto" Target="../media/hdphoto14.wdp"/><Relationship Id="rId9" Type="http://schemas.openxmlformats.org/officeDocument/2006/relationships/image" Target="../media/image207.png"/><Relationship Id="rId14" Type="http://schemas.microsoft.com/office/2007/relationships/hdphoto" Target="../media/hdphoto1.wdp"/><Relationship Id="rId22" Type="http://schemas.openxmlformats.org/officeDocument/2006/relationships/image" Target="../media/image129.png"/></Relationships>
</file>

<file path=ppt/slides/_rels/slide59.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221.png"/><Relationship Id="rId18" Type="http://schemas.openxmlformats.org/officeDocument/2006/relationships/image" Target="../media/image121.png"/><Relationship Id="rId3" Type="http://schemas.openxmlformats.org/officeDocument/2006/relationships/image" Target="../media/image228.png"/><Relationship Id="rId21" Type="http://schemas.openxmlformats.org/officeDocument/2006/relationships/image" Target="../media/image124.png"/><Relationship Id="rId7" Type="http://schemas.openxmlformats.org/officeDocument/2006/relationships/image" Target="../media/image200.png"/><Relationship Id="rId12" Type="http://schemas.microsoft.com/office/2007/relationships/hdphoto" Target="../media/hdphoto16.wdp"/><Relationship Id="rId17" Type="http://schemas.openxmlformats.org/officeDocument/2006/relationships/image" Target="../media/image120.png"/><Relationship Id="rId25" Type="http://schemas.openxmlformats.org/officeDocument/2006/relationships/image" Target="../media/image128.emf"/><Relationship Id="rId2" Type="http://schemas.openxmlformats.org/officeDocument/2006/relationships/image" Target="../media/image227.png"/><Relationship Id="rId16" Type="http://schemas.microsoft.com/office/2007/relationships/hdphoto" Target="../media/hdphoto1.wdp"/><Relationship Id="rId20" Type="http://schemas.openxmlformats.org/officeDocument/2006/relationships/image" Target="../media/image123.png"/><Relationship Id="rId1" Type="http://schemas.openxmlformats.org/officeDocument/2006/relationships/slideLayout" Target="../slideLayouts/slideLayout14.xml"/><Relationship Id="rId6" Type="http://schemas.openxmlformats.org/officeDocument/2006/relationships/image" Target="../media/image163.png"/><Relationship Id="rId11" Type="http://schemas.openxmlformats.org/officeDocument/2006/relationships/image" Target="../media/image194.png"/><Relationship Id="rId24" Type="http://schemas.microsoft.com/office/2007/relationships/hdphoto" Target="../media/hdphoto2.wdp"/><Relationship Id="rId5" Type="http://schemas.openxmlformats.org/officeDocument/2006/relationships/image" Target="../media/image229.png"/><Relationship Id="rId15" Type="http://schemas.openxmlformats.org/officeDocument/2006/relationships/image" Target="../media/image125.png"/><Relationship Id="rId23" Type="http://schemas.openxmlformats.org/officeDocument/2006/relationships/image" Target="../media/image127.png"/><Relationship Id="rId10" Type="http://schemas.openxmlformats.org/officeDocument/2006/relationships/image" Target="../media/image230.png"/><Relationship Id="rId19" Type="http://schemas.openxmlformats.org/officeDocument/2006/relationships/image" Target="../media/image122.png"/><Relationship Id="rId4" Type="http://schemas.openxmlformats.org/officeDocument/2006/relationships/image" Target="../media/image207.png"/><Relationship Id="rId9" Type="http://schemas.microsoft.com/office/2007/relationships/hdphoto" Target="../media/hdphoto15.wdp"/><Relationship Id="rId14" Type="http://schemas.openxmlformats.org/officeDocument/2006/relationships/image" Target="../media/image119.png"/><Relationship Id="rId22" Type="http://schemas.openxmlformats.org/officeDocument/2006/relationships/image" Target="../media/image126.png"/></Relationships>
</file>

<file path=ppt/slides/_rels/slide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2.png"/><Relationship Id="rId21" Type="http://schemas.openxmlformats.org/officeDocument/2006/relationships/image" Target="../media/image90.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notesSlide" Target="../notesSlides/notesSlide1.xml"/><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 Id="rId22" Type="http://schemas.openxmlformats.org/officeDocument/2006/relationships/image" Target="../media/image91.png"/></Relationships>
</file>

<file path=ppt/slides/_rels/slide60.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221.png"/><Relationship Id="rId18" Type="http://schemas.openxmlformats.org/officeDocument/2006/relationships/image" Target="../media/image121.png"/><Relationship Id="rId3" Type="http://schemas.openxmlformats.org/officeDocument/2006/relationships/image" Target="../media/image228.png"/><Relationship Id="rId21" Type="http://schemas.openxmlformats.org/officeDocument/2006/relationships/image" Target="../media/image124.png"/><Relationship Id="rId7" Type="http://schemas.microsoft.com/office/2007/relationships/hdphoto" Target="../media/hdphoto5.wdp"/><Relationship Id="rId12" Type="http://schemas.openxmlformats.org/officeDocument/2006/relationships/image" Target="../media/image230.png"/><Relationship Id="rId17" Type="http://schemas.openxmlformats.org/officeDocument/2006/relationships/image" Target="../media/image120.png"/><Relationship Id="rId25" Type="http://schemas.openxmlformats.org/officeDocument/2006/relationships/image" Target="../media/image128.emf"/><Relationship Id="rId2" Type="http://schemas.openxmlformats.org/officeDocument/2006/relationships/image" Target="../media/image231.png"/><Relationship Id="rId16" Type="http://schemas.microsoft.com/office/2007/relationships/hdphoto" Target="../media/hdphoto1.wdp"/><Relationship Id="rId20" Type="http://schemas.openxmlformats.org/officeDocument/2006/relationships/image" Target="../media/image123.png"/><Relationship Id="rId1" Type="http://schemas.openxmlformats.org/officeDocument/2006/relationships/slideLayout" Target="../slideLayouts/slideLayout14.xml"/><Relationship Id="rId6" Type="http://schemas.openxmlformats.org/officeDocument/2006/relationships/image" Target="../media/image178.png"/><Relationship Id="rId11" Type="http://schemas.openxmlformats.org/officeDocument/2006/relationships/image" Target="../media/image229.png"/><Relationship Id="rId24" Type="http://schemas.microsoft.com/office/2007/relationships/hdphoto" Target="../media/hdphoto2.wdp"/><Relationship Id="rId5" Type="http://schemas.openxmlformats.org/officeDocument/2006/relationships/image" Target="../media/image200.png"/><Relationship Id="rId15" Type="http://schemas.openxmlformats.org/officeDocument/2006/relationships/image" Target="../media/image125.png"/><Relationship Id="rId23" Type="http://schemas.openxmlformats.org/officeDocument/2006/relationships/image" Target="../media/image127.png"/><Relationship Id="rId10" Type="http://schemas.openxmlformats.org/officeDocument/2006/relationships/image" Target="../media/image207.png"/><Relationship Id="rId19" Type="http://schemas.openxmlformats.org/officeDocument/2006/relationships/image" Target="../media/image122.png"/><Relationship Id="rId4" Type="http://schemas.openxmlformats.org/officeDocument/2006/relationships/image" Target="../media/image163.png"/><Relationship Id="rId9" Type="http://schemas.microsoft.com/office/2007/relationships/hdphoto" Target="../media/hdphoto12.wdp"/><Relationship Id="rId14" Type="http://schemas.openxmlformats.org/officeDocument/2006/relationships/image" Target="../media/image119.png"/><Relationship Id="rId22" Type="http://schemas.openxmlformats.org/officeDocument/2006/relationships/image" Target="../media/image126.png"/></Relationships>
</file>

<file path=ppt/slides/_rels/slide61.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233.png"/><Relationship Id="rId18" Type="http://schemas.openxmlformats.org/officeDocument/2006/relationships/image" Target="../media/image121.png"/><Relationship Id="rId3" Type="http://schemas.openxmlformats.org/officeDocument/2006/relationships/image" Target="../media/image228.png"/><Relationship Id="rId21" Type="http://schemas.openxmlformats.org/officeDocument/2006/relationships/image" Target="../media/image124.png"/><Relationship Id="rId7" Type="http://schemas.microsoft.com/office/2007/relationships/hdphoto" Target="../media/hdphoto17.wdp"/><Relationship Id="rId12" Type="http://schemas.openxmlformats.org/officeDocument/2006/relationships/image" Target="../media/image230.png"/><Relationship Id="rId17" Type="http://schemas.openxmlformats.org/officeDocument/2006/relationships/image" Target="../media/image120.png"/><Relationship Id="rId25" Type="http://schemas.openxmlformats.org/officeDocument/2006/relationships/image" Target="../media/image128.emf"/><Relationship Id="rId2" Type="http://schemas.openxmlformats.org/officeDocument/2006/relationships/image" Target="../media/image232.png"/><Relationship Id="rId16" Type="http://schemas.microsoft.com/office/2007/relationships/hdphoto" Target="../media/hdphoto1.wdp"/><Relationship Id="rId20" Type="http://schemas.openxmlformats.org/officeDocument/2006/relationships/image" Target="../media/image123.png"/><Relationship Id="rId1" Type="http://schemas.openxmlformats.org/officeDocument/2006/relationships/slideLayout" Target="../slideLayouts/slideLayout14.xml"/><Relationship Id="rId6" Type="http://schemas.openxmlformats.org/officeDocument/2006/relationships/image" Target="../media/image178.png"/><Relationship Id="rId11" Type="http://schemas.openxmlformats.org/officeDocument/2006/relationships/image" Target="../media/image229.png"/><Relationship Id="rId24" Type="http://schemas.microsoft.com/office/2007/relationships/hdphoto" Target="../media/hdphoto2.wdp"/><Relationship Id="rId5" Type="http://schemas.openxmlformats.org/officeDocument/2006/relationships/image" Target="../media/image200.png"/><Relationship Id="rId15" Type="http://schemas.openxmlformats.org/officeDocument/2006/relationships/image" Target="../media/image125.png"/><Relationship Id="rId23" Type="http://schemas.openxmlformats.org/officeDocument/2006/relationships/image" Target="../media/image127.png"/><Relationship Id="rId10" Type="http://schemas.openxmlformats.org/officeDocument/2006/relationships/image" Target="../media/image207.png"/><Relationship Id="rId19" Type="http://schemas.openxmlformats.org/officeDocument/2006/relationships/image" Target="../media/image122.png"/><Relationship Id="rId4" Type="http://schemas.openxmlformats.org/officeDocument/2006/relationships/image" Target="../media/image163.png"/><Relationship Id="rId9" Type="http://schemas.microsoft.com/office/2007/relationships/hdphoto" Target="../media/hdphoto18.wdp"/><Relationship Id="rId14" Type="http://schemas.openxmlformats.org/officeDocument/2006/relationships/image" Target="../media/image119.png"/><Relationship Id="rId22" Type="http://schemas.openxmlformats.org/officeDocument/2006/relationships/image" Target="../media/image126.png"/></Relationships>
</file>

<file path=ppt/slides/_rels/slide62.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119.png"/><Relationship Id="rId18" Type="http://schemas.openxmlformats.org/officeDocument/2006/relationships/image" Target="../media/image122.png"/><Relationship Id="rId3" Type="http://schemas.openxmlformats.org/officeDocument/2006/relationships/image" Target="../media/image207.png"/><Relationship Id="rId21" Type="http://schemas.openxmlformats.org/officeDocument/2006/relationships/image" Target="../media/image237.png"/><Relationship Id="rId7" Type="http://schemas.openxmlformats.org/officeDocument/2006/relationships/image" Target="../media/image235.png"/><Relationship Id="rId12" Type="http://schemas.openxmlformats.org/officeDocument/2006/relationships/image" Target="../media/image233.png"/><Relationship Id="rId17" Type="http://schemas.openxmlformats.org/officeDocument/2006/relationships/image" Target="../media/image121.png"/><Relationship Id="rId25" Type="http://schemas.openxmlformats.org/officeDocument/2006/relationships/image" Target="../media/image128.emf"/><Relationship Id="rId2" Type="http://schemas.openxmlformats.org/officeDocument/2006/relationships/image" Target="../media/image234.png"/><Relationship Id="rId16" Type="http://schemas.openxmlformats.org/officeDocument/2006/relationships/image" Target="../media/image120.png"/><Relationship Id="rId20" Type="http://schemas.openxmlformats.org/officeDocument/2006/relationships/image" Target="../media/image124.png"/><Relationship Id="rId1" Type="http://schemas.openxmlformats.org/officeDocument/2006/relationships/slideLayout" Target="../slideLayouts/slideLayout14.xml"/><Relationship Id="rId6" Type="http://schemas.microsoft.com/office/2007/relationships/hdphoto" Target="../media/hdphoto5.wdp"/><Relationship Id="rId11" Type="http://schemas.microsoft.com/office/2007/relationships/hdphoto" Target="../media/hdphoto12.wdp"/><Relationship Id="rId24" Type="http://schemas.microsoft.com/office/2007/relationships/hdphoto" Target="../media/hdphoto2.wdp"/><Relationship Id="rId5" Type="http://schemas.openxmlformats.org/officeDocument/2006/relationships/image" Target="../media/image178.png"/><Relationship Id="rId15" Type="http://schemas.microsoft.com/office/2007/relationships/hdphoto" Target="../media/hdphoto1.wdp"/><Relationship Id="rId23" Type="http://schemas.openxmlformats.org/officeDocument/2006/relationships/image" Target="../media/image127.png"/><Relationship Id="rId10" Type="http://schemas.openxmlformats.org/officeDocument/2006/relationships/image" Target="../media/image194.png"/><Relationship Id="rId19" Type="http://schemas.openxmlformats.org/officeDocument/2006/relationships/image" Target="../media/image123.png"/><Relationship Id="rId4" Type="http://schemas.openxmlformats.org/officeDocument/2006/relationships/image" Target="../media/image229.png"/><Relationship Id="rId9" Type="http://schemas.openxmlformats.org/officeDocument/2006/relationships/image" Target="../media/image236.png"/><Relationship Id="rId14" Type="http://schemas.openxmlformats.org/officeDocument/2006/relationships/image" Target="../media/image125.png"/><Relationship Id="rId22" Type="http://schemas.openxmlformats.org/officeDocument/2006/relationships/image" Target="../media/image126.png"/></Relationships>
</file>

<file path=ppt/slides/_rels/slide63.xml.rels><?xml version="1.0" encoding="UTF-8" standalone="yes"?>
<Relationships xmlns="http://schemas.openxmlformats.org/package/2006/relationships"><Relationship Id="rId8" Type="http://schemas.openxmlformats.org/officeDocument/2006/relationships/image" Target="../media/image239.png"/><Relationship Id="rId13" Type="http://schemas.openxmlformats.org/officeDocument/2006/relationships/image" Target="../media/image119.png"/><Relationship Id="rId18" Type="http://schemas.openxmlformats.org/officeDocument/2006/relationships/image" Target="../media/image122.png"/><Relationship Id="rId3" Type="http://schemas.openxmlformats.org/officeDocument/2006/relationships/image" Target="../media/image207.png"/><Relationship Id="rId21" Type="http://schemas.openxmlformats.org/officeDocument/2006/relationships/image" Target="../media/image126.png"/><Relationship Id="rId7" Type="http://schemas.openxmlformats.org/officeDocument/2006/relationships/image" Target="../media/image235.png"/><Relationship Id="rId12" Type="http://schemas.openxmlformats.org/officeDocument/2006/relationships/image" Target="../media/image233.png"/><Relationship Id="rId17" Type="http://schemas.openxmlformats.org/officeDocument/2006/relationships/image" Target="../media/image121.png"/><Relationship Id="rId2" Type="http://schemas.openxmlformats.org/officeDocument/2006/relationships/image" Target="../media/image238.png"/><Relationship Id="rId16" Type="http://schemas.openxmlformats.org/officeDocument/2006/relationships/image" Target="../media/image120.png"/><Relationship Id="rId20" Type="http://schemas.openxmlformats.org/officeDocument/2006/relationships/image" Target="../media/image124.png"/><Relationship Id="rId1" Type="http://schemas.openxmlformats.org/officeDocument/2006/relationships/slideLayout" Target="../slideLayouts/slideLayout14.xml"/><Relationship Id="rId6" Type="http://schemas.microsoft.com/office/2007/relationships/hdphoto" Target="../media/hdphoto5.wdp"/><Relationship Id="rId11" Type="http://schemas.microsoft.com/office/2007/relationships/hdphoto" Target="../media/hdphoto12.wdp"/><Relationship Id="rId24" Type="http://schemas.openxmlformats.org/officeDocument/2006/relationships/image" Target="../media/image128.emf"/><Relationship Id="rId5" Type="http://schemas.openxmlformats.org/officeDocument/2006/relationships/image" Target="../media/image178.png"/><Relationship Id="rId15" Type="http://schemas.microsoft.com/office/2007/relationships/hdphoto" Target="../media/hdphoto1.wdp"/><Relationship Id="rId23" Type="http://schemas.microsoft.com/office/2007/relationships/hdphoto" Target="../media/hdphoto2.wdp"/><Relationship Id="rId10" Type="http://schemas.openxmlformats.org/officeDocument/2006/relationships/image" Target="../media/image194.png"/><Relationship Id="rId19" Type="http://schemas.openxmlformats.org/officeDocument/2006/relationships/image" Target="../media/image123.png"/><Relationship Id="rId4" Type="http://schemas.openxmlformats.org/officeDocument/2006/relationships/image" Target="../media/image229.png"/><Relationship Id="rId9" Type="http://schemas.openxmlformats.org/officeDocument/2006/relationships/image" Target="../media/image230.png"/><Relationship Id="rId14" Type="http://schemas.openxmlformats.org/officeDocument/2006/relationships/image" Target="../media/image125.png"/><Relationship Id="rId22" Type="http://schemas.openxmlformats.org/officeDocument/2006/relationships/image" Target="../media/image127.png"/></Relationships>
</file>

<file path=ppt/slides/_rels/slide64.xml.rels><?xml version="1.0" encoding="UTF-8" standalone="yes"?>
<Relationships xmlns="http://schemas.openxmlformats.org/package/2006/relationships"><Relationship Id="rId8" Type="http://schemas.openxmlformats.org/officeDocument/2006/relationships/image" Target="../media/image245.png"/><Relationship Id="rId13" Type="http://schemas.openxmlformats.org/officeDocument/2006/relationships/image" Target="../media/image119.png"/><Relationship Id="rId18" Type="http://schemas.openxmlformats.org/officeDocument/2006/relationships/image" Target="../media/image122.png"/><Relationship Id="rId3" Type="http://schemas.openxmlformats.org/officeDocument/2006/relationships/image" Target="../media/image241.png"/><Relationship Id="rId21" Type="http://schemas.openxmlformats.org/officeDocument/2006/relationships/image" Target="../media/image229.png"/><Relationship Id="rId7" Type="http://schemas.openxmlformats.org/officeDocument/2006/relationships/image" Target="../media/image244.png"/><Relationship Id="rId12" Type="http://schemas.openxmlformats.org/officeDocument/2006/relationships/image" Target="../media/image248.png"/><Relationship Id="rId17" Type="http://schemas.openxmlformats.org/officeDocument/2006/relationships/image" Target="../media/image121.png"/><Relationship Id="rId25" Type="http://schemas.openxmlformats.org/officeDocument/2006/relationships/image" Target="../media/image128.emf"/><Relationship Id="rId2" Type="http://schemas.openxmlformats.org/officeDocument/2006/relationships/image" Target="../media/image240.png"/><Relationship Id="rId16" Type="http://schemas.openxmlformats.org/officeDocument/2006/relationships/image" Target="../media/image120.png"/><Relationship Id="rId20" Type="http://schemas.openxmlformats.org/officeDocument/2006/relationships/image" Target="../media/image124.png"/><Relationship Id="rId1" Type="http://schemas.openxmlformats.org/officeDocument/2006/relationships/slideLayout" Target="../slideLayouts/slideLayout14.xml"/><Relationship Id="rId6" Type="http://schemas.openxmlformats.org/officeDocument/2006/relationships/image" Target="../media/image243.png"/><Relationship Id="rId11" Type="http://schemas.openxmlformats.org/officeDocument/2006/relationships/image" Target="../media/image247.png"/><Relationship Id="rId24" Type="http://schemas.microsoft.com/office/2007/relationships/hdphoto" Target="../media/hdphoto2.wdp"/><Relationship Id="rId5" Type="http://schemas.microsoft.com/office/2007/relationships/hdphoto" Target="../media/hdphoto19.wdp"/><Relationship Id="rId15" Type="http://schemas.microsoft.com/office/2007/relationships/hdphoto" Target="../media/hdphoto1.wdp"/><Relationship Id="rId23" Type="http://schemas.openxmlformats.org/officeDocument/2006/relationships/image" Target="../media/image127.png"/><Relationship Id="rId10" Type="http://schemas.microsoft.com/office/2007/relationships/hdphoto" Target="../media/hdphoto20.wdp"/><Relationship Id="rId19" Type="http://schemas.openxmlformats.org/officeDocument/2006/relationships/image" Target="../media/image123.png"/><Relationship Id="rId4" Type="http://schemas.openxmlformats.org/officeDocument/2006/relationships/image" Target="../media/image242.png"/><Relationship Id="rId9" Type="http://schemas.openxmlformats.org/officeDocument/2006/relationships/image" Target="../media/image246.jpeg"/><Relationship Id="rId14" Type="http://schemas.openxmlformats.org/officeDocument/2006/relationships/image" Target="../media/image125.png"/><Relationship Id="rId22" Type="http://schemas.openxmlformats.org/officeDocument/2006/relationships/image" Target="../media/image126.png"/></Relationships>
</file>

<file path=ppt/slides/_rels/slide65.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104.png"/><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50.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5.xml"/><Relationship Id="rId4" Type="http://schemas.openxmlformats.org/officeDocument/2006/relationships/image" Target="../media/image25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8" Type="http://schemas.openxmlformats.org/officeDocument/2006/relationships/image" Target="../media/image236.png"/><Relationship Id="rId13" Type="http://schemas.microsoft.com/office/2007/relationships/hdphoto" Target="../media/hdphoto1.wdp"/><Relationship Id="rId18" Type="http://schemas.openxmlformats.org/officeDocument/2006/relationships/image" Target="../media/image124.png"/><Relationship Id="rId3" Type="http://schemas.openxmlformats.org/officeDocument/2006/relationships/image" Target="../media/image178.png"/><Relationship Id="rId21" Type="http://schemas.microsoft.com/office/2007/relationships/hdphoto" Target="../media/hdphoto2.wdp"/><Relationship Id="rId7" Type="http://schemas.openxmlformats.org/officeDocument/2006/relationships/image" Target="../media/image230.png"/><Relationship Id="rId12" Type="http://schemas.openxmlformats.org/officeDocument/2006/relationships/image" Target="../media/image125.png"/><Relationship Id="rId17" Type="http://schemas.openxmlformats.org/officeDocument/2006/relationships/image" Target="../media/image123.png"/><Relationship Id="rId2" Type="http://schemas.openxmlformats.org/officeDocument/2006/relationships/image" Target="../media/image254.png"/><Relationship Id="rId16" Type="http://schemas.openxmlformats.org/officeDocument/2006/relationships/image" Target="../media/image122.png"/><Relationship Id="rId20" Type="http://schemas.openxmlformats.org/officeDocument/2006/relationships/image" Target="../media/image127.png"/><Relationship Id="rId1" Type="http://schemas.openxmlformats.org/officeDocument/2006/relationships/slideLayout" Target="../slideLayouts/slideLayout14.xml"/><Relationship Id="rId6" Type="http://schemas.microsoft.com/office/2007/relationships/hdphoto" Target="../media/hdphoto12.wdp"/><Relationship Id="rId11" Type="http://schemas.openxmlformats.org/officeDocument/2006/relationships/image" Target="../media/image119.png"/><Relationship Id="rId5" Type="http://schemas.openxmlformats.org/officeDocument/2006/relationships/image" Target="../media/image194.png"/><Relationship Id="rId15" Type="http://schemas.openxmlformats.org/officeDocument/2006/relationships/image" Target="../media/image121.png"/><Relationship Id="rId10" Type="http://schemas.openxmlformats.org/officeDocument/2006/relationships/image" Target="../media/image256.png"/><Relationship Id="rId19" Type="http://schemas.openxmlformats.org/officeDocument/2006/relationships/image" Target="../media/image126.png"/><Relationship Id="rId4" Type="http://schemas.microsoft.com/office/2007/relationships/hdphoto" Target="../media/hdphoto5.wdp"/><Relationship Id="rId9" Type="http://schemas.openxmlformats.org/officeDocument/2006/relationships/image" Target="../media/image255.png"/><Relationship Id="rId14" Type="http://schemas.openxmlformats.org/officeDocument/2006/relationships/image" Target="../media/image120.png"/><Relationship Id="rId22" Type="http://schemas.openxmlformats.org/officeDocument/2006/relationships/image" Target="../media/image128.emf"/></Relationships>
</file>

<file path=ppt/slides/_rels/slide7.xml.rels><?xml version="1.0" encoding="UTF-8" standalone="yes"?>
<Relationships xmlns="http://schemas.openxmlformats.org/package/2006/relationships"><Relationship Id="rId8" Type="http://schemas.openxmlformats.org/officeDocument/2006/relationships/image" Target="../media/image97.emf"/><Relationship Id="rId13" Type="http://schemas.openxmlformats.org/officeDocument/2006/relationships/image" Target="../media/image102.png"/><Relationship Id="rId3" Type="http://schemas.openxmlformats.org/officeDocument/2006/relationships/image" Target="../media/image92.emf"/><Relationship Id="rId7" Type="http://schemas.openxmlformats.org/officeDocument/2006/relationships/image" Target="../media/image96.emf"/><Relationship Id="rId12" Type="http://schemas.openxmlformats.org/officeDocument/2006/relationships/image" Target="../media/image101.png"/><Relationship Id="rId2" Type="http://schemas.openxmlformats.org/officeDocument/2006/relationships/image" Target="../media/image25.emf"/><Relationship Id="rId1" Type="http://schemas.openxmlformats.org/officeDocument/2006/relationships/slideLayout" Target="../slideLayouts/slideLayout5.xml"/><Relationship Id="rId6" Type="http://schemas.openxmlformats.org/officeDocument/2006/relationships/image" Target="../media/image95.emf"/><Relationship Id="rId11" Type="http://schemas.openxmlformats.org/officeDocument/2006/relationships/image" Target="../media/image100.emf"/><Relationship Id="rId5" Type="http://schemas.openxmlformats.org/officeDocument/2006/relationships/image" Target="../media/image94.png"/><Relationship Id="rId10" Type="http://schemas.openxmlformats.org/officeDocument/2006/relationships/image" Target="../media/image99.emf"/><Relationship Id="rId4" Type="http://schemas.openxmlformats.org/officeDocument/2006/relationships/image" Target="../media/image93.emf"/><Relationship Id="rId9" Type="http://schemas.openxmlformats.org/officeDocument/2006/relationships/image" Target="../media/image98.emf"/><Relationship Id="rId14" Type="http://schemas.openxmlformats.org/officeDocument/2006/relationships/image" Target="../media/image103.png"/></Relationships>
</file>

<file path=ppt/slides/_rels/slide70.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20.png"/><Relationship Id="rId18" Type="http://schemas.openxmlformats.org/officeDocument/2006/relationships/image" Target="../media/image126.png"/><Relationship Id="rId3" Type="http://schemas.openxmlformats.org/officeDocument/2006/relationships/image" Target="../media/image230.png"/><Relationship Id="rId21" Type="http://schemas.openxmlformats.org/officeDocument/2006/relationships/image" Target="../media/image128.emf"/><Relationship Id="rId7" Type="http://schemas.openxmlformats.org/officeDocument/2006/relationships/image" Target="../media/image236.png"/><Relationship Id="rId12" Type="http://schemas.microsoft.com/office/2007/relationships/hdphoto" Target="../media/hdphoto1.wdp"/><Relationship Id="rId17" Type="http://schemas.openxmlformats.org/officeDocument/2006/relationships/image" Target="../media/image124.png"/><Relationship Id="rId2" Type="http://schemas.openxmlformats.org/officeDocument/2006/relationships/image" Target="../media/image257.png"/><Relationship Id="rId16" Type="http://schemas.openxmlformats.org/officeDocument/2006/relationships/image" Target="../media/image123.png"/><Relationship Id="rId20" Type="http://schemas.microsoft.com/office/2007/relationships/hdphoto" Target="../media/hdphoto2.wdp"/><Relationship Id="rId1" Type="http://schemas.openxmlformats.org/officeDocument/2006/relationships/slideLayout" Target="../slideLayouts/slideLayout14.xml"/><Relationship Id="rId6" Type="http://schemas.microsoft.com/office/2007/relationships/hdphoto" Target="../media/hdphoto5.wdp"/><Relationship Id="rId11" Type="http://schemas.openxmlformats.org/officeDocument/2006/relationships/image" Target="../media/image125.png"/><Relationship Id="rId5" Type="http://schemas.openxmlformats.org/officeDocument/2006/relationships/image" Target="../media/image178.png"/><Relationship Id="rId15" Type="http://schemas.openxmlformats.org/officeDocument/2006/relationships/image" Target="../media/image122.png"/><Relationship Id="rId10" Type="http://schemas.openxmlformats.org/officeDocument/2006/relationships/image" Target="../media/image119.png"/><Relationship Id="rId19" Type="http://schemas.openxmlformats.org/officeDocument/2006/relationships/image" Target="../media/image127.png"/><Relationship Id="rId4" Type="http://schemas.openxmlformats.org/officeDocument/2006/relationships/image" Target="../media/image256.png"/><Relationship Id="rId9" Type="http://schemas.microsoft.com/office/2007/relationships/hdphoto" Target="../media/hdphoto12.wdp"/><Relationship Id="rId14" Type="http://schemas.openxmlformats.org/officeDocument/2006/relationships/image" Target="../media/image121.png"/></Relationships>
</file>

<file path=ppt/slides/_rels/slide71.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260.png"/><Relationship Id="rId7" Type="http://schemas.openxmlformats.org/officeDocument/2006/relationships/image" Target="../media/image102.png"/><Relationship Id="rId2" Type="http://schemas.openxmlformats.org/officeDocument/2006/relationships/image" Target="../media/image104.png"/><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262.png"/><Relationship Id="rId4" Type="http://schemas.openxmlformats.org/officeDocument/2006/relationships/image" Target="../media/image26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8" Type="http://schemas.openxmlformats.org/officeDocument/2006/relationships/hyperlink" Target="http://www.worldstandards.eu/electricity/plug-voltage-by-country/" TargetMode="External"/><Relationship Id="rId3" Type="http://schemas.openxmlformats.org/officeDocument/2006/relationships/image" Target="../media/image264.jpeg"/><Relationship Id="rId7" Type="http://schemas.openxmlformats.org/officeDocument/2006/relationships/hyperlink" Target="http://en.wikipedia.org/wiki/AC_power_plugs_and_sockets" TargetMode="External"/><Relationship Id="rId2" Type="http://schemas.openxmlformats.org/officeDocument/2006/relationships/image" Target="../media/image263.png"/><Relationship Id="rId1" Type="http://schemas.openxmlformats.org/officeDocument/2006/relationships/slideLayout" Target="../slideLayouts/slideLayout12.xml"/><Relationship Id="rId6" Type="http://schemas.openxmlformats.org/officeDocument/2006/relationships/image" Target="../media/image266.png"/><Relationship Id="rId11" Type="http://schemas.microsoft.com/office/2007/relationships/hdphoto" Target="../media/hdphoto22.wdp"/><Relationship Id="rId5" Type="http://schemas.openxmlformats.org/officeDocument/2006/relationships/image" Target="../media/image265.png"/><Relationship Id="rId10" Type="http://schemas.openxmlformats.org/officeDocument/2006/relationships/image" Target="../media/image268.png"/><Relationship Id="rId4" Type="http://schemas.microsoft.com/office/2007/relationships/hdphoto" Target="../media/hdphoto21.wdp"/><Relationship Id="rId9" Type="http://schemas.openxmlformats.org/officeDocument/2006/relationships/image" Target="../media/image26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8" Type="http://schemas.openxmlformats.org/officeDocument/2006/relationships/image" Target="../media/image276.png"/><Relationship Id="rId13" Type="http://schemas.microsoft.com/office/2007/relationships/hdphoto" Target="../media/hdphoto23.wdp"/><Relationship Id="rId18" Type="http://schemas.openxmlformats.org/officeDocument/2006/relationships/image" Target="../media/image285.png"/><Relationship Id="rId3" Type="http://schemas.openxmlformats.org/officeDocument/2006/relationships/image" Target="../media/image271.png"/><Relationship Id="rId7" Type="http://schemas.openxmlformats.org/officeDocument/2006/relationships/image" Target="../media/image275.png"/><Relationship Id="rId12" Type="http://schemas.openxmlformats.org/officeDocument/2006/relationships/image" Target="../media/image280.png"/><Relationship Id="rId17" Type="http://schemas.openxmlformats.org/officeDocument/2006/relationships/image" Target="../media/image284.png"/><Relationship Id="rId2" Type="http://schemas.openxmlformats.org/officeDocument/2006/relationships/notesSlide" Target="../notesSlides/notesSlide6.xml"/><Relationship Id="rId16" Type="http://schemas.openxmlformats.org/officeDocument/2006/relationships/image" Target="../media/image283.png"/><Relationship Id="rId1" Type="http://schemas.openxmlformats.org/officeDocument/2006/relationships/slideLayout" Target="../slideLayouts/slideLayout12.xml"/><Relationship Id="rId6" Type="http://schemas.openxmlformats.org/officeDocument/2006/relationships/image" Target="../media/image274.png"/><Relationship Id="rId11" Type="http://schemas.openxmlformats.org/officeDocument/2006/relationships/image" Target="../media/image279.png"/><Relationship Id="rId5" Type="http://schemas.openxmlformats.org/officeDocument/2006/relationships/image" Target="../media/image273.png"/><Relationship Id="rId15" Type="http://schemas.openxmlformats.org/officeDocument/2006/relationships/image" Target="../media/image282.png"/><Relationship Id="rId10" Type="http://schemas.openxmlformats.org/officeDocument/2006/relationships/image" Target="../media/image278.png"/><Relationship Id="rId4" Type="http://schemas.openxmlformats.org/officeDocument/2006/relationships/image" Target="../media/image272.png"/><Relationship Id="rId9" Type="http://schemas.openxmlformats.org/officeDocument/2006/relationships/image" Target="../media/image277.png"/><Relationship Id="rId14" Type="http://schemas.openxmlformats.org/officeDocument/2006/relationships/image" Target="../media/image281.png"/></Relationships>
</file>

<file path=ppt/slides/_rels/slide88.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14.xml"/><Relationship Id="rId4" Type="http://schemas.openxmlformats.org/officeDocument/2006/relationships/image" Target="../media/image288.png"/></Relationships>
</file>

<file path=ppt/slides/_rels/slide89.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jpeg"/><Relationship Id="rId1" Type="http://schemas.openxmlformats.org/officeDocument/2006/relationships/slideLayout" Target="../slideLayouts/slideLayout14.xml"/><Relationship Id="rId4" Type="http://schemas.openxmlformats.org/officeDocument/2006/relationships/image" Target="../media/image288.png"/></Relationships>
</file>

<file path=ppt/slides/_rels/slide9.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2.png"/><Relationship Id="rId3" Type="http://schemas.openxmlformats.org/officeDocument/2006/relationships/image" Target="../media/image105.png"/><Relationship Id="rId7" Type="http://schemas.openxmlformats.org/officeDocument/2006/relationships/image" Target="../media/image108.jpeg"/><Relationship Id="rId12" Type="http://schemas.openxmlformats.org/officeDocument/2006/relationships/image" Target="../media/image111.png"/><Relationship Id="rId2" Type="http://schemas.openxmlformats.org/officeDocument/2006/relationships/image" Target="../media/image104.png"/><Relationship Id="rId1" Type="http://schemas.openxmlformats.org/officeDocument/2006/relationships/slideLayout" Target="../slideLayouts/slideLayout12.xml"/><Relationship Id="rId6" Type="http://schemas.openxmlformats.org/officeDocument/2006/relationships/image" Target="../media/image107.jpeg"/><Relationship Id="rId11" Type="http://schemas.openxmlformats.org/officeDocument/2006/relationships/image" Target="../media/image110.png"/><Relationship Id="rId5" Type="http://schemas.openxmlformats.org/officeDocument/2006/relationships/image" Target="../media/image71.png"/><Relationship Id="rId15" Type="http://schemas.openxmlformats.org/officeDocument/2006/relationships/image" Target="../media/image114.png"/><Relationship Id="rId10" Type="http://schemas.openxmlformats.org/officeDocument/2006/relationships/image" Target="../media/image102.png"/><Relationship Id="rId4" Type="http://schemas.openxmlformats.org/officeDocument/2006/relationships/image" Target="../media/image106.png"/><Relationship Id="rId9" Type="http://schemas.openxmlformats.org/officeDocument/2006/relationships/image" Target="../media/image101.png"/><Relationship Id="rId14" Type="http://schemas.openxmlformats.org/officeDocument/2006/relationships/image" Target="../media/image113.png"/></Relationships>
</file>

<file path=ppt/slides/_rels/slide90.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14.xml"/><Relationship Id="rId4" Type="http://schemas.openxmlformats.org/officeDocument/2006/relationships/image" Target="../media/image288.png"/></Relationships>
</file>

<file path=ppt/slides/_rels/slide9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293.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image" Target="../media/image294.jpeg"/><Relationship Id="rId1" Type="http://schemas.openxmlformats.org/officeDocument/2006/relationships/slideLayout" Target="../slideLayouts/slideLayout14.xml"/><Relationship Id="rId4" Type="http://schemas.openxmlformats.org/officeDocument/2006/relationships/image" Target="../media/image118.png"/></Relationships>
</file>

<file path=ppt/slides/_rels/slide93.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118.png"/><Relationship Id="rId1" Type="http://schemas.openxmlformats.org/officeDocument/2006/relationships/slideLayout" Target="../slideLayouts/slideLayout14.xml"/><Relationship Id="rId6" Type="http://schemas.openxmlformats.org/officeDocument/2006/relationships/image" Target="../media/image299.png"/><Relationship Id="rId5" Type="http://schemas.openxmlformats.org/officeDocument/2006/relationships/image" Target="../media/image298.png"/><Relationship Id="rId4" Type="http://schemas.openxmlformats.org/officeDocument/2006/relationships/image" Target="../media/image297.png"/></Relationships>
</file>

<file path=ppt/slides/_rels/slide94.xml.rels><?xml version="1.0" encoding="UTF-8" standalone="yes"?>
<Relationships xmlns="http://schemas.openxmlformats.org/package/2006/relationships"><Relationship Id="rId3" Type="http://schemas.openxmlformats.org/officeDocument/2006/relationships/image" Target="../media/image301.emf"/><Relationship Id="rId2" Type="http://schemas.openxmlformats.org/officeDocument/2006/relationships/image" Target="../media/image300.png"/><Relationship Id="rId1" Type="http://schemas.openxmlformats.org/officeDocument/2006/relationships/slideLayout" Target="../slideLayouts/slideLayout14.xml"/><Relationship Id="rId4" Type="http://schemas.openxmlformats.org/officeDocument/2006/relationships/image" Target="../media/image118.png"/></Relationships>
</file>

<file path=ppt/slides/_rels/slide95.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302.png"/><Relationship Id="rId1" Type="http://schemas.openxmlformats.org/officeDocument/2006/relationships/slideLayout" Target="../slideLayouts/slideLayout14.xml"/><Relationship Id="rId4" Type="http://schemas.openxmlformats.org/officeDocument/2006/relationships/image" Target="../media/image301.emf"/></Relationships>
</file>

<file path=ppt/slides/_rels/slide96.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14.xml"/><Relationship Id="rId5" Type="http://schemas.openxmlformats.org/officeDocument/2006/relationships/image" Target="../media/image302.png"/><Relationship Id="rId4" Type="http://schemas.openxmlformats.org/officeDocument/2006/relationships/image" Target="../media/image118.png"/></Relationships>
</file>

<file path=ppt/slides/_rels/slide97.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5.png"/><Relationship Id="rId1" Type="http://schemas.openxmlformats.org/officeDocument/2006/relationships/slideLayout" Target="../slideLayouts/slideLayout14.xml"/><Relationship Id="rId6" Type="http://schemas.openxmlformats.org/officeDocument/2006/relationships/image" Target="../media/image302.png"/><Relationship Id="rId5" Type="http://schemas.openxmlformats.org/officeDocument/2006/relationships/image" Target="../media/image118.png"/><Relationship Id="rId4" Type="http://schemas.openxmlformats.org/officeDocument/2006/relationships/image" Target="../media/image307.png"/></Relationships>
</file>

<file path=ppt/slides/_rels/slide98.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08.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Fortinet Product Quick Guide</a:t>
            </a:r>
            <a:endParaRPr lang="en-US" dirty="0"/>
          </a:p>
        </p:txBody>
      </p:sp>
      <p:sp>
        <p:nvSpPr>
          <p:cNvPr id="3" name="Subtitle 2"/>
          <p:cNvSpPr>
            <a:spLocks noGrp="1"/>
          </p:cNvSpPr>
          <p:nvPr>
            <p:ph type="subTitle" idx="1"/>
          </p:nvPr>
        </p:nvSpPr>
        <p:spPr/>
        <p:txBody>
          <a:bodyPr/>
          <a:lstStyle/>
          <a:p>
            <a:r>
              <a:rPr lang="en-US" dirty="0" smtClean="0"/>
              <a:t>July, 2016</a:t>
            </a:r>
            <a:endParaRPr lang="en-US" dirty="0"/>
          </a:p>
          <a:p>
            <a:endParaRPr lang="en-US" dirty="0"/>
          </a:p>
        </p:txBody>
      </p:sp>
    </p:spTree>
    <p:extLst>
      <p:ext uri="{BB962C8B-B14F-4D97-AF65-F5344CB8AC3E}">
        <p14:creationId xmlns:p14="http://schemas.microsoft.com/office/powerpoint/2010/main" val="371479782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b="0" i="0" dirty="0">
                <a:cs typeface="Arial Narrow"/>
              </a:rPr>
              <a:t>FortiGate Entry Level Series: Comparison</a:t>
            </a:r>
            <a:endParaRPr lang="en-US" b="0" i="0" dirty="0"/>
          </a:p>
        </p:txBody>
      </p:sp>
      <p:graphicFrame>
        <p:nvGraphicFramePr>
          <p:cNvPr id="7" name="Table 6"/>
          <p:cNvGraphicFramePr>
            <a:graphicFrameLocks noGrp="1"/>
          </p:cNvGraphicFramePr>
          <p:nvPr>
            <p:extLst>
              <p:ext uri="{D42A27DB-BD31-4B8C-83A1-F6EECF244321}">
                <p14:modId xmlns:p14="http://schemas.microsoft.com/office/powerpoint/2010/main" val="3382101413"/>
              </p:ext>
            </p:extLst>
          </p:nvPr>
        </p:nvGraphicFramePr>
        <p:xfrm>
          <a:off x="238173" y="900001"/>
          <a:ext cx="8640000" cy="3745638"/>
        </p:xfrm>
        <a:graphic>
          <a:graphicData uri="http://schemas.openxmlformats.org/drawingml/2006/table">
            <a:tbl>
              <a:tblPr firstRow="1" bandRow="1">
                <a:effectLst/>
                <a:tableStyleId>{073A0DAA-6AF3-43AB-8588-CEC1D06C72B9}</a:tableStyleId>
              </a:tblPr>
              <a:tblGrid>
                <a:gridCol w="960000"/>
                <a:gridCol w="960000"/>
                <a:gridCol w="960000"/>
                <a:gridCol w="960000"/>
                <a:gridCol w="960000"/>
                <a:gridCol w="960000"/>
                <a:gridCol w="960000"/>
                <a:gridCol w="960000"/>
                <a:gridCol w="960000"/>
              </a:tblGrid>
              <a:tr h="276542">
                <a:tc>
                  <a:txBody>
                    <a:bodyPr/>
                    <a:lstStyle/>
                    <a:p>
                      <a:endParaRPr lang="en-US" sz="1100" dirty="0"/>
                    </a:p>
                  </a:txBody>
                  <a:tcPr marT="34290" marB="34290" anchor="ctr">
                    <a:solidFill>
                      <a:srgbClr val="3C3C3C"/>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000" dirty="0" smtClean="0"/>
                        <a:t>FG-30E</a:t>
                      </a:r>
                    </a:p>
                  </a:txBody>
                  <a:tcPr marT="34290" marB="34290" anchor="ctr">
                    <a:solidFill>
                      <a:srgbClr val="3C3C3C"/>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000" dirty="0" smtClean="0"/>
                        <a:t>FG-50E/51E</a:t>
                      </a:r>
                    </a:p>
                  </a:txBody>
                  <a:tcPr marT="34290" marB="34290" anchor="ctr">
                    <a:solidFill>
                      <a:srgbClr val="3C3C3C"/>
                    </a:solidFill>
                  </a:tcPr>
                </a:tc>
                <a:tc>
                  <a:txBody>
                    <a:bodyPr/>
                    <a:lstStyle/>
                    <a:p>
                      <a:pPr algn="ctr"/>
                      <a:r>
                        <a:rPr lang="en-US" sz="1000" dirty="0" smtClean="0"/>
                        <a:t>FG-60D</a:t>
                      </a:r>
                      <a:endParaRPr lang="en-US" sz="1000" dirty="0"/>
                    </a:p>
                  </a:txBody>
                  <a:tcPr marT="34290" marB="34290" anchor="ctr">
                    <a:solidFill>
                      <a:srgbClr val="3C3C3C"/>
                    </a:solidFill>
                  </a:tcP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1000" dirty="0" smtClean="0"/>
                        <a:t>FG-60E</a:t>
                      </a:r>
                    </a:p>
                  </a:txBody>
                  <a:tcPr marT="34290" marB="34290" anchor="ctr">
                    <a:solidFill>
                      <a:srgbClr val="3C3C3C"/>
                    </a:solidFill>
                  </a:tcPr>
                </a:tc>
                <a:tc>
                  <a:txBody>
                    <a:bodyPr/>
                    <a:lstStyle/>
                    <a:p>
                      <a:pPr algn="ctr"/>
                      <a:r>
                        <a:rPr lang="en-US" sz="1000" dirty="0" smtClean="0"/>
                        <a:t>FG-70D</a:t>
                      </a:r>
                      <a:endParaRPr lang="en-US" sz="1000" dirty="0"/>
                    </a:p>
                  </a:txBody>
                  <a:tcPr marT="34290" marB="34290" anchor="ctr">
                    <a:solidFill>
                      <a:srgbClr val="3C3C3C"/>
                    </a:solidFill>
                  </a:tcPr>
                </a:tc>
                <a:tc>
                  <a:txBody>
                    <a:bodyPr/>
                    <a:lstStyle/>
                    <a:p>
                      <a:pPr algn="ctr"/>
                      <a:r>
                        <a:rPr lang="en-US" sz="1000" dirty="0" smtClean="0"/>
                        <a:t>FG80D</a:t>
                      </a:r>
                      <a:endParaRPr lang="en-US" sz="1000" dirty="0"/>
                    </a:p>
                  </a:txBody>
                  <a:tcPr marT="34290" marB="34290" anchor="ctr">
                    <a:solidFill>
                      <a:srgbClr val="3C3C3C"/>
                    </a:solidFill>
                  </a:tcPr>
                </a:tc>
                <a:tc>
                  <a:txBody>
                    <a:bodyPr/>
                    <a:lstStyle/>
                    <a:p>
                      <a:pPr algn="ctr"/>
                      <a:r>
                        <a:rPr lang="en-US" sz="1000" dirty="0" smtClean="0"/>
                        <a:t>FG-90D</a:t>
                      </a:r>
                      <a:endParaRPr lang="en-US" sz="1000" dirty="0"/>
                    </a:p>
                  </a:txBody>
                  <a:tcPr marT="34290" marB="34290" anchor="ctr">
                    <a:solidFill>
                      <a:srgbClr val="3C3C3C"/>
                    </a:solidFill>
                  </a:tcPr>
                </a:tc>
                <a:tc>
                  <a:txBody>
                    <a:bodyPr/>
                    <a:lstStyle/>
                    <a:p>
                      <a:pPr algn="ctr"/>
                      <a:r>
                        <a:rPr lang="en-US" sz="1000" dirty="0" smtClean="0"/>
                        <a:t>FG-92D</a:t>
                      </a:r>
                      <a:endParaRPr lang="en-US" sz="1000" dirty="0"/>
                    </a:p>
                  </a:txBody>
                  <a:tcPr marT="34290" marB="34290" anchor="ctr">
                    <a:solidFill>
                      <a:srgbClr val="3C3C3C"/>
                    </a:solidFill>
                  </a:tcPr>
                </a:tc>
              </a:tr>
              <a:tr h="56200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chemeClr val="bg1"/>
                          </a:solidFill>
                        </a:rPr>
                        <a:t>Firewall </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chemeClr val="bg1"/>
                          </a:solidFill>
                        </a:rPr>
                        <a:t>(1518/512/64 byte</a:t>
                      </a:r>
                      <a:r>
                        <a:rPr lang="en-US" sz="900" b="1" baseline="0" dirty="0" smtClean="0">
                          <a:solidFill>
                            <a:schemeClr val="bg1"/>
                          </a:solidFill>
                        </a:rPr>
                        <a:t> </a:t>
                      </a:r>
                      <a:r>
                        <a:rPr lang="en-US" sz="900" b="1" dirty="0" smtClean="0">
                          <a:solidFill>
                            <a:schemeClr val="bg1"/>
                          </a:solidFill>
                        </a:rPr>
                        <a:t>UDP)</a:t>
                      </a:r>
                    </a:p>
                  </a:txBody>
                  <a:tcPr marT="34290" marB="34290" anchor="ctr">
                    <a:solidFill>
                      <a:schemeClr val="accent4"/>
                    </a:solidFill>
                  </a:tcPr>
                </a:tc>
                <a:tc>
                  <a:txBody>
                    <a:bodyPr/>
                    <a:lstStyle/>
                    <a:p>
                      <a:pPr algn="ctr"/>
                      <a:r>
                        <a:rPr lang="en-US" sz="900" b="0" i="0" dirty="0" smtClean="0">
                          <a:solidFill>
                            <a:srgbClr val="000000"/>
                          </a:solidFill>
                          <a:latin typeface="+mn-lt"/>
                        </a:rPr>
                        <a:t>950 Mbps</a:t>
                      </a:r>
                      <a:endParaRPr lang="en-US" sz="900" b="0" i="0" dirty="0">
                        <a:solidFill>
                          <a:srgbClr val="000000"/>
                        </a:solidFill>
                        <a:latin typeface="+mn-lt"/>
                      </a:endParaRPr>
                    </a:p>
                  </a:txBody>
                  <a:tcPr marT="34290" marB="34290" anchor="ctr" horzOverflow="overflow"/>
                </a:tc>
                <a:tc>
                  <a:txBody>
                    <a:bodyPr/>
                    <a:lstStyle/>
                    <a:p>
                      <a:pPr algn="ctr"/>
                      <a:r>
                        <a:rPr lang="en-US" sz="900" b="0" i="0" dirty="0" smtClean="0">
                          <a:solidFill>
                            <a:srgbClr val="000000"/>
                          </a:solidFill>
                          <a:latin typeface="+mn-lt"/>
                        </a:rPr>
                        <a:t>2.5 Gbps</a:t>
                      </a:r>
                      <a:endParaRPr lang="en-US" sz="900" b="0" i="0" dirty="0">
                        <a:solidFill>
                          <a:srgbClr val="000000"/>
                        </a:solidFill>
                        <a:latin typeface="+mn-lt"/>
                      </a:endParaRPr>
                    </a:p>
                  </a:txBody>
                  <a:tcPr marT="34290" marB="34290" anchor="ctr" horzOverflow="overflow"/>
                </a:tc>
                <a:tc>
                  <a:txBody>
                    <a:bodyPr/>
                    <a:lstStyle/>
                    <a:p>
                      <a:pPr algn="ctr"/>
                      <a:r>
                        <a:rPr lang="en-US" sz="900" b="0" i="0" dirty="0" smtClean="0">
                          <a:solidFill>
                            <a:srgbClr val="000000"/>
                          </a:solidFill>
                          <a:latin typeface="+mn-lt"/>
                        </a:rPr>
                        <a:t>1.5 /1.5 /1.5</a:t>
                      </a:r>
                    </a:p>
                    <a:p>
                      <a:pPr algn="ctr"/>
                      <a:r>
                        <a:rPr lang="en-US" sz="900" b="0" i="0" dirty="0" smtClean="0">
                          <a:solidFill>
                            <a:srgbClr val="000000"/>
                          </a:solidFill>
                          <a:latin typeface="+mn-lt"/>
                        </a:rPr>
                        <a:t>Gbps</a:t>
                      </a:r>
                      <a:endParaRPr lang="en-US" sz="900" b="0" i="0" dirty="0">
                        <a:solidFill>
                          <a:srgbClr val="000000"/>
                        </a:solidFill>
                        <a:latin typeface="+mn-lt"/>
                      </a:endParaRPr>
                    </a:p>
                  </a:txBody>
                  <a:tcPr marT="34290" marB="34290" anchor="ctr" horzOverflow="overflow"/>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mn-lt"/>
                          <a:ea typeface="+mn-ea"/>
                          <a:cs typeface="+mn-cs"/>
                        </a:rPr>
                        <a:t>3 / 3 / 3 Gbps</a:t>
                      </a:r>
                    </a:p>
                  </a:txBody>
                  <a:tcPr marT="34290" marB="34290" anchor="ctr" horzOverflow="overflow"/>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mn-lt"/>
                          <a:ea typeface="+mn-ea"/>
                          <a:cs typeface="+mn-cs"/>
                        </a:rPr>
                        <a:t>3.5 /3.5 /3.5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mn-lt"/>
                          <a:ea typeface="+mn-ea"/>
                          <a:cs typeface="+mn-cs"/>
                        </a:rPr>
                        <a:t>Gbps</a:t>
                      </a:r>
                    </a:p>
                  </a:txBody>
                  <a:tcPr marT="34290" marB="34290" anchor="ctr" horzOverflow="overflow"/>
                </a:tc>
                <a:tc>
                  <a:txBody>
                    <a:bodyPr/>
                    <a:lstStyle/>
                    <a:p>
                      <a:pPr algn="ctr"/>
                      <a:r>
                        <a:rPr lang="en-US" sz="900" b="0" i="0" dirty="0" smtClean="0">
                          <a:solidFill>
                            <a:srgbClr val="000000"/>
                          </a:solidFill>
                          <a:latin typeface="+mn-lt"/>
                        </a:rPr>
                        <a:t>1.3 Gbps</a:t>
                      </a:r>
                      <a:endParaRPr lang="en-US" sz="900" b="0" i="0" dirty="0">
                        <a:solidFill>
                          <a:srgbClr val="000000"/>
                        </a:solidFill>
                        <a:latin typeface="+mn-lt"/>
                      </a:endParaRPr>
                    </a:p>
                  </a:txBody>
                  <a:tcPr marT="34290" marB="34290" anchor="ctr" horzOverflow="overflow"/>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mn-lt"/>
                          <a:ea typeface="+mn-ea"/>
                          <a:cs typeface="+mn-cs"/>
                        </a:rPr>
                        <a:t>3.5 /3.5 /3.5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mn-lt"/>
                          <a:ea typeface="+mn-ea"/>
                          <a:cs typeface="+mn-cs"/>
                        </a:rPr>
                        <a:t>Gbps</a:t>
                      </a:r>
                    </a:p>
                  </a:txBody>
                  <a:tcPr marT="34290" marB="34290" anchor="ctr" horzOverflow="overflow"/>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mn-lt"/>
                          <a:ea typeface="+mn-ea"/>
                          <a:cs typeface="+mn-cs"/>
                        </a:rPr>
                        <a:t>2 Gbps</a:t>
                      </a:r>
                    </a:p>
                  </a:txBody>
                  <a:tcPr marT="34290" marB="34290" anchor="ctr" horzOverflow="overflow"/>
                </a:tc>
              </a:tr>
              <a:tr h="401432">
                <a:tc>
                  <a:txBody>
                    <a:bodyPr/>
                    <a:lstStyle/>
                    <a:p>
                      <a:r>
                        <a:rPr lang="en-US" sz="900" b="1" dirty="0" smtClean="0">
                          <a:solidFill>
                            <a:schemeClr val="bg1"/>
                          </a:solidFill>
                        </a:rPr>
                        <a:t>Concurrent Sessions</a:t>
                      </a:r>
                      <a:endParaRPr lang="en-US" sz="900" b="1" dirty="0">
                        <a:solidFill>
                          <a:schemeClr val="bg1"/>
                        </a:solidFil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000000"/>
                          </a:solidFill>
                          <a:latin typeface="+mn-lt"/>
                        </a:rPr>
                        <a:t>900,000</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000000"/>
                          </a:solidFill>
                          <a:latin typeface="+mn-lt"/>
                        </a:rPr>
                        <a:t>1.8 Mil</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rgbClr val="000000"/>
                          </a:solidFill>
                        </a:rPr>
                        <a:t>500,000</a:t>
                      </a:r>
                      <a:endParaRPr lang="en-US" sz="900" b="0" i="0" dirty="0" smtClean="0">
                        <a:solidFill>
                          <a:srgbClr val="000000"/>
                        </a:solidFill>
                        <a:latin typeface="+mn-lt"/>
                      </a:endParaRPr>
                    </a:p>
                  </a:txBody>
                  <a:tcPr marT="34290" marB="34290" anchor="ct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900" b="0" i="0" dirty="0" smtClean="0">
                          <a:solidFill>
                            <a:srgbClr val="000000"/>
                          </a:solidFill>
                          <a:latin typeface="+mn-lt"/>
                        </a:rPr>
                        <a:t>1.3 Mil</a:t>
                      </a:r>
                    </a:p>
                  </a:txBody>
                  <a:tcPr marT="34290" marB="34290" anchor="ctr" horzOverflow="overflow"/>
                </a:tc>
                <a:tc>
                  <a:txBody>
                    <a:bodyPr/>
                    <a:lstStyle/>
                    <a:p>
                      <a:pPr algn="ctr"/>
                      <a:r>
                        <a:rPr lang="en-US" sz="900" dirty="0" smtClean="0">
                          <a:solidFill>
                            <a:srgbClr val="000000"/>
                          </a:solidFill>
                        </a:rPr>
                        <a:t>2 Mil</a:t>
                      </a:r>
                      <a:endParaRPr lang="en-US" sz="900" dirty="0">
                        <a:solidFill>
                          <a:srgbClr val="000000"/>
                        </a:solidFill>
                      </a:endParaRP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000000"/>
                          </a:solidFill>
                          <a:latin typeface="+mn-lt"/>
                        </a:rPr>
                        <a:t>1.5 Mil</a:t>
                      </a:r>
                    </a:p>
                  </a:txBody>
                  <a:tcPr marT="34290" marB="34290" anchor="ctr"/>
                </a:tc>
                <a:tc>
                  <a:txBody>
                    <a:bodyPr/>
                    <a:lstStyle/>
                    <a:p>
                      <a:pPr algn="ctr"/>
                      <a:r>
                        <a:rPr lang="en-US" sz="900" dirty="0" smtClean="0">
                          <a:solidFill>
                            <a:srgbClr val="000000"/>
                          </a:solidFill>
                        </a:rPr>
                        <a:t>2 Mil</a:t>
                      </a:r>
                      <a:endParaRPr lang="en-US" sz="900" dirty="0">
                        <a:solidFill>
                          <a:srgbClr val="000000"/>
                        </a:solidFill>
                      </a:endParaRPr>
                    </a:p>
                  </a:txBody>
                  <a:tcPr marT="34290" marB="34290" anchor="ctr" horzOverflow="overflow"/>
                </a:tc>
                <a:tc>
                  <a:txBody>
                    <a:bodyPr/>
                    <a:lstStyle/>
                    <a:p>
                      <a:pPr algn="ctr"/>
                      <a:r>
                        <a:rPr lang="en-US" sz="900" dirty="0" smtClean="0">
                          <a:solidFill>
                            <a:srgbClr val="000000"/>
                          </a:solidFill>
                        </a:rPr>
                        <a:t>1.5 Mil</a:t>
                      </a:r>
                      <a:endParaRPr lang="en-US" sz="900" dirty="0">
                        <a:solidFill>
                          <a:srgbClr val="000000"/>
                        </a:solidFill>
                      </a:endParaRPr>
                    </a:p>
                  </a:txBody>
                  <a:tcPr marT="34290" marB="34290" anchor="ctr" horzOverflow="overflow"/>
                </a:tc>
              </a:tr>
              <a:tr h="342900">
                <a:tc>
                  <a:txBody>
                    <a:bodyPr/>
                    <a:lstStyle/>
                    <a:p>
                      <a:r>
                        <a:rPr lang="en-US" sz="900" b="1" dirty="0" smtClean="0">
                          <a:solidFill>
                            <a:schemeClr val="bg1"/>
                          </a:solidFill>
                        </a:rPr>
                        <a:t>New Sessions/Sec</a:t>
                      </a:r>
                      <a:endParaRPr lang="en-US" sz="900" b="1" dirty="0">
                        <a:solidFill>
                          <a:schemeClr val="bg1"/>
                        </a:solidFil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000000"/>
                          </a:solidFill>
                          <a:latin typeface="+mn-lt"/>
                        </a:rPr>
                        <a:t>15,000</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000000"/>
                          </a:solidFill>
                          <a:latin typeface="+mn-lt"/>
                        </a:rPr>
                        <a:t>21,000</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000000"/>
                          </a:solidFill>
                          <a:latin typeface="+mn-lt"/>
                        </a:rPr>
                        <a:t>4,000</a:t>
                      </a:r>
                    </a:p>
                  </a:txBody>
                  <a:tcPr marT="34290" marB="34290" anchor="ctr"/>
                </a:tc>
                <a:tc>
                  <a:txBody>
                    <a:bodyPr/>
                    <a:lstStyle/>
                    <a:p>
                      <a:pPr algn="ctr"/>
                      <a:r>
                        <a:rPr lang="en-US" sz="900" dirty="0" smtClean="0">
                          <a:solidFill>
                            <a:srgbClr val="000000"/>
                          </a:solidFill>
                        </a:rPr>
                        <a:t>30,000</a:t>
                      </a:r>
                      <a:endParaRPr lang="en-US" sz="900" dirty="0">
                        <a:solidFill>
                          <a:srgbClr val="000000"/>
                        </a:solidFill>
                      </a:endParaRPr>
                    </a:p>
                  </a:txBody>
                  <a:tcPr marT="34290" marB="34290" anchor="ctr" horzOverflow="overflow"/>
                </a:tc>
                <a:tc>
                  <a:txBody>
                    <a:bodyPr/>
                    <a:lstStyle/>
                    <a:p>
                      <a:pPr algn="ctr"/>
                      <a:r>
                        <a:rPr lang="en-US" sz="900" dirty="0" smtClean="0">
                          <a:solidFill>
                            <a:srgbClr val="000000"/>
                          </a:solidFill>
                        </a:rPr>
                        <a:t>4,000</a:t>
                      </a:r>
                      <a:endParaRPr lang="en-US" sz="900" dirty="0">
                        <a:solidFill>
                          <a:srgbClr val="000000"/>
                        </a:solidFill>
                      </a:endParaRP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000000"/>
                          </a:solidFill>
                          <a:latin typeface="+mn-lt"/>
                        </a:rPr>
                        <a:t>22, 000</a:t>
                      </a:r>
                    </a:p>
                  </a:txBody>
                  <a:tcPr marT="34290" marB="34290" anchor="ctr"/>
                </a:tc>
                <a:tc>
                  <a:txBody>
                    <a:bodyPr/>
                    <a:lstStyle/>
                    <a:p>
                      <a:pPr algn="ctr"/>
                      <a:r>
                        <a:rPr lang="en-US" sz="900" dirty="0" smtClean="0">
                          <a:solidFill>
                            <a:srgbClr val="000000"/>
                          </a:solidFill>
                        </a:rPr>
                        <a:t>4,000</a:t>
                      </a:r>
                      <a:endParaRPr lang="en-US" sz="900" dirty="0">
                        <a:solidFill>
                          <a:srgbClr val="000000"/>
                        </a:solidFill>
                      </a:endParaRPr>
                    </a:p>
                  </a:txBody>
                  <a:tcPr marT="34290" marB="34290" anchor="ctr" horzOverflow="overflow"/>
                </a:tc>
                <a:tc>
                  <a:txBody>
                    <a:bodyPr/>
                    <a:lstStyle/>
                    <a:p>
                      <a:pPr algn="ctr"/>
                      <a:r>
                        <a:rPr lang="en-US" sz="900" dirty="0" smtClean="0">
                          <a:solidFill>
                            <a:srgbClr val="000000"/>
                          </a:solidFill>
                        </a:rPr>
                        <a:t>22,000</a:t>
                      </a:r>
                      <a:endParaRPr lang="en-US" sz="900" dirty="0">
                        <a:solidFill>
                          <a:srgbClr val="000000"/>
                        </a:solidFill>
                      </a:endParaRPr>
                    </a:p>
                  </a:txBody>
                  <a:tcPr marT="34290" marB="34290" anchor="ctr" horzOverflow="overflow"/>
                </a:tc>
              </a:tr>
              <a:tr h="240860">
                <a:tc>
                  <a:txBody>
                    <a:bodyPr/>
                    <a:lstStyle/>
                    <a:p>
                      <a:r>
                        <a:rPr lang="en-US" sz="900" b="1" dirty="0" smtClean="0">
                          <a:solidFill>
                            <a:schemeClr val="bg1"/>
                          </a:solidFill>
                        </a:rPr>
                        <a:t>IPSec VPN</a:t>
                      </a:r>
                      <a:endParaRPr lang="en-US" sz="900" b="1" dirty="0">
                        <a:solidFill>
                          <a:schemeClr val="bg1"/>
                        </a:solidFill>
                      </a:endParaRPr>
                    </a:p>
                  </a:txBody>
                  <a:tcPr marT="34290" marB="34290" anchor="ctr">
                    <a:solidFill>
                      <a:schemeClr val="accent4"/>
                    </a:solidFill>
                  </a:tcPr>
                </a:tc>
                <a:tc>
                  <a:txBody>
                    <a:bodyPr/>
                    <a:lstStyle/>
                    <a:p>
                      <a:pPr algn="ctr"/>
                      <a:r>
                        <a:rPr lang="en-US" sz="900" b="0" i="0" dirty="0" smtClean="0">
                          <a:solidFill>
                            <a:srgbClr val="000000"/>
                          </a:solidFill>
                          <a:latin typeface="+mn-lt"/>
                        </a:rPr>
                        <a:t>75 Mbps</a:t>
                      </a:r>
                      <a:endParaRPr lang="en-US" sz="900" b="0" i="0" dirty="0">
                        <a:solidFill>
                          <a:srgbClr val="000000"/>
                        </a:solidFill>
                        <a:latin typeface="+mn-lt"/>
                      </a:endParaRPr>
                    </a:p>
                  </a:txBody>
                  <a:tcPr marT="34290" marB="34290" anchor="ctr"/>
                </a:tc>
                <a:tc>
                  <a:txBody>
                    <a:bodyPr/>
                    <a:lstStyle/>
                    <a:p>
                      <a:pPr algn="ctr"/>
                      <a:r>
                        <a:rPr lang="en-US" sz="900" b="0" i="0" dirty="0" smtClean="0">
                          <a:solidFill>
                            <a:srgbClr val="000000"/>
                          </a:solidFill>
                          <a:latin typeface="+mn-lt"/>
                        </a:rPr>
                        <a:t>200 Mbps</a:t>
                      </a:r>
                      <a:endParaRPr lang="en-US" sz="900" b="0" i="0" dirty="0">
                        <a:solidFill>
                          <a:srgbClr val="000000"/>
                        </a:solidFill>
                        <a:latin typeface="+mn-lt"/>
                      </a:endParaRPr>
                    </a:p>
                  </a:txBody>
                  <a:tcPr marT="34290" marB="34290" anchor="ctr"/>
                </a:tc>
                <a:tc>
                  <a:txBody>
                    <a:bodyPr/>
                    <a:lstStyle/>
                    <a:p>
                      <a:pPr algn="ctr"/>
                      <a:r>
                        <a:rPr lang="en-US" sz="900" b="0" i="0" dirty="0" smtClean="0">
                          <a:solidFill>
                            <a:srgbClr val="000000"/>
                          </a:solidFill>
                          <a:latin typeface="+mn-lt"/>
                        </a:rPr>
                        <a:t>1 Gbps</a:t>
                      </a:r>
                      <a:endParaRPr lang="en-US" sz="900" b="0" i="0" dirty="0">
                        <a:solidFill>
                          <a:srgbClr val="000000"/>
                        </a:solidFill>
                        <a:latin typeface="+mn-lt"/>
                      </a:endParaRPr>
                    </a:p>
                  </a:txBody>
                  <a:tcPr marT="34290" marB="34290" anchor="ctr"/>
                </a:tc>
                <a:tc>
                  <a:txBody>
                    <a:bodyPr/>
                    <a:lstStyle/>
                    <a:p>
                      <a:pPr algn="ctr"/>
                      <a:r>
                        <a:rPr lang="en-US" sz="900" dirty="0" smtClean="0">
                          <a:solidFill>
                            <a:srgbClr val="000000"/>
                          </a:solidFill>
                        </a:rPr>
                        <a:t>2</a:t>
                      </a:r>
                      <a:r>
                        <a:rPr lang="en-US" sz="900" baseline="0" dirty="0" smtClean="0">
                          <a:solidFill>
                            <a:srgbClr val="000000"/>
                          </a:solidFill>
                        </a:rPr>
                        <a:t> Gbps</a:t>
                      </a:r>
                      <a:endParaRPr lang="en-US" sz="900" dirty="0">
                        <a:solidFill>
                          <a:srgbClr val="000000"/>
                        </a:solidFill>
                      </a:endParaRPr>
                    </a:p>
                  </a:txBody>
                  <a:tcPr marT="34290" marB="34290" anchor="ctr" horzOverflow="overflow"/>
                </a:tc>
                <a:tc>
                  <a:txBody>
                    <a:bodyPr/>
                    <a:lstStyle/>
                    <a:p>
                      <a:pPr algn="ctr"/>
                      <a:r>
                        <a:rPr lang="en-US" sz="900" dirty="0" smtClean="0">
                          <a:solidFill>
                            <a:srgbClr val="000000"/>
                          </a:solidFill>
                        </a:rPr>
                        <a:t>1 Gbps</a:t>
                      </a:r>
                      <a:endParaRPr lang="en-US" sz="900" dirty="0">
                        <a:solidFill>
                          <a:srgbClr val="000000"/>
                        </a:solidFill>
                      </a:endParaRPr>
                    </a:p>
                  </a:txBody>
                  <a:tcPr marT="34290" marB="34290" anchor="ctr" horzOverflow="overflow"/>
                </a:tc>
                <a:tc>
                  <a:txBody>
                    <a:bodyPr/>
                    <a:lstStyle/>
                    <a:p>
                      <a:pPr algn="ctr"/>
                      <a:r>
                        <a:rPr lang="en-US" sz="900" b="0" i="0" dirty="0" smtClean="0">
                          <a:solidFill>
                            <a:srgbClr val="000000"/>
                          </a:solidFill>
                          <a:latin typeface="+mn-lt"/>
                        </a:rPr>
                        <a:t>200</a:t>
                      </a:r>
                      <a:r>
                        <a:rPr lang="en-US" sz="900" b="0" i="0" baseline="0" dirty="0" smtClean="0">
                          <a:solidFill>
                            <a:srgbClr val="000000"/>
                          </a:solidFill>
                          <a:latin typeface="+mn-lt"/>
                        </a:rPr>
                        <a:t> Mbps</a:t>
                      </a:r>
                      <a:endParaRPr lang="en-US" sz="900" b="0" i="0" dirty="0">
                        <a:solidFill>
                          <a:srgbClr val="000000"/>
                        </a:solidFill>
                        <a:latin typeface="+mn-lt"/>
                      </a:endParaRPr>
                    </a:p>
                  </a:txBody>
                  <a:tcPr marT="34290" marB="34290" anchor="ctr"/>
                </a:tc>
                <a:tc>
                  <a:txBody>
                    <a:bodyPr/>
                    <a:lstStyle/>
                    <a:p>
                      <a:pPr algn="ctr"/>
                      <a:r>
                        <a:rPr lang="en-US" sz="900" dirty="0" smtClean="0">
                          <a:solidFill>
                            <a:srgbClr val="000000"/>
                          </a:solidFill>
                        </a:rPr>
                        <a:t>1 Gbps</a:t>
                      </a:r>
                      <a:endParaRPr lang="en-US" sz="900" dirty="0">
                        <a:solidFill>
                          <a:srgbClr val="000000"/>
                        </a:solidFill>
                      </a:endParaRPr>
                    </a:p>
                  </a:txBody>
                  <a:tcPr marT="34290" marB="34290" anchor="ctr" horzOverflow="overflow"/>
                </a:tc>
                <a:tc>
                  <a:txBody>
                    <a:bodyPr/>
                    <a:lstStyle/>
                    <a:p>
                      <a:pPr algn="ctr"/>
                      <a:r>
                        <a:rPr lang="en-US" sz="900" dirty="0" smtClean="0">
                          <a:solidFill>
                            <a:srgbClr val="000000"/>
                          </a:solidFill>
                        </a:rPr>
                        <a:t>130 Mbps</a:t>
                      </a:r>
                      <a:endParaRPr lang="en-US" sz="900" dirty="0">
                        <a:solidFill>
                          <a:srgbClr val="000000"/>
                        </a:solidFill>
                      </a:endParaRPr>
                    </a:p>
                  </a:txBody>
                  <a:tcPr marT="34290" marB="34290" anchor="ctr" horzOverflow="overflow"/>
                </a:tc>
              </a:tr>
              <a:tr h="240860">
                <a:tc>
                  <a:txBody>
                    <a:bodyPr/>
                    <a:lstStyle/>
                    <a:p>
                      <a:r>
                        <a:rPr lang="en-US" sz="900" b="1" dirty="0" smtClean="0">
                          <a:solidFill>
                            <a:schemeClr val="bg1"/>
                          </a:solidFill>
                        </a:rPr>
                        <a:t>IPS (HTTP)</a:t>
                      </a:r>
                      <a:endParaRPr lang="en-US" sz="900" b="1" dirty="0">
                        <a:solidFill>
                          <a:schemeClr val="bg1"/>
                        </a:solidFill>
                      </a:endParaRPr>
                    </a:p>
                  </a:txBody>
                  <a:tcPr marT="34290" marB="34290" anchor="ctr">
                    <a:solidFill>
                      <a:schemeClr val="accent4"/>
                    </a:solidFill>
                  </a:tcPr>
                </a:tc>
                <a:tc>
                  <a:txBody>
                    <a:bodyPr/>
                    <a:lstStyle/>
                    <a:p>
                      <a:pPr algn="ctr"/>
                      <a:r>
                        <a:rPr lang="en-US" sz="900" b="0" i="0" dirty="0" smtClean="0">
                          <a:solidFill>
                            <a:srgbClr val="000000"/>
                          </a:solidFill>
                          <a:latin typeface="+mn-lt"/>
                        </a:rPr>
                        <a:t>600 Mbps</a:t>
                      </a:r>
                      <a:endParaRPr lang="en-US" sz="900" b="0" i="0" dirty="0">
                        <a:solidFill>
                          <a:srgbClr val="000000"/>
                        </a:solidFill>
                        <a:latin typeface="+mn-lt"/>
                      </a:endParaRPr>
                    </a:p>
                  </a:txBody>
                  <a:tcPr marT="34290" marB="34290" anchor="ctr"/>
                </a:tc>
                <a:tc>
                  <a:txBody>
                    <a:bodyPr/>
                    <a:lstStyle/>
                    <a:p>
                      <a:pPr algn="ctr"/>
                      <a:r>
                        <a:rPr lang="en-US" sz="900" b="0" i="0" dirty="0" smtClean="0">
                          <a:solidFill>
                            <a:srgbClr val="000000"/>
                          </a:solidFill>
                          <a:latin typeface="+mn-lt"/>
                        </a:rPr>
                        <a:t>800 Mbps</a:t>
                      </a:r>
                      <a:endParaRPr lang="en-US" sz="900" b="0" i="0" dirty="0">
                        <a:solidFill>
                          <a:srgbClr val="000000"/>
                        </a:solidFill>
                        <a:latin typeface="+mn-lt"/>
                      </a:endParaRPr>
                    </a:p>
                  </a:txBody>
                  <a:tcPr marT="34290" marB="34290" anchor="ctr"/>
                </a:tc>
                <a:tc>
                  <a:txBody>
                    <a:bodyPr/>
                    <a:lstStyle/>
                    <a:p>
                      <a:pPr algn="ctr"/>
                      <a:r>
                        <a:rPr lang="en-US" sz="900" b="0" i="0" dirty="0" smtClean="0">
                          <a:solidFill>
                            <a:srgbClr val="000000"/>
                          </a:solidFill>
                          <a:latin typeface="+mn-lt"/>
                        </a:rPr>
                        <a:t>200 Mbps</a:t>
                      </a:r>
                      <a:endParaRPr lang="en-US" sz="900" b="0" i="0" dirty="0">
                        <a:solidFill>
                          <a:srgbClr val="000000"/>
                        </a:solidFill>
                        <a:latin typeface="+mn-lt"/>
                      </a:endParaRPr>
                    </a:p>
                  </a:txBody>
                  <a:tcPr marT="34290" marB="34290" anchor="ctr"/>
                </a:tc>
                <a:tc>
                  <a:txBody>
                    <a:bodyPr/>
                    <a:lstStyle/>
                    <a:p>
                      <a:pPr algn="ctr"/>
                      <a:r>
                        <a:rPr lang="en-US" sz="900" dirty="0" smtClean="0">
                          <a:solidFill>
                            <a:srgbClr val="000000"/>
                          </a:solidFill>
                        </a:rPr>
                        <a:t>1.4 Gbps</a:t>
                      </a:r>
                      <a:endParaRPr lang="en-US" sz="900" dirty="0">
                        <a:solidFill>
                          <a:srgbClr val="000000"/>
                        </a:solidFill>
                      </a:endParaRPr>
                    </a:p>
                  </a:txBody>
                  <a:tcPr marT="34290" marB="34290" anchor="ctr" horzOverflow="overflow"/>
                </a:tc>
                <a:tc>
                  <a:txBody>
                    <a:bodyPr/>
                    <a:lstStyle/>
                    <a:p>
                      <a:pPr algn="ctr"/>
                      <a:r>
                        <a:rPr lang="en-US" sz="900" dirty="0" smtClean="0">
                          <a:solidFill>
                            <a:srgbClr val="000000"/>
                          </a:solidFill>
                        </a:rPr>
                        <a:t>275 Mbps</a:t>
                      </a:r>
                      <a:endParaRPr lang="en-US" sz="900" dirty="0">
                        <a:solidFill>
                          <a:srgbClr val="000000"/>
                        </a:solidFill>
                      </a:endParaRPr>
                    </a:p>
                  </a:txBody>
                  <a:tcPr marT="34290" marB="34290" anchor="ctr" horzOverflow="overflow"/>
                </a:tc>
                <a:tc>
                  <a:txBody>
                    <a:bodyPr/>
                    <a:lstStyle/>
                    <a:p>
                      <a:pPr algn="ctr"/>
                      <a:r>
                        <a:rPr lang="en-US" sz="900" b="0" i="0" dirty="0" smtClean="0">
                          <a:solidFill>
                            <a:srgbClr val="000000"/>
                          </a:solidFill>
                          <a:latin typeface="+mn-lt"/>
                        </a:rPr>
                        <a:t>800 Mbps</a:t>
                      </a:r>
                      <a:endParaRPr lang="en-US" sz="900" b="0" i="0" dirty="0">
                        <a:solidFill>
                          <a:srgbClr val="000000"/>
                        </a:solidFill>
                        <a:latin typeface="+mn-lt"/>
                      </a:endParaRPr>
                    </a:p>
                  </a:txBody>
                  <a:tcPr marT="34290" marB="34290" anchor="ctr"/>
                </a:tc>
                <a:tc>
                  <a:txBody>
                    <a:bodyPr/>
                    <a:lstStyle/>
                    <a:p>
                      <a:pPr algn="ctr"/>
                      <a:r>
                        <a:rPr lang="en-US" sz="900" dirty="0" smtClean="0">
                          <a:solidFill>
                            <a:srgbClr val="000000"/>
                          </a:solidFill>
                        </a:rPr>
                        <a:t>275 Mbps</a:t>
                      </a:r>
                      <a:endParaRPr lang="en-US" sz="900" dirty="0">
                        <a:solidFill>
                          <a:srgbClr val="000000"/>
                        </a:solidFill>
                      </a:endParaRPr>
                    </a:p>
                  </a:txBody>
                  <a:tcPr marT="34290" marB="34290" anchor="ctr" horzOverflow="overflow"/>
                </a:tc>
                <a:tc>
                  <a:txBody>
                    <a:bodyPr/>
                    <a:lstStyle/>
                    <a:p>
                      <a:pPr algn="ctr"/>
                      <a:r>
                        <a:rPr lang="en-US" sz="900" dirty="0" smtClean="0">
                          <a:solidFill>
                            <a:srgbClr val="000000"/>
                          </a:solidFill>
                        </a:rPr>
                        <a:t>950 Mbps</a:t>
                      </a:r>
                      <a:endParaRPr lang="en-US" sz="900" dirty="0">
                        <a:solidFill>
                          <a:srgbClr val="000000"/>
                        </a:solidFill>
                      </a:endParaRPr>
                    </a:p>
                  </a:txBody>
                  <a:tcPr marT="34290" marB="34290" anchor="ctr" horzOverflow="overflow"/>
                </a:tc>
              </a:tr>
              <a:tr h="3429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chemeClr val="bg1"/>
                          </a:solidFill>
                        </a:rPr>
                        <a:t>NGFW (Enterprise Mix)</a:t>
                      </a:r>
                    </a:p>
                  </a:txBody>
                  <a:tcPr marT="34290" marB="34290" anchor="ctr">
                    <a:solidFill>
                      <a:schemeClr val="accent4"/>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900" i="0" dirty="0" smtClean="0">
                          <a:solidFill>
                            <a:srgbClr val="000000"/>
                          </a:solidFill>
                        </a:rPr>
                        <a:t>150 Mbps</a:t>
                      </a:r>
                    </a:p>
                  </a:txBody>
                  <a:tcPr marT="34290" marB="3429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900" i="0" dirty="0" smtClean="0">
                          <a:solidFill>
                            <a:srgbClr val="000000"/>
                          </a:solidFill>
                        </a:rPr>
                        <a:t>160 Mbps</a:t>
                      </a:r>
                    </a:p>
                  </a:txBody>
                  <a:tcPr marT="34290" marB="34290" anchor="ctr"/>
                </a:tc>
                <a:tc>
                  <a:txBody>
                    <a:bodyPr/>
                    <a:lstStyle/>
                    <a:p>
                      <a:pPr algn="ctr"/>
                      <a:r>
                        <a:rPr lang="en-US" sz="900" dirty="0" smtClean="0">
                          <a:solidFill>
                            <a:srgbClr val="000000"/>
                          </a:solidFill>
                        </a:rPr>
                        <a:t>20 Mbps</a:t>
                      </a:r>
                      <a:endParaRPr lang="en-US" sz="900" dirty="0">
                        <a:solidFill>
                          <a:srgbClr val="000000"/>
                        </a:solidFill>
                      </a:endParaRPr>
                    </a:p>
                  </a:txBody>
                  <a:tcPr marT="34290" marB="34290" anchor="ctr"/>
                </a:tc>
                <a:tc>
                  <a:txBody>
                    <a:bodyPr/>
                    <a:lstStyle/>
                    <a:p>
                      <a:pPr algn="ctr"/>
                      <a:r>
                        <a:rPr lang="en-US" sz="900" dirty="0" smtClean="0">
                          <a:solidFill>
                            <a:srgbClr val="000000"/>
                          </a:solidFill>
                        </a:rPr>
                        <a:t>180 Mbps</a:t>
                      </a:r>
                      <a:endParaRPr lang="en-US" sz="900" dirty="0">
                        <a:solidFill>
                          <a:srgbClr val="000000"/>
                        </a:solidFill>
                      </a:endParaRPr>
                    </a:p>
                  </a:txBody>
                  <a:tcPr marT="34290" marB="34290" anchor="ctr"/>
                </a:tc>
                <a:tc>
                  <a:txBody>
                    <a:bodyPr/>
                    <a:lstStyle/>
                    <a:p>
                      <a:pPr algn="ctr"/>
                      <a:r>
                        <a:rPr lang="en-US" sz="900" dirty="0" smtClean="0">
                          <a:solidFill>
                            <a:srgbClr val="000000"/>
                          </a:solidFill>
                        </a:rPr>
                        <a:t>22.5 Mbps</a:t>
                      </a:r>
                      <a:endParaRPr lang="en-US" sz="900" dirty="0">
                        <a:solidFill>
                          <a:srgbClr val="000000"/>
                        </a:solidFill>
                      </a:endParaRPr>
                    </a:p>
                  </a:txBody>
                  <a:tcPr marT="34290" marB="34290" anchor="ctr"/>
                </a:tc>
                <a:tc>
                  <a:txBody>
                    <a:bodyPr/>
                    <a:lstStyle/>
                    <a:p>
                      <a:pPr algn="ctr"/>
                      <a:r>
                        <a:rPr lang="en-US" sz="900" dirty="0" smtClean="0">
                          <a:solidFill>
                            <a:srgbClr val="000000"/>
                          </a:solidFill>
                        </a:rPr>
                        <a:t>190 Mbps</a:t>
                      </a:r>
                      <a:endParaRPr lang="en-US" sz="900" dirty="0">
                        <a:solidFill>
                          <a:srgbClr val="000000"/>
                        </a:solidFill>
                      </a:endParaRPr>
                    </a:p>
                  </a:txBody>
                  <a:tcPr marT="34290" marB="34290" anchor="ctr"/>
                </a:tc>
                <a:tc>
                  <a:txBody>
                    <a:bodyPr/>
                    <a:lstStyle/>
                    <a:p>
                      <a:pPr algn="ctr"/>
                      <a:r>
                        <a:rPr lang="en-US" sz="900" dirty="0" smtClean="0">
                          <a:solidFill>
                            <a:srgbClr val="000000"/>
                          </a:solidFill>
                        </a:rPr>
                        <a:t>22.5 Mbps</a:t>
                      </a:r>
                      <a:endParaRPr lang="en-US" sz="900" dirty="0">
                        <a:solidFill>
                          <a:srgbClr val="000000"/>
                        </a:solidFill>
                      </a:endParaRPr>
                    </a:p>
                  </a:txBody>
                  <a:tcPr marT="34290" marB="34290" anchor="ctr"/>
                </a:tc>
                <a:tc>
                  <a:txBody>
                    <a:bodyPr/>
                    <a:lstStyle/>
                    <a:p>
                      <a:pPr algn="ctr"/>
                      <a:r>
                        <a:rPr lang="en-US" sz="900" dirty="0" smtClean="0">
                          <a:solidFill>
                            <a:srgbClr val="000000"/>
                          </a:solidFill>
                        </a:rPr>
                        <a:t>200 Mbps</a:t>
                      </a:r>
                      <a:endParaRPr lang="en-US" sz="900" dirty="0">
                        <a:solidFill>
                          <a:srgbClr val="000000"/>
                        </a:solidFill>
                      </a:endParaRPr>
                    </a:p>
                  </a:txBody>
                  <a:tcPr marT="34290" marB="34290" anchor="ctr"/>
                </a:tc>
              </a:tr>
              <a:tr h="480060">
                <a:tc>
                  <a:txBody>
                    <a:bodyPr/>
                    <a:lstStyle/>
                    <a:p>
                      <a:r>
                        <a:rPr lang="en-US" sz="900" b="1" dirty="0" smtClean="0">
                          <a:solidFill>
                            <a:schemeClr val="bg1"/>
                          </a:solidFill>
                        </a:rPr>
                        <a:t>Interfaces</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chemeClr val="bg1"/>
                          </a:solidFill>
                        </a:rPr>
                        <a:t>(LAN, WAN &amp; DMZ)</a:t>
                      </a:r>
                    </a:p>
                  </a:txBody>
                  <a:tcPr marT="34290" marB="34290" anchor="ctr">
                    <a:solidFill>
                      <a:schemeClr val="accent4"/>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900" i="0" dirty="0" smtClean="0">
                          <a:solidFill>
                            <a:srgbClr val="000000"/>
                          </a:solidFill>
                        </a:rPr>
                        <a:t>5</a:t>
                      </a:r>
                      <a:r>
                        <a:rPr lang="en-US" sz="900" i="0" baseline="0" dirty="0" smtClean="0">
                          <a:solidFill>
                            <a:srgbClr val="000000"/>
                          </a:solidFill>
                        </a:rPr>
                        <a:t> x GE RJ45</a:t>
                      </a:r>
                      <a:endParaRPr lang="en-US" sz="900" i="0" dirty="0" smtClean="0">
                        <a:solidFill>
                          <a:srgbClr val="000000"/>
                        </a:solidFill>
                      </a:endParaRPr>
                    </a:p>
                  </a:txBody>
                  <a:tcPr marT="34290" marB="3429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900" i="0" baseline="0" dirty="0" smtClean="0">
                          <a:solidFill>
                            <a:srgbClr val="000000"/>
                          </a:solidFill>
                        </a:rPr>
                        <a:t>7 x GE RJ45</a:t>
                      </a:r>
                      <a:endParaRPr lang="en-US" sz="900" i="0" dirty="0" smtClean="0">
                        <a:solidFill>
                          <a:srgbClr val="000000"/>
                        </a:solidFill>
                      </a:endParaRPr>
                    </a:p>
                  </a:txBody>
                  <a:tcPr marT="34290" marB="34290" anchor="ctr"/>
                </a:tc>
                <a:tc>
                  <a:txBody>
                    <a:bodyPr/>
                    <a:lstStyle/>
                    <a:p>
                      <a:pPr algn="ctr"/>
                      <a:r>
                        <a:rPr lang="en-US" sz="900" dirty="0" smtClean="0">
                          <a:solidFill>
                            <a:srgbClr val="000000"/>
                          </a:solidFill>
                        </a:rPr>
                        <a:t>10 x GE RJ45</a:t>
                      </a:r>
                      <a:endParaRPr lang="en-US" sz="900" dirty="0">
                        <a:solidFill>
                          <a:srgbClr val="000000"/>
                        </a:solidFill>
                      </a:endParaRPr>
                    </a:p>
                  </a:txBody>
                  <a:tcPr marT="34290" marB="34290" anchor="ct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900" dirty="0" smtClean="0">
                          <a:solidFill>
                            <a:srgbClr val="000000"/>
                          </a:solidFill>
                        </a:rPr>
                        <a:t>10 x GE RJ45</a:t>
                      </a:r>
                    </a:p>
                  </a:txBody>
                  <a:tcPr marT="34290" marB="34290" anchor="ctr"/>
                </a:tc>
                <a:tc>
                  <a:txBody>
                    <a:bodyPr/>
                    <a:lstStyle/>
                    <a:p>
                      <a:pPr algn="ctr"/>
                      <a:r>
                        <a:rPr lang="en-US" sz="900" dirty="0" smtClean="0">
                          <a:solidFill>
                            <a:srgbClr val="000000"/>
                          </a:solidFill>
                        </a:rPr>
                        <a:t>16 x GE RJ45</a:t>
                      </a:r>
                      <a:endParaRPr lang="en-US" sz="900" dirty="0">
                        <a:solidFill>
                          <a:srgbClr val="000000"/>
                        </a:solidFill>
                      </a:endParaRPr>
                    </a:p>
                  </a:txBody>
                  <a:tcPr marT="34290" marB="34290" anchor="ctr"/>
                </a:tc>
                <a:tc>
                  <a:txBody>
                    <a:bodyPr/>
                    <a:lstStyle/>
                    <a:p>
                      <a:pPr algn="ctr"/>
                      <a:r>
                        <a:rPr lang="en-US" sz="900" dirty="0" smtClean="0">
                          <a:solidFill>
                            <a:srgbClr val="000000"/>
                          </a:solidFill>
                        </a:rPr>
                        <a:t>4x</a:t>
                      </a:r>
                      <a:r>
                        <a:rPr lang="en-US" sz="900" baseline="0" dirty="0" smtClean="0">
                          <a:solidFill>
                            <a:srgbClr val="000000"/>
                          </a:solidFill>
                        </a:rPr>
                        <a:t> GE RJ45</a:t>
                      </a:r>
                      <a:endParaRPr lang="en-US" sz="900" dirty="0">
                        <a:solidFill>
                          <a:srgbClr val="000000"/>
                        </a:solidFill>
                      </a:endParaRPr>
                    </a:p>
                  </a:txBody>
                  <a:tcPr marT="34290" marB="34290" anchor="ctr"/>
                </a:tc>
                <a:tc>
                  <a:txBody>
                    <a:bodyPr/>
                    <a:lstStyle/>
                    <a:p>
                      <a:pPr algn="ctr"/>
                      <a:r>
                        <a:rPr lang="en-US" sz="900" dirty="0" smtClean="0">
                          <a:solidFill>
                            <a:srgbClr val="000000"/>
                          </a:solidFill>
                        </a:rPr>
                        <a:t>16 x GE RJ45</a:t>
                      </a:r>
                      <a:endParaRPr lang="en-US" sz="900" dirty="0">
                        <a:solidFill>
                          <a:srgbClr val="000000"/>
                        </a:solidFill>
                      </a:endParaRPr>
                    </a:p>
                  </a:txBody>
                  <a:tcPr marT="34290" marB="34290" anchor="ctr"/>
                </a:tc>
                <a:tc>
                  <a:txBody>
                    <a:bodyPr/>
                    <a:lstStyle/>
                    <a:p>
                      <a:pPr algn="ctr"/>
                      <a:r>
                        <a:rPr lang="en-US" sz="900" dirty="0" smtClean="0">
                          <a:solidFill>
                            <a:srgbClr val="000000"/>
                          </a:solidFill>
                        </a:rPr>
                        <a:t>16 x GE RJ45</a:t>
                      </a:r>
                      <a:endParaRPr lang="en-US" sz="900" dirty="0">
                        <a:solidFill>
                          <a:srgbClr val="000000"/>
                        </a:solidFill>
                      </a:endParaRPr>
                    </a:p>
                  </a:txBody>
                  <a:tcPr marT="34290" marB="34290" anchor="ctr"/>
                </a:tc>
              </a:tr>
              <a:tr h="240860">
                <a:tc>
                  <a:txBody>
                    <a:bodyPr/>
                    <a:lstStyle/>
                    <a:p>
                      <a:r>
                        <a:rPr lang="en-US" sz="900" b="1" dirty="0" smtClean="0">
                          <a:solidFill>
                            <a:schemeClr val="bg1"/>
                          </a:solidFill>
                        </a:rPr>
                        <a:t>Storage</a:t>
                      </a:r>
                      <a:endParaRPr lang="en-US" sz="900" b="1" dirty="0">
                        <a:solidFill>
                          <a:schemeClr val="bg1"/>
                        </a:solidFill>
                      </a:endParaRPr>
                    </a:p>
                  </a:txBody>
                  <a:tcPr marT="34290" marB="34290" anchor="ctr">
                    <a:solidFill>
                      <a:schemeClr val="accent4"/>
                    </a:solidFill>
                  </a:tcPr>
                </a:tc>
                <a:tc>
                  <a:txBody>
                    <a:bodyPr/>
                    <a:lstStyle/>
                    <a:p>
                      <a:pPr algn="ctr"/>
                      <a:r>
                        <a:rPr lang="en-US" sz="900" dirty="0" smtClean="0">
                          <a:solidFill>
                            <a:srgbClr val="000000"/>
                          </a:solidFill>
                        </a:rPr>
                        <a:t>-</a:t>
                      </a:r>
                      <a:endParaRPr lang="en-US" sz="900" dirty="0">
                        <a:solidFill>
                          <a:srgbClr val="000000"/>
                        </a:solidFill>
                      </a:endParaRPr>
                    </a:p>
                  </a:txBody>
                  <a:tcPr marT="34290" marB="34290" anchor="ctr"/>
                </a:tc>
                <a:tc>
                  <a:txBody>
                    <a:bodyPr/>
                    <a:lstStyle/>
                    <a:p>
                      <a:pPr algn="ctr"/>
                      <a:r>
                        <a:rPr lang="en-US" sz="900" dirty="0" smtClean="0">
                          <a:solidFill>
                            <a:srgbClr val="000000"/>
                          </a:solidFill>
                        </a:rPr>
                        <a:t>32 GB (51E)</a:t>
                      </a:r>
                      <a:endParaRPr lang="en-US" sz="900" dirty="0">
                        <a:solidFill>
                          <a:srgbClr val="000000"/>
                        </a:solidFill>
                      </a:endParaRPr>
                    </a:p>
                  </a:txBody>
                  <a:tcPr marT="34290" marB="34290" anchor="ctr"/>
                </a:tc>
                <a:tc>
                  <a:txBody>
                    <a:bodyPr/>
                    <a:lstStyle/>
                    <a:p>
                      <a:pPr algn="ctr"/>
                      <a:r>
                        <a:rPr lang="en-US" sz="900" dirty="0" smtClean="0">
                          <a:solidFill>
                            <a:srgbClr val="000000"/>
                          </a:solidFill>
                        </a:rPr>
                        <a:t>-</a:t>
                      </a:r>
                      <a:endParaRPr lang="en-US" sz="900" dirty="0">
                        <a:solidFill>
                          <a:srgbClr val="000000"/>
                        </a:solidFill>
                      </a:endParaRPr>
                    </a:p>
                  </a:txBody>
                  <a:tcPr marT="34290" marB="34290" anchor="ctr"/>
                </a:tc>
                <a:tc>
                  <a:txBody>
                    <a:bodyPr/>
                    <a:lstStyle/>
                    <a:p>
                      <a:pPr algn="ctr"/>
                      <a:r>
                        <a:rPr lang="en-US" sz="900" dirty="0" smtClean="0">
                          <a:solidFill>
                            <a:srgbClr val="000000"/>
                          </a:solidFill>
                        </a:rPr>
                        <a:t>-</a:t>
                      </a:r>
                      <a:endParaRPr lang="en-US" sz="900" dirty="0">
                        <a:solidFill>
                          <a:srgbClr val="000000"/>
                        </a:solidFill>
                      </a:endParaRPr>
                    </a:p>
                  </a:txBody>
                  <a:tcPr marT="34290" marB="34290" anchor="ctr"/>
                </a:tc>
                <a:tc>
                  <a:txBody>
                    <a:bodyPr/>
                    <a:lstStyle/>
                    <a:p>
                      <a:pPr algn="ctr"/>
                      <a:r>
                        <a:rPr lang="en-US" sz="900" dirty="0" smtClean="0">
                          <a:solidFill>
                            <a:srgbClr val="000000"/>
                          </a:solidFill>
                        </a:rPr>
                        <a:t>-</a:t>
                      </a:r>
                      <a:endParaRPr lang="en-US" sz="900" dirty="0">
                        <a:solidFill>
                          <a:srgbClr val="000000"/>
                        </a:solidFill>
                      </a:endParaRPr>
                    </a:p>
                  </a:txBody>
                  <a:tcPr marT="34290" marB="34290" anchor="ctr"/>
                </a:tc>
                <a:tc>
                  <a:txBody>
                    <a:bodyPr/>
                    <a:lstStyle/>
                    <a:p>
                      <a:pPr algn="ctr"/>
                      <a:r>
                        <a:rPr lang="en-US" sz="900" dirty="0" smtClean="0">
                          <a:solidFill>
                            <a:srgbClr val="000000"/>
                          </a:solidFill>
                        </a:rPr>
                        <a:t>16</a:t>
                      </a:r>
                      <a:r>
                        <a:rPr lang="en-US" sz="900" baseline="0" dirty="0" smtClean="0">
                          <a:solidFill>
                            <a:srgbClr val="000000"/>
                          </a:solidFill>
                        </a:rPr>
                        <a:t> GB</a:t>
                      </a:r>
                      <a:endParaRPr lang="en-US" sz="900" dirty="0">
                        <a:solidFill>
                          <a:srgbClr val="000000"/>
                        </a:solidFill>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000000"/>
                          </a:solidFill>
                          <a:latin typeface="+mn-lt"/>
                        </a:rPr>
                        <a:t>32GB</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000000"/>
                          </a:solidFill>
                          <a:latin typeface="+mn-lt"/>
                        </a:rPr>
                        <a:t>16 GB</a:t>
                      </a:r>
                    </a:p>
                  </a:txBody>
                  <a:tcPr marT="34290" marB="34290" anchor="ctr"/>
                </a:tc>
              </a:tr>
              <a:tr h="413721">
                <a:tc>
                  <a:txBody>
                    <a:bodyPr/>
                    <a:lstStyle/>
                    <a:p>
                      <a:r>
                        <a:rPr lang="en-US" sz="900" b="1" dirty="0" smtClean="0">
                          <a:solidFill>
                            <a:schemeClr val="bg1"/>
                          </a:solidFill>
                        </a:rPr>
                        <a:t>Variants</a:t>
                      </a:r>
                      <a:endParaRPr lang="en-US" sz="900" b="1" dirty="0">
                        <a:solidFill>
                          <a:schemeClr val="bg1"/>
                        </a:solidFill>
                      </a:endParaRPr>
                    </a:p>
                  </a:txBody>
                  <a:tcPr marT="34290" marB="34290" anchor="ctr">
                    <a:solidFill>
                      <a:schemeClr val="accent4"/>
                    </a:solidFill>
                  </a:tcPr>
                </a:tc>
                <a:tc>
                  <a:txBody>
                    <a:bodyPr/>
                    <a:lstStyle/>
                    <a:p>
                      <a:pPr algn="ctr"/>
                      <a:r>
                        <a:rPr lang="en-US" sz="900" i="0" dirty="0" smtClean="0">
                          <a:solidFill>
                            <a:srgbClr val="000000"/>
                          </a:solidFill>
                        </a:rPr>
                        <a:t>WiFi</a:t>
                      </a:r>
                      <a:endParaRPr lang="en-US" sz="900" i="0" dirty="0">
                        <a:solidFill>
                          <a:srgbClr val="000000"/>
                        </a:solidFill>
                      </a:endParaRPr>
                    </a:p>
                  </a:txBody>
                  <a:tcPr marT="34290" marB="34290" anchor="ctr"/>
                </a:tc>
                <a:tc>
                  <a:txBody>
                    <a:bodyPr/>
                    <a:lstStyle/>
                    <a:p>
                      <a:pPr algn="ctr"/>
                      <a:r>
                        <a:rPr lang="en-US" sz="900" i="0" dirty="0" smtClean="0">
                          <a:solidFill>
                            <a:srgbClr val="000000"/>
                          </a:solidFill>
                        </a:rPr>
                        <a:t>WiFi</a:t>
                      </a:r>
                      <a:endParaRPr lang="en-US" sz="900" i="0" dirty="0">
                        <a:solidFill>
                          <a:srgbClr val="000000"/>
                        </a:solidFill>
                      </a:endParaRPr>
                    </a:p>
                  </a:txBody>
                  <a:tcPr marT="34290" marB="34290" anchor="ctr"/>
                </a:tc>
                <a:tc>
                  <a:txBody>
                    <a:bodyPr/>
                    <a:lstStyle/>
                    <a:p>
                      <a:pPr algn="ctr"/>
                      <a:r>
                        <a:rPr lang="en-US" sz="900" i="0" dirty="0" smtClean="0">
                          <a:solidFill>
                            <a:srgbClr val="000000"/>
                          </a:solidFill>
                        </a:rPr>
                        <a:t>WiFi, PoE</a:t>
                      </a:r>
                      <a:endParaRPr lang="en-US" sz="900" i="0" dirty="0">
                        <a:solidFill>
                          <a:srgbClr val="000000"/>
                        </a:solidFill>
                      </a:endParaRPr>
                    </a:p>
                  </a:txBody>
                  <a:tcPr marT="34290" marB="34290" anchor="ctr"/>
                </a:tc>
                <a:tc>
                  <a:txBody>
                    <a:bodyPr/>
                    <a:lstStyle/>
                    <a:p>
                      <a:pPr algn="ctr"/>
                      <a:r>
                        <a:rPr lang="en-US" sz="900" i="0" dirty="0" smtClean="0">
                          <a:solidFill>
                            <a:srgbClr val="000000"/>
                          </a:solidFill>
                        </a:rPr>
                        <a:t>WiFi</a:t>
                      </a:r>
                      <a:endParaRPr lang="en-US" sz="900" i="0" dirty="0">
                        <a:solidFill>
                          <a:srgbClr val="000000"/>
                        </a:solidFill>
                      </a:endParaRPr>
                    </a:p>
                  </a:txBody>
                  <a:tcPr marT="34290" marB="34290" anchor="ctr"/>
                </a:tc>
                <a:tc>
                  <a:txBody>
                    <a:bodyPr/>
                    <a:lstStyle/>
                    <a:p>
                      <a:pPr algn="ctr"/>
                      <a:r>
                        <a:rPr lang="en-US" sz="900" i="0" dirty="0" smtClean="0">
                          <a:solidFill>
                            <a:srgbClr val="000000"/>
                          </a:solidFill>
                        </a:rPr>
                        <a:t>-</a:t>
                      </a:r>
                      <a:endParaRPr lang="en-US" sz="900" i="0" dirty="0">
                        <a:solidFill>
                          <a:srgbClr val="000000"/>
                        </a:solidFill>
                      </a:endParaRPr>
                    </a:p>
                  </a:txBody>
                  <a:tcPr marT="34290" marB="34290" anchor="ctr"/>
                </a:tc>
                <a:tc>
                  <a:txBody>
                    <a:bodyPr/>
                    <a:lstStyle/>
                    <a:p>
                      <a:pPr algn="ctr"/>
                      <a:r>
                        <a:rPr lang="en-US" sz="900" i="0" dirty="0" smtClean="0">
                          <a:solidFill>
                            <a:srgbClr val="000000"/>
                          </a:solidFill>
                        </a:rPr>
                        <a:t>-</a:t>
                      </a:r>
                      <a:endParaRPr lang="en-US" sz="900" i="0" dirty="0">
                        <a:solidFill>
                          <a:srgbClr val="000000"/>
                        </a:solidFill>
                      </a:endParaRPr>
                    </a:p>
                  </a:txBody>
                  <a:tcPr marT="34290" marB="34290" anchor="ctr"/>
                </a:tc>
                <a:tc>
                  <a:txBody>
                    <a:bodyPr/>
                    <a:lstStyle/>
                    <a:p>
                      <a:pPr algn="ctr"/>
                      <a:r>
                        <a:rPr lang="en-US" sz="900" i="0" dirty="0" smtClean="0">
                          <a:solidFill>
                            <a:srgbClr val="000000"/>
                          </a:solidFill>
                        </a:rPr>
                        <a:t>WiFi, PoE, high port density</a:t>
                      </a:r>
                      <a:endParaRPr lang="en-US" sz="900" dirty="0">
                        <a:solidFill>
                          <a:srgbClr val="000000"/>
                        </a:solidFill>
                      </a:endParaRPr>
                    </a:p>
                  </a:txBody>
                  <a:tcPr marT="34290" marB="34290" anchor="ctr"/>
                </a:tc>
                <a:tc>
                  <a:txBody>
                    <a:bodyPr/>
                    <a:lstStyle/>
                    <a:p>
                      <a:pPr algn="ctr"/>
                      <a:r>
                        <a:rPr lang="en-US" sz="900" dirty="0" smtClean="0">
                          <a:solidFill>
                            <a:srgbClr val="000000"/>
                          </a:solidFill>
                        </a:rPr>
                        <a:t>WiFi</a:t>
                      </a:r>
                      <a:endParaRPr lang="en-US" sz="900" dirty="0">
                        <a:solidFill>
                          <a:srgbClr val="000000"/>
                        </a:solidFill>
                      </a:endParaRPr>
                    </a:p>
                  </a:txBody>
                  <a:tcPr marT="34290" marB="34290" anchor="ctr"/>
                </a:tc>
              </a:tr>
            </a:tbl>
          </a:graphicData>
        </a:graphic>
      </p:graphicFrame>
    </p:spTree>
    <p:extLst>
      <p:ext uri="{BB962C8B-B14F-4D97-AF65-F5344CB8AC3E}">
        <p14:creationId xmlns:p14="http://schemas.microsoft.com/office/powerpoint/2010/main" val="3992726832"/>
      </p:ext>
    </p:extLst>
  </p:cSld>
  <p:clrMapOvr>
    <a:masterClrMapping/>
  </p:clrMapOvr>
  <p:transition spd="slow">
    <p:wip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dirty="0"/>
              <a:t>Hardware Overview – FortiAP </a:t>
            </a:r>
            <a:r>
              <a:rPr lang="en-US" dirty="0" smtClean="0"/>
              <a:t>(Indoor)</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051929946"/>
              </p:ext>
            </p:extLst>
          </p:nvPr>
        </p:nvGraphicFramePr>
        <p:xfrm>
          <a:off x="252001" y="900000"/>
          <a:ext cx="8640001" cy="3419998"/>
        </p:xfrm>
        <a:graphic>
          <a:graphicData uri="http://schemas.openxmlformats.org/drawingml/2006/table">
            <a:tbl>
              <a:tblPr firstRow="1" firstCol="1" bandRow="1">
                <a:effectLst/>
                <a:tableStyleId>{073A0DAA-6AF3-43AB-8588-CEC1D06C72B9}</a:tableStyleId>
              </a:tblPr>
              <a:tblGrid>
                <a:gridCol w="1272001"/>
                <a:gridCol w="1228000"/>
                <a:gridCol w="1228000"/>
                <a:gridCol w="1228000"/>
                <a:gridCol w="1228000"/>
                <a:gridCol w="1228000"/>
                <a:gridCol w="1228000"/>
              </a:tblGrid>
              <a:tr h="288946">
                <a:tc>
                  <a:txBody>
                    <a:bodyPr/>
                    <a:lstStyle/>
                    <a:p>
                      <a:endParaRPr lang="en-US" sz="1100" dirty="0"/>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FAP-24D</a:t>
                      </a:r>
                    </a:p>
                  </a:txBody>
                  <a:tcPr marT="34290" marB="34290" anchor="ctr">
                    <a:solidFill>
                      <a:srgbClr val="3C3C3C"/>
                    </a:solidFill>
                  </a:tcPr>
                </a:tc>
                <a:tc>
                  <a:txBody>
                    <a:bodyPr/>
                    <a:lstStyle/>
                    <a:p>
                      <a:pPr algn="ctr"/>
                      <a:r>
                        <a:rPr lang="en-US" sz="1000" dirty="0" smtClean="0"/>
                        <a:t>FAP-221B/223B*</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FAP-221C/223C*</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FAP-320B</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FAP-320C</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FAP-321C</a:t>
                      </a:r>
                    </a:p>
                  </a:txBody>
                  <a:tcPr marT="34290" marB="34290" anchor="ctr">
                    <a:solidFill>
                      <a:srgbClr val="3C3C3C"/>
                    </a:solidFill>
                  </a:tcPr>
                </a:tc>
              </a:tr>
              <a:tr h="495335">
                <a:tc>
                  <a:txBody>
                    <a:bodyPr/>
                    <a:lstStyle/>
                    <a:p>
                      <a:r>
                        <a:rPr lang="en-US" sz="900" b="1" dirty="0" smtClean="0">
                          <a:solidFill>
                            <a:srgbClr val="FFFFFF"/>
                          </a:solidFill>
                        </a:rPr>
                        <a:t>Use Case</a:t>
                      </a: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mn-lt"/>
                        </a:rPr>
                        <a:t>Low density indoor</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kern="1200" cap="none" normalizeH="0" baseline="0" dirty="0" smtClean="0">
                          <a:ln>
                            <a:noFill/>
                          </a:ln>
                          <a:solidFill>
                            <a:schemeClr val="dk1"/>
                          </a:solidFill>
                          <a:effectLst/>
                          <a:latin typeface="+mn-lt"/>
                          <a:ea typeface="+mn-ea"/>
                          <a:cs typeface="+mn-cs"/>
                        </a:rPr>
                        <a:t>Medium density indoor</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mn-lt"/>
                        </a:rPr>
                        <a:t>Medium density indoor</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131313"/>
                          </a:solidFill>
                          <a:effectLst/>
                          <a:latin typeface="+mn-lt"/>
                        </a:rPr>
                        <a:t>Indoor high performance AP</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131313"/>
                          </a:solidFill>
                          <a:effectLst/>
                          <a:latin typeface="+mn-lt"/>
                        </a:rPr>
                        <a:t>high density 802.11ac</a:t>
                      </a:r>
                      <a:r>
                        <a:rPr kumimoji="0" lang="en-GB" sz="900" b="0" i="0" u="none" strike="noStrike" cap="none" normalizeH="0" baseline="0" dirty="0" smtClean="0">
                          <a:ln>
                            <a:noFill/>
                          </a:ln>
                          <a:solidFill>
                            <a:schemeClr val="dk1"/>
                          </a:solidFill>
                          <a:effectLst/>
                          <a:latin typeface="+mn-lt"/>
                        </a:rPr>
                        <a:t>, streaming app resilience</a:t>
                      </a:r>
                      <a:endParaRPr kumimoji="0" lang="en-GB" sz="900" b="0" i="0" u="none" strike="noStrike" cap="none" normalizeH="0" baseline="0" dirty="0" smtClean="0">
                        <a:ln>
                          <a:noFill/>
                        </a:ln>
                        <a:solidFill>
                          <a:srgbClr val="131313"/>
                        </a:solidFill>
                        <a:effectLst/>
                        <a:latin typeface="+mn-lt"/>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kern="1200" cap="none" normalizeH="0" baseline="0" dirty="0" smtClean="0">
                          <a:ln>
                            <a:noFill/>
                          </a:ln>
                          <a:solidFill>
                            <a:schemeClr val="dk1"/>
                          </a:solidFill>
                          <a:effectLst/>
                          <a:latin typeface="+mn-lt"/>
                          <a:ea typeface="+mn-ea"/>
                          <a:cs typeface="+mn-cs"/>
                        </a:rPr>
                        <a:t>Medium density </a:t>
                      </a:r>
                      <a:r>
                        <a:rPr kumimoji="0" lang="en-GB" sz="900" u="none" strike="noStrike" kern="1200" cap="none" normalizeH="0" baseline="0" dirty="0" smtClean="0">
                          <a:ln>
                            <a:noFill/>
                          </a:ln>
                          <a:solidFill>
                            <a:schemeClr val="dk1"/>
                          </a:solidFill>
                          <a:effectLst/>
                          <a:latin typeface="+mn-lt"/>
                          <a:ea typeface="+mn-ea"/>
                          <a:cs typeface="+mn-cs"/>
                        </a:rPr>
                        <a:t>802.11ac without resilience</a:t>
                      </a:r>
                    </a:p>
                  </a:txBody>
                  <a:tcPr marT="34290" marB="34290" anchor="ctr"/>
                </a:tc>
              </a:tr>
              <a:tr h="386980">
                <a:tc>
                  <a:txBody>
                    <a:bodyPr/>
                    <a:lstStyle/>
                    <a:p>
                      <a:r>
                        <a:rPr lang="en-US" sz="900" dirty="0" smtClean="0"/>
                        <a:t>Form Factor</a:t>
                      </a:r>
                      <a:endParaRPr lang="en-US" sz="900" b="1" dirty="0" smtClean="0">
                        <a:solidFill>
                          <a:srgbClr val="FFFFFF"/>
                        </a:solidFill>
                      </a:endParaRPr>
                    </a:p>
                  </a:txBody>
                  <a:tcPr marT="34290" marB="34290" anchor="ctr">
                    <a:solidFill>
                      <a:schemeClr val="accent4"/>
                    </a:solidFill>
                  </a:tcPr>
                </a:tc>
                <a:tc>
                  <a:txBody>
                    <a:bodyPr/>
                    <a:lstStyle/>
                    <a:p>
                      <a:pPr algn="ctr"/>
                      <a:r>
                        <a:rPr kumimoji="0" lang="de-DE" sz="900" b="0" u="none" strike="noStrike" cap="none" normalizeH="0" baseline="0" dirty="0" smtClean="0">
                          <a:ln>
                            <a:noFill/>
                          </a:ln>
                          <a:solidFill>
                            <a:srgbClr val="000000"/>
                          </a:solidFill>
                          <a:effectLst/>
                        </a:rPr>
                        <a:t>Desktop</a:t>
                      </a:r>
                      <a:endParaRPr lang="en-US" sz="900" b="0" dirty="0">
                        <a:solidFill>
                          <a:srgbClr val="000000"/>
                        </a:solidFill>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kern="1200" cap="none" normalizeH="0" baseline="0" dirty="0" smtClean="0">
                          <a:ln>
                            <a:noFill/>
                          </a:ln>
                          <a:solidFill>
                            <a:schemeClr val="dk1"/>
                          </a:solidFill>
                          <a:effectLst/>
                          <a:latin typeface="+mn-lt"/>
                          <a:ea typeface="+mn-ea"/>
                          <a:cs typeface="+mn-cs"/>
                        </a:rPr>
                        <a:t>Smoke Detector, wall or ceiling mount</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u="none" strike="noStrike" cap="none" normalizeH="0" baseline="0" dirty="0" smtClean="0">
                          <a:ln>
                            <a:noFill/>
                          </a:ln>
                          <a:solidFill>
                            <a:srgbClr val="000000"/>
                          </a:solidFill>
                          <a:effectLst/>
                        </a:rPr>
                        <a:t>Smoke </a:t>
                      </a:r>
                      <a:r>
                        <a:rPr kumimoji="0" lang="de-DE" sz="900" b="0" u="none" strike="noStrike" cap="none" normalizeH="0" baseline="0" dirty="0" err="1" smtClean="0">
                          <a:ln>
                            <a:noFill/>
                          </a:ln>
                          <a:solidFill>
                            <a:srgbClr val="000000"/>
                          </a:solidFill>
                          <a:effectLst/>
                        </a:rPr>
                        <a:t>Detector</a:t>
                      </a:r>
                      <a:r>
                        <a:rPr kumimoji="0" lang="de-DE" sz="900" b="0" u="none" strike="noStrike" cap="none" normalizeH="0" baseline="0" dirty="0" smtClean="0">
                          <a:ln>
                            <a:noFill/>
                          </a:ln>
                          <a:solidFill>
                            <a:srgbClr val="000000"/>
                          </a:solidFill>
                          <a:effectLst/>
                        </a:rPr>
                        <a:t>, wall </a:t>
                      </a:r>
                      <a:r>
                        <a:rPr kumimoji="0" lang="de-DE" sz="900" b="0" u="none" strike="noStrike" cap="none" normalizeH="0" baseline="0" dirty="0" err="1" smtClean="0">
                          <a:ln>
                            <a:noFill/>
                          </a:ln>
                          <a:solidFill>
                            <a:srgbClr val="000000"/>
                          </a:solidFill>
                          <a:effectLst/>
                        </a:rPr>
                        <a:t>or</a:t>
                      </a:r>
                      <a:r>
                        <a:rPr kumimoji="0" lang="de-DE" sz="900" b="0" u="none" strike="noStrike" cap="none" normalizeH="0" baseline="0" dirty="0" smtClean="0">
                          <a:ln>
                            <a:noFill/>
                          </a:ln>
                          <a:solidFill>
                            <a:srgbClr val="000000"/>
                          </a:solidFill>
                          <a:effectLst/>
                        </a:rPr>
                        <a:t> </a:t>
                      </a:r>
                      <a:r>
                        <a:rPr kumimoji="0" lang="de-DE" sz="900" b="0" u="none" strike="noStrike" cap="none" normalizeH="0" baseline="0" dirty="0" err="1" smtClean="0">
                          <a:ln>
                            <a:noFill/>
                          </a:ln>
                          <a:solidFill>
                            <a:srgbClr val="000000"/>
                          </a:solidFill>
                          <a:effectLst/>
                        </a:rPr>
                        <a:t>ceiling</a:t>
                      </a:r>
                      <a:r>
                        <a:rPr kumimoji="0" lang="de-DE" sz="900" b="0" u="none" strike="noStrike" cap="none" normalizeH="0" baseline="0" dirty="0" smtClean="0">
                          <a:ln>
                            <a:noFill/>
                          </a:ln>
                          <a:solidFill>
                            <a:srgbClr val="000000"/>
                          </a:solidFill>
                          <a:effectLst/>
                        </a:rPr>
                        <a:t> </a:t>
                      </a:r>
                      <a:r>
                        <a:rPr kumimoji="0" lang="de-DE" sz="900" b="0" u="none" strike="noStrike" cap="none" normalizeH="0" baseline="0" dirty="0" err="1" smtClean="0">
                          <a:ln>
                            <a:noFill/>
                          </a:ln>
                          <a:solidFill>
                            <a:srgbClr val="000000"/>
                          </a:solidFill>
                          <a:effectLst/>
                        </a:rPr>
                        <a:t>mount</a:t>
                      </a:r>
                      <a:endParaRPr kumimoji="0" lang="de-DE" sz="900" b="0" u="none" strike="noStrike" cap="none" normalizeH="0" baseline="0" dirty="0" smtClean="0">
                        <a:ln>
                          <a:noFill/>
                        </a:ln>
                        <a:solidFill>
                          <a:srgbClr val="000000"/>
                        </a:solidFill>
                        <a:effectLst/>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u="none" strike="noStrike" kern="1200" cap="none" normalizeH="0" baseline="0" dirty="0" smtClean="0">
                          <a:ln>
                            <a:noFill/>
                          </a:ln>
                          <a:solidFill>
                            <a:schemeClr val="dk1"/>
                          </a:solidFill>
                          <a:effectLst/>
                          <a:latin typeface="+mn-lt"/>
                          <a:ea typeface="+mn-ea"/>
                          <a:cs typeface="+mn-cs"/>
                        </a:rPr>
                        <a:t>Wall </a:t>
                      </a:r>
                      <a:r>
                        <a:rPr kumimoji="0" lang="de-DE" sz="900" u="none" strike="noStrike" kern="1200" cap="none" normalizeH="0" baseline="0" dirty="0" err="1" smtClean="0">
                          <a:ln>
                            <a:noFill/>
                          </a:ln>
                          <a:solidFill>
                            <a:schemeClr val="dk1"/>
                          </a:solidFill>
                          <a:effectLst/>
                          <a:latin typeface="+mn-lt"/>
                          <a:ea typeface="+mn-ea"/>
                          <a:cs typeface="+mn-cs"/>
                        </a:rPr>
                        <a:t>or</a:t>
                      </a:r>
                      <a:r>
                        <a:rPr kumimoji="0" lang="de-DE" sz="900" u="none" strike="noStrike" kern="1200" cap="none" normalizeH="0" baseline="0" dirty="0" smtClean="0">
                          <a:ln>
                            <a:noFill/>
                          </a:ln>
                          <a:solidFill>
                            <a:schemeClr val="dk1"/>
                          </a:solidFill>
                          <a:effectLst/>
                          <a:latin typeface="+mn-lt"/>
                          <a:ea typeface="+mn-ea"/>
                          <a:cs typeface="+mn-cs"/>
                        </a:rPr>
                        <a:t> </a:t>
                      </a:r>
                      <a:r>
                        <a:rPr kumimoji="0" lang="de-DE" sz="900" u="none" strike="noStrike" kern="1200" cap="none" normalizeH="0" baseline="0" dirty="0" err="1" smtClean="0">
                          <a:ln>
                            <a:noFill/>
                          </a:ln>
                          <a:solidFill>
                            <a:schemeClr val="dk1"/>
                          </a:solidFill>
                          <a:effectLst/>
                          <a:latin typeface="+mn-lt"/>
                          <a:ea typeface="+mn-ea"/>
                          <a:cs typeface="+mn-cs"/>
                        </a:rPr>
                        <a:t>ceiling</a:t>
                      </a:r>
                      <a:r>
                        <a:rPr kumimoji="0" lang="de-DE" sz="900" u="none" strike="noStrike" kern="1200" cap="none" normalizeH="0" baseline="0" dirty="0" smtClean="0">
                          <a:ln>
                            <a:noFill/>
                          </a:ln>
                          <a:solidFill>
                            <a:schemeClr val="dk1"/>
                          </a:solidFill>
                          <a:effectLst/>
                          <a:latin typeface="+mn-lt"/>
                          <a:ea typeface="+mn-ea"/>
                          <a:cs typeface="+mn-cs"/>
                        </a:rPr>
                        <a:t> </a:t>
                      </a:r>
                      <a:r>
                        <a:rPr kumimoji="0" lang="de-DE" sz="900" u="none" strike="noStrike" kern="1200" cap="none" normalizeH="0" baseline="0" dirty="0" err="1" smtClean="0">
                          <a:ln>
                            <a:noFill/>
                          </a:ln>
                          <a:solidFill>
                            <a:schemeClr val="dk1"/>
                          </a:solidFill>
                          <a:effectLst/>
                          <a:latin typeface="+mn-lt"/>
                          <a:ea typeface="+mn-ea"/>
                          <a:cs typeface="+mn-cs"/>
                        </a:rPr>
                        <a:t>mount</a:t>
                      </a:r>
                      <a:endParaRPr kumimoji="0" lang="de-DE" sz="900" u="none" strike="noStrike" kern="1200" cap="none" normalizeH="0" baseline="0" dirty="0" smtClean="0">
                        <a:ln>
                          <a:noFill/>
                        </a:ln>
                        <a:solidFill>
                          <a:schemeClr val="dk1"/>
                        </a:solidFill>
                        <a:effectLst/>
                        <a:latin typeface="+mn-lt"/>
                        <a:ea typeface="+mn-ea"/>
                        <a:cs typeface="+mn-cs"/>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u="none" strike="noStrike" kern="1200" cap="none" normalizeH="0" baseline="0" dirty="0" smtClean="0">
                          <a:ln>
                            <a:noFill/>
                          </a:ln>
                          <a:solidFill>
                            <a:schemeClr val="dk1"/>
                          </a:solidFill>
                          <a:effectLst/>
                          <a:latin typeface="+mn-lt"/>
                          <a:ea typeface="+mn-ea"/>
                          <a:cs typeface="+mn-cs"/>
                        </a:rPr>
                        <a:t>Wall </a:t>
                      </a:r>
                      <a:r>
                        <a:rPr kumimoji="0" lang="de-DE" sz="900" u="none" strike="noStrike" kern="1200" cap="none" normalizeH="0" baseline="0" dirty="0" err="1" smtClean="0">
                          <a:ln>
                            <a:noFill/>
                          </a:ln>
                          <a:solidFill>
                            <a:schemeClr val="dk1"/>
                          </a:solidFill>
                          <a:effectLst/>
                          <a:latin typeface="+mn-lt"/>
                          <a:ea typeface="+mn-ea"/>
                          <a:cs typeface="+mn-cs"/>
                        </a:rPr>
                        <a:t>or</a:t>
                      </a:r>
                      <a:r>
                        <a:rPr kumimoji="0" lang="de-DE" sz="900" u="none" strike="noStrike" kern="1200" cap="none" normalizeH="0" baseline="0" dirty="0" smtClean="0">
                          <a:ln>
                            <a:noFill/>
                          </a:ln>
                          <a:solidFill>
                            <a:schemeClr val="dk1"/>
                          </a:solidFill>
                          <a:effectLst/>
                          <a:latin typeface="+mn-lt"/>
                          <a:ea typeface="+mn-ea"/>
                          <a:cs typeface="+mn-cs"/>
                        </a:rPr>
                        <a:t> </a:t>
                      </a:r>
                      <a:r>
                        <a:rPr kumimoji="0" lang="de-DE" sz="900" u="none" strike="noStrike" kern="1200" cap="none" normalizeH="0" baseline="0" dirty="0" err="1" smtClean="0">
                          <a:ln>
                            <a:noFill/>
                          </a:ln>
                          <a:solidFill>
                            <a:schemeClr val="dk1"/>
                          </a:solidFill>
                          <a:effectLst/>
                          <a:latin typeface="+mn-lt"/>
                          <a:ea typeface="+mn-ea"/>
                          <a:cs typeface="+mn-cs"/>
                        </a:rPr>
                        <a:t>ceiling</a:t>
                      </a:r>
                      <a:r>
                        <a:rPr kumimoji="0" lang="de-DE" sz="900" u="none" strike="noStrike" kern="1200" cap="none" normalizeH="0" baseline="0" dirty="0" smtClean="0">
                          <a:ln>
                            <a:noFill/>
                          </a:ln>
                          <a:solidFill>
                            <a:schemeClr val="dk1"/>
                          </a:solidFill>
                          <a:effectLst/>
                          <a:latin typeface="+mn-lt"/>
                          <a:ea typeface="+mn-ea"/>
                          <a:cs typeface="+mn-cs"/>
                        </a:rPr>
                        <a:t> </a:t>
                      </a:r>
                      <a:r>
                        <a:rPr kumimoji="0" lang="de-DE" sz="900" u="none" strike="noStrike" kern="1200" cap="none" normalizeH="0" baseline="0" dirty="0" err="1" smtClean="0">
                          <a:ln>
                            <a:noFill/>
                          </a:ln>
                          <a:solidFill>
                            <a:schemeClr val="dk1"/>
                          </a:solidFill>
                          <a:effectLst/>
                          <a:latin typeface="+mn-lt"/>
                          <a:ea typeface="+mn-ea"/>
                          <a:cs typeface="+mn-cs"/>
                        </a:rPr>
                        <a:t>mount</a:t>
                      </a:r>
                      <a:endParaRPr kumimoji="0" lang="de-DE" sz="900" u="none" strike="noStrike" kern="1200" cap="none" normalizeH="0" baseline="0" dirty="0" smtClean="0">
                        <a:ln>
                          <a:noFill/>
                        </a:ln>
                        <a:solidFill>
                          <a:schemeClr val="dk1"/>
                        </a:solidFill>
                        <a:effectLst/>
                        <a:latin typeface="+mn-lt"/>
                        <a:ea typeface="+mn-ea"/>
                        <a:cs typeface="+mn-cs"/>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u="none" strike="noStrike" cap="none" normalizeH="0" baseline="0" dirty="0" smtClean="0">
                          <a:ln>
                            <a:noFill/>
                          </a:ln>
                          <a:solidFill>
                            <a:srgbClr val="000000"/>
                          </a:solidFill>
                          <a:effectLst/>
                        </a:rPr>
                        <a:t>Smoke </a:t>
                      </a:r>
                      <a:r>
                        <a:rPr kumimoji="0" lang="de-DE" sz="900" b="0" u="none" strike="noStrike" cap="none" normalizeH="0" baseline="0" dirty="0" err="1" smtClean="0">
                          <a:ln>
                            <a:noFill/>
                          </a:ln>
                          <a:solidFill>
                            <a:srgbClr val="000000"/>
                          </a:solidFill>
                          <a:effectLst/>
                        </a:rPr>
                        <a:t>Detector</a:t>
                      </a:r>
                      <a:r>
                        <a:rPr kumimoji="0" lang="de-DE" sz="900" b="0" u="none" strike="noStrike" cap="none" normalizeH="0" baseline="0" dirty="0" smtClean="0">
                          <a:ln>
                            <a:noFill/>
                          </a:ln>
                          <a:solidFill>
                            <a:srgbClr val="000000"/>
                          </a:solidFill>
                          <a:effectLst/>
                        </a:rPr>
                        <a:t>, wall </a:t>
                      </a:r>
                      <a:r>
                        <a:rPr kumimoji="0" lang="de-DE" sz="900" b="0" u="none" strike="noStrike" cap="none" normalizeH="0" baseline="0" dirty="0" err="1" smtClean="0">
                          <a:ln>
                            <a:noFill/>
                          </a:ln>
                          <a:solidFill>
                            <a:srgbClr val="000000"/>
                          </a:solidFill>
                          <a:effectLst/>
                        </a:rPr>
                        <a:t>or</a:t>
                      </a:r>
                      <a:r>
                        <a:rPr kumimoji="0" lang="de-DE" sz="900" b="0" u="none" strike="noStrike" cap="none" normalizeH="0" baseline="0" dirty="0" smtClean="0">
                          <a:ln>
                            <a:noFill/>
                          </a:ln>
                          <a:solidFill>
                            <a:srgbClr val="000000"/>
                          </a:solidFill>
                          <a:effectLst/>
                        </a:rPr>
                        <a:t> </a:t>
                      </a:r>
                      <a:r>
                        <a:rPr kumimoji="0" lang="de-DE" sz="900" b="0" u="none" strike="noStrike" cap="none" normalizeH="0" baseline="0" dirty="0" err="1" smtClean="0">
                          <a:ln>
                            <a:noFill/>
                          </a:ln>
                          <a:solidFill>
                            <a:srgbClr val="000000"/>
                          </a:solidFill>
                          <a:effectLst/>
                        </a:rPr>
                        <a:t>ceiling</a:t>
                      </a:r>
                      <a:r>
                        <a:rPr kumimoji="0" lang="de-DE" sz="900" b="0" u="none" strike="noStrike" cap="none" normalizeH="0" baseline="0" dirty="0" smtClean="0">
                          <a:ln>
                            <a:noFill/>
                          </a:ln>
                          <a:solidFill>
                            <a:srgbClr val="000000"/>
                          </a:solidFill>
                          <a:effectLst/>
                        </a:rPr>
                        <a:t> </a:t>
                      </a:r>
                      <a:r>
                        <a:rPr kumimoji="0" lang="de-DE" sz="900" b="0" u="none" strike="noStrike" cap="none" normalizeH="0" baseline="0" dirty="0" err="1" smtClean="0">
                          <a:ln>
                            <a:noFill/>
                          </a:ln>
                          <a:solidFill>
                            <a:srgbClr val="000000"/>
                          </a:solidFill>
                          <a:effectLst/>
                        </a:rPr>
                        <a:t>mount</a:t>
                      </a:r>
                      <a:endParaRPr kumimoji="0" lang="de-DE" sz="900" b="0" u="none" strike="noStrike" cap="none" normalizeH="0" baseline="0" dirty="0" smtClean="0">
                        <a:ln>
                          <a:noFill/>
                        </a:ln>
                        <a:solidFill>
                          <a:srgbClr val="000000"/>
                        </a:solidFill>
                        <a:effectLst/>
                      </a:endParaRPr>
                    </a:p>
                  </a:txBody>
                  <a:tcPr marT="34290" marB="34290" anchor="ctr"/>
                </a:tc>
              </a:tr>
              <a:tr h="210085">
                <a:tc>
                  <a:txBody>
                    <a:bodyPr/>
                    <a:lstStyle/>
                    <a:p>
                      <a:r>
                        <a:rPr lang="fr-FR" sz="900" dirty="0" smtClean="0"/>
                        <a:t>Rx / </a:t>
                      </a:r>
                      <a:r>
                        <a:rPr lang="fr-FR" sz="900" dirty="0" err="1" smtClean="0"/>
                        <a:t>Tx</a:t>
                      </a:r>
                      <a:endParaRPr lang="fr-FR" sz="900" b="1" dirty="0" smtClean="0">
                        <a:solidFill>
                          <a:srgbClr val="FFFFFF"/>
                        </a:solidFill>
                      </a:endParaRP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u="none" strike="noStrike" cap="none" normalizeH="0" baseline="0" dirty="0" smtClean="0">
                          <a:ln>
                            <a:noFill/>
                          </a:ln>
                          <a:solidFill>
                            <a:srgbClr val="000000"/>
                          </a:solidFill>
                          <a:effectLst/>
                        </a:rPr>
                        <a:t>2x2</a:t>
                      </a:r>
                      <a:endParaRPr kumimoji="0" lang="en-GB" sz="900" b="0" i="0" u="none" strike="noStrike" cap="none" normalizeH="0" baseline="0" dirty="0" smtClean="0">
                        <a:ln>
                          <a:noFill/>
                        </a:ln>
                        <a:solidFill>
                          <a:srgbClr val="000000"/>
                        </a:solidFill>
                        <a:effectLst/>
                        <a:latin typeface="+mn-lt"/>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2x2</a:t>
                      </a:r>
                      <a:endParaRPr kumimoji="0" lang="en-GB" sz="900" b="0" i="0" u="none" strike="noStrike" cap="none" normalizeH="0" baseline="0" dirty="0" smtClean="0">
                        <a:ln>
                          <a:noFill/>
                        </a:ln>
                        <a:solidFill>
                          <a:srgbClr val="000000"/>
                        </a:solidFill>
                        <a:effectLst/>
                        <a:latin typeface="+mn-lt"/>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u="none" strike="noStrike" cap="none" normalizeH="0" baseline="0" dirty="0" smtClean="0">
                          <a:ln>
                            <a:noFill/>
                          </a:ln>
                          <a:solidFill>
                            <a:srgbClr val="000000"/>
                          </a:solidFill>
                          <a:effectLst/>
                        </a:rPr>
                        <a:t>2x2</a:t>
                      </a:r>
                      <a:endParaRPr kumimoji="0" lang="en-GB" sz="900" b="0" i="0" u="none" strike="noStrike" cap="none" normalizeH="0" baseline="0" dirty="0" smtClean="0">
                        <a:ln>
                          <a:noFill/>
                        </a:ln>
                        <a:solidFill>
                          <a:srgbClr val="000000"/>
                        </a:solidFill>
                        <a:effectLst/>
                        <a:latin typeface="+mn-lt"/>
                      </a:endParaRPr>
                    </a:p>
                  </a:txBody>
                  <a:tcPr marT="34290" marB="34290" anchor="ctr"/>
                </a:tc>
                <a:tc>
                  <a:txBody>
                    <a:bodyPr/>
                    <a:lstStyle/>
                    <a:p>
                      <a:pPr algn="ctr"/>
                      <a:r>
                        <a:rPr lang="en-US" sz="900" dirty="0" smtClean="0"/>
                        <a:t>3x3</a:t>
                      </a:r>
                      <a:endParaRPr lang="en-US" sz="900" b="0" i="0" dirty="0">
                        <a:latin typeface="+mn-lt"/>
                      </a:endParaRPr>
                    </a:p>
                  </a:txBody>
                  <a:tcPr marT="34290" marB="34290" anchor="ctr"/>
                </a:tc>
                <a:tc>
                  <a:txBody>
                    <a:bodyPr/>
                    <a:lstStyle/>
                    <a:p>
                      <a:pPr algn="ctr"/>
                      <a:r>
                        <a:rPr lang="en-US" sz="900" dirty="0" smtClean="0"/>
                        <a:t>3x3</a:t>
                      </a:r>
                      <a:endParaRPr lang="en-US" sz="900" b="0" i="0" dirty="0">
                        <a:latin typeface="+mn-lt"/>
                      </a:endParaRPr>
                    </a:p>
                  </a:txBody>
                  <a:tcPr marT="34290" marB="34290" anchor="ctr"/>
                </a:tc>
                <a:tc>
                  <a:txBody>
                    <a:bodyPr/>
                    <a:lstStyle/>
                    <a:p>
                      <a:pPr algn="ctr"/>
                      <a:r>
                        <a:rPr lang="en-US" sz="900" b="0" dirty="0" smtClean="0">
                          <a:solidFill>
                            <a:srgbClr val="000000"/>
                          </a:solidFill>
                        </a:rPr>
                        <a:t>3x3</a:t>
                      </a:r>
                      <a:endParaRPr lang="en-US" sz="900" b="0" i="0" dirty="0">
                        <a:solidFill>
                          <a:srgbClr val="000000"/>
                        </a:solidFill>
                        <a:latin typeface="+mn-lt"/>
                      </a:endParaRPr>
                    </a:p>
                  </a:txBody>
                  <a:tcPr marT="34290" marB="34290" anchor="ctr"/>
                </a:tc>
              </a:tr>
              <a:tr h="490198">
                <a:tc>
                  <a:txBody>
                    <a:bodyPr/>
                    <a:lstStyle/>
                    <a:p>
                      <a:r>
                        <a:rPr lang="en-US" sz="900" dirty="0" smtClean="0"/>
                        <a:t>Radio 1</a:t>
                      </a:r>
                      <a:endParaRPr lang="en-US" sz="900" b="1" dirty="0">
                        <a:solidFill>
                          <a:srgbClr val="FFFFFF"/>
                        </a:solidFill>
                      </a:endParaRPr>
                    </a:p>
                  </a:txBody>
                  <a:tcPr marT="34290" marB="34290" anchor="ctr">
                    <a:solidFill>
                      <a:schemeClr val="accent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hu-HU" sz="900" b="0" u="none" strike="noStrike" cap="none" normalizeH="0" baseline="0" dirty="0" smtClean="0">
                          <a:ln>
                            <a:noFill/>
                          </a:ln>
                          <a:solidFill>
                            <a:srgbClr val="000000"/>
                          </a:solidFill>
                          <a:effectLst/>
                        </a:rPr>
                        <a:t>2.4/5GHz </a:t>
                      </a:r>
                    </a:p>
                    <a:p>
                      <a:pPr marL="0" marR="0" lvl="0" indent="0" algn="ctr" defTabSz="457200" rtl="0" eaLnBrk="1" fontAlgn="base" latinLnBrk="0" hangingPunct="1">
                        <a:lnSpc>
                          <a:spcPct val="100000"/>
                        </a:lnSpc>
                        <a:spcBef>
                          <a:spcPct val="0"/>
                        </a:spcBef>
                        <a:spcAft>
                          <a:spcPct val="0"/>
                        </a:spcAft>
                        <a:buClrTx/>
                        <a:buSzTx/>
                        <a:buFontTx/>
                        <a:buNone/>
                        <a:tabLst/>
                      </a:pPr>
                      <a:r>
                        <a:rPr kumimoji="0" lang="hu-HU" sz="900" b="0" u="none" strike="noStrike" cap="none" normalizeH="0" baseline="0" dirty="0" smtClean="0">
                          <a:ln>
                            <a:noFill/>
                          </a:ln>
                          <a:solidFill>
                            <a:srgbClr val="000000"/>
                          </a:solidFill>
                          <a:effectLst/>
                        </a:rPr>
                        <a:t>a/b/g/n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hu-HU" sz="900" b="0" u="none" strike="noStrike" cap="none" normalizeH="0" baseline="0" dirty="0" smtClean="0">
                          <a:ln>
                            <a:noFill/>
                          </a:ln>
                          <a:solidFill>
                            <a:srgbClr val="000000"/>
                          </a:solidFill>
                          <a:effectLst/>
                        </a:rPr>
                        <a:t>(300 mbps)</a:t>
                      </a:r>
                      <a:endParaRPr kumimoji="0" lang="hu-HU" sz="900" b="0" i="0" u="none" strike="noStrike" cap="none" normalizeH="0" baseline="0" dirty="0" smtClean="0">
                        <a:ln>
                          <a:noFill/>
                        </a:ln>
                        <a:solidFill>
                          <a:srgbClr val="000000"/>
                        </a:solidFill>
                        <a:effectLst/>
                        <a:latin typeface="+mn-lt"/>
                      </a:endParaRPr>
                    </a:p>
                  </a:txBody>
                  <a:tcPr marT="34290" marB="34290" anchor="ctr"/>
                </a:tc>
                <a:tc>
                  <a:txBody>
                    <a:bodyPr/>
                    <a:lstStyle/>
                    <a:p>
                      <a:pPr algn="ctr"/>
                      <a:r>
                        <a:rPr kumimoji="0" lang="en-US" sz="900" u="none" strike="noStrike" cap="none" normalizeH="0" baseline="0" dirty="0" smtClean="0">
                          <a:ln>
                            <a:noFill/>
                          </a:ln>
                          <a:effectLst/>
                        </a:rPr>
                        <a:t>2.4 GHz b/g/n </a:t>
                      </a:r>
                    </a:p>
                    <a:p>
                      <a:pPr algn="ctr"/>
                      <a:r>
                        <a:rPr kumimoji="0" lang="en-US" sz="900" b="0" i="0" u="none" strike="noStrike" cap="none" normalizeH="0" baseline="0" dirty="0" smtClean="0">
                          <a:ln>
                            <a:noFill/>
                          </a:ln>
                          <a:effectLst/>
                          <a:latin typeface="+mn-lt"/>
                        </a:rPr>
                        <a:t>(300 Mbps)</a:t>
                      </a:r>
                      <a:endParaRPr lang="en-US" sz="900" b="0" i="0" dirty="0">
                        <a:latin typeface="+mn-lt"/>
                      </a:endParaRP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(300 Mbps)</a:t>
                      </a:r>
                      <a:endParaRPr lang="en-US" sz="900" b="0" i="0" dirty="0" smtClean="0">
                        <a:solidFill>
                          <a:srgbClr val="000000"/>
                        </a:solidFill>
                        <a:latin typeface="+mn-lt"/>
                      </a:endParaRP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u="none" strike="noStrike" cap="none" normalizeH="0" baseline="0" dirty="0" smtClean="0">
                          <a:ln>
                            <a:noFill/>
                          </a:ln>
                          <a:effectLst/>
                        </a:rPr>
                        <a:t>2.4 GHz b/g/n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u="none" strike="noStrike" cap="none" normalizeH="0" baseline="0" dirty="0" smtClean="0">
                          <a:ln>
                            <a:noFill/>
                          </a:ln>
                          <a:effectLst/>
                        </a:rPr>
                        <a:t>(450 Mbps) </a:t>
                      </a:r>
                    </a:p>
                  </a:txBody>
                  <a:tcPr marT="34290" marB="34290" anchor="ctr"/>
                </a:tc>
                <a:tc>
                  <a:txBody>
                    <a:bodyPr/>
                    <a:lstStyle/>
                    <a:p>
                      <a:pPr algn="ctr"/>
                      <a:r>
                        <a:rPr kumimoji="0" lang="en-US" sz="900" u="none" strike="noStrike" cap="none" normalizeH="0" baseline="0" dirty="0" smtClean="0">
                          <a:ln>
                            <a:noFill/>
                          </a:ln>
                          <a:effectLst/>
                        </a:rPr>
                        <a:t>2.4 GHz b/g/n</a:t>
                      </a:r>
                      <a:endParaRPr kumimoji="0" lang="en-US" sz="900" b="0" i="0" u="none" strike="noStrike" cap="none" normalizeH="0" baseline="0" dirty="0">
                        <a:ln>
                          <a:noFill/>
                        </a:ln>
                        <a:effectLst/>
                        <a:latin typeface="+mn-lt"/>
                      </a:endParaRPr>
                    </a:p>
                    <a:p>
                      <a:pPr algn="ctr"/>
                      <a:r>
                        <a:rPr kumimoji="0" lang="en-US" sz="900" b="0" i="0" u="none" strike="noStrike" cap="none" normalizeH="0" baseline="0" dirty="0" smtClean="0">
                          <a:ln>
                            <a:noFill/>
                          </a:ln>
                          <a:effectLst/>
                          <a:latin typeface="+mn-lt"/>
                        </a:rPr>
                        <a:t>(450 Mbps)</a:t>
                      </a:r>
                      <a:endParaRPr kumimoji="0" lang="en-US" sz="900" u="none" strike="noStrike" cap="none" normalizeH="0" baseline="0" dirty="0" smtClean="0">
                        <a:ln>
                          <a:noFill/>
                        </a:ln>
                        <a:effectLst/>
                      </a:endParaRPr>
                    </a:p>
                  </a:txBody>
                  <a:tcPr marT="34290" marB="34290" anchor="ctr"/>
                </a:tc>
                <a:tc>
                  <a:txBody>
                    <a:bodyPr/>
                    <a:lstStyle/>
                    <a:p>
                      <a:pPr algn="ctr"/>
                      <a:r>
                        <a:rPr kumimoji="0" lang="en-US" sz="900" b="0" u="none" strike="noStrike" cap="none" normalizeH="0" baseline="0" dirty="0" smtClean="0">
                          <a:ln>
                            <a:noFill/>
                          </a:ln>
                          <a:solidFill>
                            <a:srgbClr val="000000"/>
                          </a:solidFill>
                          <a:effectLst/>
                        </a:rPr>
                        <a:t>2.4 GHz b/g/n</a:t>
                      </a:r>
                      <a:endParaRPr kumimoji="0" lang="en-US" sz="900" b="0" i="0" u="none" strike="noStrike" cap="none" normalizeH="0" baseline="0" dirty="0">
                        <a:ln>
                          <a:noFill/>
                        </a:ln>
                        <a:solidFill>
                          <a:srgbClr val="000000"/>
                        </a:solidFill>
                        <a:effectLst/>
                        <a:latin typeface="+mn-lt"/>
                      </a:endParaRPr>
                    </a:p>
                    <a:p>
                      <a:pPr algn="ctr"/>
                      <a:r>
                        <a:rPr kumimoji="0" lang="en-US" sz="900" b="0" i="0" u="none" strike="noStrike" cap="none" normalizeH="0" baseline="0" dirty="0" smtClean="0">
                          <a:ln>
                            <a:noFill/>
                          </a:ln>
                          <a:solidFill>
                            <a:srgbClr val="000000"/>
                          </a:solidFill>
                          <a:effectLst/>
                          <a:latin typeface="+mn-lt"/>
                        </a:rPr>
                        <a:t>(450 Mbps)</a:t>
                      </a:r>
                      <a:endParaRPr kumimoji="0" lang="en-US" sz="900" b="0" u="none" strike="noStrike" cap="none" normalizeH="0" baseline="0" dirty="0" smtClean="0">
                        <a:ln>
                          <a:noFill/>
                        </a:ln>
                        <a:solidFill>
                          <a:srgbClr val="000000"/>
                        </a:solidFill>
                        <a:effectLst/>
                      </a:endParaRPr>
                    </a:p>
                  </a:txBody>
                  <a:tcPr marT="34290" marB="34290" anchor="ctr"/>
                </a:tc>
              </a:tr>
              <a:tr h="386980">
                <a:tc>
                  <a:txBody>
                    <a:bodyPr/>
                    <a:lstStyle/>
                    <a:p>
                      <a:r>
                        <a:rPr lang="en-US" sz="900" b="1" dirty="0" smtClean="0">
                          <a:solidFill>
                            <a:srgbClr val="FFFFFF"/>
                          </a:solidFill>
                        </a:rPr>
                        <a:t>Radio 2</a:t>
                      </a: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u-HU" sz="900" b="0" u="none" strike="noStrike" cap="none" normalizeH="0" baseline="0" dirty="0" smtClean="0">
                          <a:ln>
                            <a:noFill/>
                          </a:ln>
                          <a:solidFill>
                            <a:srgbClr val="000000"/>
                          </a:solidFill>
                          <a:effectLst/>
                        </a:rPr>
                        <a:t>-</a:t>
                      </a:r>
                      <a:endParaRPr kumimoji="0" lang="hu-HU" sz="900" b="0" i="0" u="none" strike="noStrike" cap="none" normalizeH="0" baseline="0" dirty="0" smtClean="0">
                        <a:ln>
                          <a:noFill/>
                        </a:ln>
                        <a:solidFill>
                          <a:srgbClr val="000000"/>
                        </a:solidFill>
                        <a:effectLst/>
                        <a:latin typeface="+mn-lt"/>
                      </a:endParaRP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rPr>
                        <a:t>2.4/5GHz a/b/g/n </a:t>
                      </a:r>
                      <a:r>
                        <a:rPr kumimoji="0" lang="en-US" sz="900" b="0" i="0" u="none" strike="noStrike" cap="none" normalizeH="0" baseline="0" dirty="0" smtClean="0">
                          <a:ln>
                            <a:noFill/>
                          </a:ln>
                          <a:effectLst/>
                          <a:latin typeface="+mn-lt"/>
                        </a:rPr>
                        <a:t>(300 Mbps)</a:t>
                      </a:r>
                      <a:endParaRPr lang="en-US" sz="900" b="0" i="0" dirty="0" smtClean="0">
                        <a:latin typeface="+mn-lt"/>
                      </a:endParaRP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2.4/5GHz a/b/g/n/ac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(867 Mbps)</a:t>
                      </a:r>
                      <a:endParaRPr lang="en-US" sz="900" b="0" i="0" dirty="0" smtClean="0">
                        <a:solidFill>
                          <a:srgbClr val="000000"/>
                        </a:solidFill>
                        <a:latin typeface="+mn-lt"/>
                      </a:endParaRP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rPr>
                        <a:t>2.4/5GHz a/b/g/n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rPr>
                        <a:t>(450 Mbps) </a:t>
                      </a: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rPr>
                        <a:t>5GHz a/n/ac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rPr>
                        <a:t>(1300 Mbps) </a:t>
                      </a: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5GHz a/n/ac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(1300 Mbps) </a:t>
                      </a:r>
                    </a:p>
                  </a:txBody>
                  <a:tcPr marT="34290" marB="34290" anchor="ctr"/>
                </a:tc>
              </a:tr>
              <a:tr h="251107">
                <a:tc>
                  <a:txBody>
                    <a:bodyPr/>
                    <a:lstStyle/>
                    <a:p>
                      <a:r>
                        <a:rPr lang="en-US" sz="900" dirty="0" err="1" smtClean="0"/>
                        <a:t>PoE</a:t>
                      </a:r>
                      <a:endParaRPr lang="en-US" sz="900" b="1" dirty="0" smtClean="0">
                        <a:solidFill>
                          <a:srgbClr val="FFFFFF"/>
                        </a:solidFil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900" b="0" u="none" strike="noStrike" cap="none" normalizeH="0" baseline="0" dirty="0" smtClean="0">
                          <a:ln>
                            <a:noFill/>
                          </a:ln>
                          <a:solidFill>
                            <a:srgbClr val="000000"/>
                          </a:solidFill>
                          <a:effectLst/>
                        </a:rPr>
                        <a:t>802.3af</a:t>
                      </a:r>
                      <a:endParaRPr lang="en-US" sz="900" b="0" i="0" dirty="0" smtClean="0">
                        <a:solidFill>
                          <a:srgbClr val="000000"/>
                        </a:solidFill>
                        <a:latin typeface="+mn-lt"/>
                      </a:endParaRPr>
                    </a:p>
                  </a:txBody>
                  <a:tcPr marT="34290" marB="34290" anchor="ctr"/>
                </a:tc>
                <a:tc>
                  <a:txBody>
                    <a:bodyPr/>
                    <a:lstStyle/>
                    <a:p>
                      <a:pPr algn="ctr"/>
                      <a:r>
                        <a:rPr kumimoji="0" lang="en-US" sz="900" u="none" strike="noStrike" cap="none" normalizeH="0" baseline="0" dirty="0" smtClean="0">
                          <a:ln>
                            <a:noFill/>
                          </a:ln>
                          <a:effectLst/>
                        </a:rPr>
                        <a:t>802.3af</a:t>
                      </a:r>
                      <a:endParaRPr lang="en-US" sz="900" b="0" i="0" dirty="0">
                        <a:latin typeface="+mn-lt"/>
                      </a:endParaRPr>
                    </a:p>
                  </a:txBody>
                  <a:tcPr marT="34290" marB="34290" anchor="ctr"/>
                </a:tc>
                <a:tc>
                  <a:txBody>
                    <a:bodyPr/>
                    <a:lstStyle/>
                    <a:p>
                      <a:pPr algn="ctr"/>
                      <a:r>
                        <a:rPr kumimoji="0" lang="en-US" sz="900" b="0" u="none" strike="noStrike" cap="none" normalizeH="0" baseline="0" dirty="0" smtClean="0">
                          <a:ln>
                            <a:noFill/>
                          </a:ln>
                          <a:solidFill>
                            <a:srgbClr val="000000"/>
                          </a:solidFill>
                          <a:effectLst/>
                        </a:rPr>
                        <a:t>802.3af</a:t>
                      </a:r>
                      <a:endParaRPr lang="en-US" sz="900" b="0" i="0" dirty="0">
                        <a:solidFill>
                          <a:srgbClr val="000000"/>
                        </a:solidFill>
                        <a:latin typeface="+mn-l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802.3af</a:t>
                      </a:r>
                      <a:endParaRPr lang="en-US" sz="900" b="0" i="0" dirty="0" smtClean="0">
                        <a:latin typeface="+mn-l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802.3af</a:t>
                      </a:r>
                      <a:endParaRPr lang="en-US" sz="900" b="0" i="0" dirty="0" smtClean="0">
                        <a:latin typeface="+mn-l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900" b="0" u="none" strike="noStrike" cap="none" normalizeH="0" baseline="0" dirty="0" smtClean="0">
                          <a:ln>
                            <a:noFill/>
                          </a:ln>
                          <a:solidFill>
                            <a:srgbClr val="000000"/>
                          </a:solidFill>
                          <a:effectLst/>
                        </a:rPr>
                        <a:t>802.3af</a:t>
                      </a:r>
                      <a:endParaRPr lang="en-US" sz="900" b="0" i="0" dirty="0" smtClean="0">
                        <a:solidFill>
                          <a:srgbClr val="000000"/>
                        </a:solidFill>
                        <a:latin typeface="+mn-lt"/>
                      </a:endParaRPr>
                    </a:p>
                  </a:txBody>
                  <a:tcPr marT="34290" marB="34290" anchor="ctr"/>
                </a:tc>
              </a:tr>
              <a:tr h="350141">
                <a:tc>
                  <a:txBody>
                    <a:bodyPr/>
                    <a:lstStyle/>
                    <a:p>
                      <a:r>
                        <a:rPr lang="en-US" sz="900" dirty="0" smtClean="0"/>
                        <a:t>Antennas</a:t>
                      </a:r>
                      <a:endParaRPr lang="en-US" sz="900" b="1" dirty="0" smtClean="0">
                        <a:solidFill>
                          <a:srgbClr val="FFFFFF"/>
                        </a:solidFill>
                      </a:endParaRP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u="none" strike="noStrike" cap="none" normalizeH="0" baseline="0" dirty="0" smtClean="0">
                          <a:ln>
                            <a:noFill/>
                          </a:ln>
                          <a:solidFill>
                            <a:srgbClr val="000000"/>
                          </a:solidFill>
                          <a:effectLst/>
                        </a:rPr>
                        <a:t>2 internal</a:t>
                      </a:r>
                      <a:endParaRPr kumimoji="0" lang="en-GB" sz="900" b="0" i="0" u="none" strike="noStrike" cap="none" normalizeH="0" baseline="0" dirty="0" smtClean="0">
                        <a:ln>
                          <a:noFill/>
                        </a:ln>
                        <a:solidFill>
                          <a:srgbClr val="000000"/>
                        </a:solidFill>
                        <a:effectLst/>
                        <a:latin typeface="+mn-lt"/>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u="none" strike="noStrike" cap="none" normalizeH="0" baseline="0" dirty="0" smtClean="0">
                          <a:ln>
                            <a:noFill/>
                          </a:ln>
                          <a:effectLst/>
                        </a:rPr>
                        <a:t>4 internal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chemeClr val="tx1"/>
                          </a:solidFill>
                          <a:effectLst/>
                          <a:latin typeface="+mn-lt"/>
                        </a:rPr>
                        <a:t>4 external*</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u="none" strike="noStrike" cap="none" normalizeH="0" baseline="0" dirty="0" smtClean="0">
                          <a:ln>
                            <a:noFill/>
                          </a:ln>
                          <a:solidFill>
                            <a:srgbClr val="000000"/>
                          </a:solidFill>
                          <a:effectLst/>
                        </a:rPr>
                        <a:t>4 internal / </a:t>
                      </a:r>
                      <a:br>
                        <a:rPr kumimoji="0" lang="en-GB" sz="900" b="0" u="none" strike="noStrike" cap="none" normalizeH="0" baseline="0" dirty="0" smtClean="0">
                          <a:ln>
                            <a:noFill/>
                          </a:ln>
                          <a:solidFill>
                            <a:srgbClr val="000000"/>
                          </a:solidFill>
                          <a:effectLst/>
                        </a:rPr>
                      </a:br>
                      <a:r>
                        <a:rPr kumimoji="0" lang="en-GB" sz="900" b="0" u="none" strike="noStrike" cap="none" normalizeH="0" baseline="0" dirty="0" smtClean="0">
                          <a:ln>
                            <a:noFill/>
                          </a:ln>
                          <a:solidFill>
                            <a:srgbClr val="000000"/>
                          </a:solidFill>
                          <a:effectLst/>
                        </a:rPr>
                        <a:t>4 external*</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u="none" strike="noStrike" cap="none" normalizeH="0" baseline="0" dirty="0" smtClean="0">
                          <a:ln>
                            <a:noFill/>
                          </a:ln>
                          <a:effectLst/>
                        </a:rPr>
                        <a:t>6 internal</a:t>
                      </a:r>
                      <a:endParaRPr kumimoji="0" lang="en-GB" sz="900" b="0" i="0" u="none" strike="noStrike" cap="none" normalizeH="0" baseline="0" dirty="0" smtClean="0">
                        <a:ln>
                          <a:noFill/>
                        </a:ln>
                        <a:solidFill>
                          <a:srgbClr val="000000"/>
                        </a:solidFill>
                        <a:effectLst/>
                        <a:latin typeface="+mn-lt"/>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u="none" strike="noStrike" cap="none" normalizeH="0" baseline="0" dirty="0" smtClean="0">
                          <a:ln>
                            <a:noFill/>
                          </a:ln>
                          <a:effectLst/>
                        </a:rPr>
                        <a:t>6 internal</a:t>
                      </a:r>
                      <a:endParaRPr kumimoji="0" lang="en-GB" sz="900" b="0" i="0" u="none" strike="noStrike" cap="none" normalizeH="0" baseline="0" dirty="0" smtClean="0">
                        <a:ln>
                          <a:noFill/>
                        </a:ln>
                        <a:solidFill>
                          <a:srgbClr val="000000"/>
                        </a:solidFill>
                        <a:effectLst/>
                        <a:latin typeface="+mn-lt"/>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u="none" strike="noStrike" cap="none" normalizeH="0" baseline="0" dirty="0" smtClean="0">
                          <a:ln>
                            <a:noFill/>
                          </a:ln>
                          <a:solidFill>
                            <a:srgbClr val="000000"/>
                          </a:solidFill>
                          <a:effectLst/>
                        </a:rPr>
                        <a:t>6 internal</a:t>
                      </a:r>
                      <a:endParaRPr kumimoji="0" lang="en-GB" sz="900" b="0" i="0" u="none" strike="noStrike" cap="none" normalizeH="0" baseline="0" dirty="0" smtClean="0">
                        <a:ln>
                          <a:noFill/>
                        </a:ln>
                        <a:solidFill>
                          <a:srgbClr val="000000"/>
                        </a:solidFill>
                        <a:effectLst/>
                        <a:latin typeface="+mn-lt"/>
                      </a:endParaRPr>
                    </a:p>
                  </a:txBody>
                  <a:tcPr marT="34290" marB="34290" anchor="ctr"/>
                </a:tc>
              </a:tr>
              <a:tr h="350141">
                <a:tc>
                  <a:txBody>
                    <a:bodyPr/>
                    <a:lstStyle/>
                    <a:p>
                      <a:r>
                        <a:rPr lang="en-US" sz="900" dirty="0" smtClean="0"/>
                        <a:t>Ethernet Interfaces</a:t>
                      </a:r>
                      <a:endParaRPr lang="en-US" sz="900" b="1" dirty="0">
                        <a:solidFill>
                          <a:srgbClr val="FFFFFF"/>
                        </a:solidFill>
                      </a:endParaRP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u="none" strike="noStrike" cap="none" normalizeH="0" baseline="0" dirty="0" smtClean="0">
                          <a:ln>
                            <a:noFill/>
                          </a:ln>
                          <a:solidFill>
                            <a:srgbClr val="000000"/>
                          </a:solidFill>
                          <a:effectLst/>
                        </a:rPr>
                        <a:t>1x GE WAN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u="none" strike="noStrike" cap="none" normalizeH="0" baseline="0" dirty="0" smtClean="0">
                          <a:ln>
                            <a:noFill/>
                          </a:ln>
                          <a:solidFill>
                            <a:srgbClr val="000000"/>
                          </a:solidFill>
                          <a:effectLst/>
                        </a:rPr>
                        <a:t>4x FE LAN</a:t>
                      </a:r>
                      <a:endParaRPr kumimoji="0" lang="en-US" sz="900" b="0" i="0" u="none" strike="noStrike" cap="none" normalizeH="0" baseline="0" dirty="0" smtClean="0">
                        <a:ln>
                          <a:noFill/>
                        </a:ln>
                        <a:solidFill>
                          <a:srgbClr val="000000"/>
                        </a:solidFill>
                        <a:effectLst/>
                        <a:latin typeface="HelveticaNeue Condensed" pitchFamily="34" charset="0"/>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1 x GE RJ45</a:t>
                      </a:r>
                      <a:endParaRPr kumimoji="0" lang="en-US" sz="900" b="0" i="0" u="none" strike="noStrike" cap="none" normalizeH="0" baseline="0" dirty="0" smtClean="0">
                        <a:ln>
                          <a:noFill/>
                        </a:ln>
                        <a:solidFill>
                          <a:srgbClr val="131313"/>
                        </a:solidFill>
                        <a:effectLst/>
                        <a:latin typeface="HelveticaNeue Condensed" pitchFamily="34" charset="0"/>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u="none" strike="noStrike" cap="none" normalizeH="0" baseline="0" dirty="0" smtClean="0">
                          <a:ln>
                            <a:noFill/>
                          </a:ln>
                          <a:solidFill>
                            <a:srgbClr val="000000"/>
                          </a:solidFill>
                          <a:effectLst/>
                        </a:rPr>
                        <a:t>1 x GE RJ45</a:t>
                      </a:r>
                      <a:endParaRPr kumimoji="0" lang="en-US" sz="900" b="0" i="0" u="none" strike="noStrike" cap="none" normalizeH="0" baseline="0" dirty="0" smtClean="0">
                        <a:ln>
                          <a:noFill/>
                        </a:ln>
                        <a:solidFill>
                          <a:srgbClr val="000000"/>
                        </a:solidFill>
                        <a:effectLst/>
                        <a:latin typeface="HelveticaNeue Condensed" pitchFamily="34" charset="0"/>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2 x GE RJ45</a:t>
                      </a:r>
                      <a:endParaRPr kumimoji="0" lang="en-US" sz="900" b="0" i="0" u="none" strike="noStrike" cap="none" normalizeH="0" baseline="0" dirty="0" smtClean="0">
                        <a:ln>
                          <a:noFill/>
                        </a:ln>
                        <a:solidFill>
                          <a:srgbClr val="131313"/>
                        </a:solidFill>
                        <a:effectLst/>
                        <a:latin typeface="HelveticaNeue Condensed" pitchFamily="34" charset="0"/>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2 x GE RJ45</a:t>
                      </a:r>
                      <a:endParaRPr kumimoji="0" lang="en-US" sz="900" b="0" i="0" u="none" strike="noStrike" cap="none" normalizeH="0" baseline="0" dirty="0" smtClean="0">
                        <a:ln>
                          <a:noFill/>
                        </a:ln>
                        <a:solidFill>
                          <a:srgbClr val="131313"/>
                        </a:solidFill>
                        <a:effectLst/>
                        <a:latin typeface="HelveticaNeue Condensed" pitchFamily="34" charset="0"/>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u="none" strike="noStrike" cap="none" normalizeH="0" baseline="0" dirty="0" smtClean="0">
                          <a:ln>
                            <a:noFill/>
                          </a:ln>
                          <a:solidFill>
                            <a:srgbClr val="000000"/>
                          </a:solidFill>
                          <a:effectLst/>
                        </a:rPr>
                        <a:t>1 x GE RJ45</a:t>
                      </a:r>
                      <a:endParaRPr kumimoji="0" lang="en-US" sz="900" b="0" i="0" u="none" strike="noStrike" cap="none" normalizeH="0" baseline="0" dirty="0" smtClean="0">
                        <a:ln>
                          <a:noFill/>
                        </a:ln>
                        <a:solidFill>
                          <a:srgbClr val="000000"/>
                        </a:solidFill>
                        <a:effectLst/>
                        <a:latin typeface="HelveticaNeue Condensed" pitchFamily="34" charset="0"/>
                      </a:endParaRPr>
                    </a:p>
                  </a:txBody>
                  <a:tcPr marT="34290" marB="34290" anchor="ctr"/>
                </a:tc>
              </a:tr>
              <a:tr h="210085">
                <a:tc>
                  <a:txBody>
                    <a:bodyPr/>
                    <a:lstStyle/>
                    <a:p>
                      <a:r>
                        <a:rPr lang="en-US" sz="900" b="1" dirty="0" smtClean="0">
                          <a:solidFill>
                            <a:srgbClr val="FFFFFF"/>
                          </a:solidFill>
                        </a:rPr>
                        <a:t>USB</a:t>
                      </a:r>
                      <a:endParaRPr lang="en-US" sz="900" b="1" dirty="0">
                        <a:solidFill>
                          <a:srgbClr val="FFFFFF"/>
                        </a:solidFill>
                      </a:endParaRP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rgbClr val="000000"/>
                          </a:solidFill>
                          <a:effectLst/>
                          <a:latin typeface="HelveticaNeue Condensed" pitchFamily="34" charset="0"/>
                        </a:rPr>
                        <a:t>1</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rgbClr val="131313"/>
                          </a:solidFill>
                          <a:effectLst/>
                          <a:latin typeface="HelveticaNeue Condensed" pitchFamily="34" charset="0"/>
                        </a:rPr>
                        <a:t>-</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rgbClr val="000000"/>
                          </a:solidFill>
                          <a:effectLst/>
                          <a:latin typeface="HelveticaNeue Condensed" pitchFamily="34" charset="0"/>
                        </a:rPr>
                        <a:t>-</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rgbClr val="131313"/>
                          </a:solidFill>
                          <a:effectLst/>
                          <a:latin typeface="HelveticaNeue Condensed" pitchFamily="34" charset="0"/>
                        </a:rPr>
                        <a:t>-</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rgbClr val="131313"/>
                          </a:solidFill>
                          <a:effectLst/>
                          <a:latin typeface="HelveticaNeue Condensed" pitchFamily="34" charset="0"/>
                        </a:rPr>
                        <a:t>1</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rgbClr val="000000"/>
                          </a:solidFill>
                          <a:effectLst/>
                          <a:latin typeface="HelveticaNeue Condensed" pitchFamily="34" charset="0"/>
                        </a:rPr>
                        <a:t>-</a:t>
                      </a:r>
                    </a:p>
                  </a:txBody>
                  <a:tcPr marT="34290" marB="34290" anchor="ctr"/>
                </a:tc>
              </a:tr>
            </a:tbl>
          </a:graphicData>
        </a:graphic>
      </p:graphicFrame>
    </p:spTree>
    <p:extLst>
      <p:ext uri="{BB962C8B-B14F-4D97-AF65-F5344CB8AC3E}">
        <p14:creationId xmlns:p14="http://schemas.microsoft.com/office/powerpoint/2010/main" val="2943106270"/>
      </p:ext>
    </p:extLst>
  </p:cSld>
  <p:clrMapOvr>
    <a:masterClrMapping/>
  </p:clrMapOvr>
  <p:transition spd="slow">
    <p:wip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dirty="0"/>
              <a:t>Hardware Overview – FortiAP </a:t>
            </a:r>
            <a:r>
              <a:rPr lang="en-US" dirty="0" smtClean="0"/>
              <a:t>(Outdoor)</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284760081"/>
              </p:ext>
            </p:extLst>
          </p:nvPr>
        </p:nvGraphicFramePr>
        <p:xfrm>
          <a:off x="252000" y="900001"/>
          <a:ext cx="8640000" cy="3419999"/>
        </p:xfrm>
        <a:graphic>
          <a:graphicData uri="http://schemas.openxmlformats.org/drawingml/2006/table">
            <a:tbl>
              <a:tblPr firstRow="1" firstCol="1" bandRow="1">
                <a:effectLst/>
                <a:tableStyleId>{073A0DAA-6AF3-43AB-8588-CEC1D06C72B9}</a:tableStyleId>
              </a:tblPr>
              <a:tblGrid>
                <a:gridCol w="1272000"/>
                <a:gridCol w="1473600"/>
                <a:gridCol w="1473600"/>
                <a:gridCol w="1473600"/>
                <a:gridCol w="1473600"/>
                <a:gridCol w="1473600"/>
              </a:tblGrid>
              <a:tr h="308204">
                <a:tc>
                  <a:txBody>
                    <a:bodyPr/>
                    <a:lstStyle/>
                    <a:p>
                      <a:endParaRPr lang="en-US" sz="1100" dirty="0"/>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FAP-112B</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FAP-112D</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FAP-224D</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FAP-222B</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FAP-222C</a:t>
                      </a:r>
                    </a:p>
                  </a:txBody>
                  <a:tcPr marT="34290" marB="34290" anchor="ctr">
                    <a:solidFill>
                      <a:srgbClr val="3C3C3C"/>
                    </a:solidFill>
                  </a:tcPr>
                </a:tc>
              </a:tr>
              <a:tr h="481305">
                <a:tc>
                  <a:txBody>
                    <a:bodyPr/>
                    <a:lstStyle/>
                    <a:p>
                      <a:r>
                        <a:rPr lang="en-US" sz="900" b="1" dirty="0" smtClean="0">
                          <a:solidFill>
                            <a:srgbClr val="FFFFFF"/>
                          </a:solidFill>
                        </a:rPr>
                        <a:t>Use Case</a:t>
                      </a:r>
                    </a:p>
                  </a:txBody>
                  <a:tcPr marT="34290" marB="34290" anchor="ctr">
                    <a:solidFill>
                      <a:srgbClr val="77777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normalizeH="0" baseline="0" dirty="0" smtClean="0">
                          <a:ln>
                            <a:noFill/>
                          </a:ln>
                          <a:solidFill>
                            <a:srgbClr val="131313"/>
                          </a:solidFill>
                          <a:effectLst/>
                          <a:latin typeface="+mn-lt"/>
                          <a:ea typeface="+mn-ea"/>
                          <a:cs typeface="+mn-cs"/>
                        </a:rPr>
                        <a:t>Low density outdoor</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mn-lt"/>
                        </a:rPr>
                        <a:t>Low density outdoor, POE pass-through for IP CCTV cameras.</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mn-lt"/>
                        </a:rPr>
                        <a:t>Medium density outdoor</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mn-lt"/>
                        </a:rPr>
                        <a:t>Medium density outdoor</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i="0" dirty="0" smtClean="0">
                          <a:latin typeface="+mn-lt"/>
                        </a:rPr>
                        <a:t>High density 802.11ac outdoor</a:t>
                      </a:r>
                    </a:p>
                  </a:txBody>
                  <a:tcPr marT="34290" marB="34290" anchor="ctr"/>
                </a:tc>
              </a:tr>
              <a:tr h="346201">
                <a:tc>
                  <a:txBody>
                    <a:bodyPr/>
                    <a:lstStyle/>
                    <a:p>
                      <a:r>
                        <a:rPr lang="en-US" sz="900" dirty="0" smtClean="0"/>
                        <a:t>Form Factor</a:t>
                      </a:r>
                      <a:endParaRPr lang="en-US" sz="900" b="1" dirty="0" smtClean="0">
                        <a:solidFill>
                          <a:srgbClr val="FFFFFF"/>
                        </a:solidFill>
                      </a:endParaRPr>
                    </a:p>
                  </a:txBody>
                  <a:tcPr marT="34290" marB="34290" anchor="ctr">
                    <a:solidFill>
                      <a:srgbClr val="77777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normalizeH="0" baseline="0" dirty="0" smtClean="0">
                          <a:ln>
                            <a:noFill/>
                          </a:ln>
                          <a:solidFill>
                            <a:srgbClr val="131313"/>
                          </a:solidFill>
                          <a:effectLst/>
                          <a:latin typeface="+mn-lt"/>
                          <a:ea typeface="+mn-ea"/>
                          <a:cs typeface="+mn-cs"/>
                        </a:rPr>
                        <a:t>Outdoor IP55 rated, wall or pole mount</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u="none" strike="noStrike" cap="none" normalizeH="0" baseline="0" dirty="0" smtClean="0">
                          <a:ln>
                            <a:noFill/>
                          </a:ln>
                          <a:solidFill>
                            <a:srgbClr val="000000"/>
                          </a:solidFill>
                          <a:effectLst/>
                        </a:rPr>
                        <a:t>Outdoor IP55 </a:t>
                      </a:r>
                      <a:r>
                        <a:rPr kumimoji="0" lang="de-DE" sz="900" b="0" u="none" strike="noStrike" cap="none" normalizeH="0" baseline="0" dirty="0" err="1" smtClean="0">
                          <a:ln>
                            <a:noFill/>
                          </a:ln>
                          <a:solidFill>
                            <a:srgbClr val="000000"/>
                          </a:solidFill>
                          <a:effectLst/>
                        </a:rPr>
                        <a:t>rated</a:t>
                      </a:r>
                      <a:r>
                        <a:rPr kumimoji="0" lang="de-DE" sz="900" b="0" u="none" strike="noStrike" cap="none" normalizeH="0" baseline="0" dirty="0" smtClean="0">
                          <a:ln>
                            <a:noFill/>
                          </a:ln>
                          <a:solidFill>
                            <a:srgbClr val="000000"/>
                          </a:solidFill>
                          <a:effectLst/>
                        </a:rPr>
                        <a:t>, wall </a:t>
                      </a:r>
                      <a:r>
                        <a:rPr kumimoji="0" lang="de-DE" sz="900" b="0" u="none" strike="noStrike" cap="none" normalizeH="0" baseline="0" dirty="0" err="1" smtClean="0">
                          <a:ln>
                            <a:noFill/>
                          </a:ln>
                          <a:solidFill>
                            <a:srgbClr val="000000"/>
                          </a:solidFill>
                          <a:effectLst/>
                        </a:rPr>
                        <a:t>or</a:t>
                      </a:r>
                      <a:r>
                        <a:rPr kumimoji="0" lang="de-DE" sz="900" b="0" u="none" strike="noStrike" cap="none" normalizeH="0" baseline="0" dirty="0" smtClean="0">
                          <a:ln>
                            <a:noFill/>
                          </a:ln>
                          <a:solidFill>
                            <a:srgbClr val="000000"/>
                          </a:solidFill>
                          <a:effectLst/>
                        </a:rPr>
                        <a:t> pole </a:t>
                      </a:r>
                      <a:r>
                        <a:rPr kumimoji="0" lang="de-DE" sz="900" b="0" u="none" strike="noStrike" cap="none" normalizeH="0" baseline="0" dirty="0" err="1" smtClean="0">
                          <a:ln>
                            <a:noFill/>
                          </a:ln>
                          <a:solidFill>
                            <a:srgbClr val="000000"/>
                          </a:solidFill>
                          <a:effectLst/>
                        </a:rPr>
                        <a:t>mount</a:t>
                      </a:r>
                      <a:endParaRPr kumimoji="0" lang="de-DE" sz="900" b="0" u="none" strike="noStrike" cap="none" normalizeH="0" baseline="0" dirty="0" smtClean="0">
                        <a:ln>
                          <a:noFill/>
                        </a:ln>
                        <a:solidFill>
                          <a:srgbClr val="000000"/>
                        </a:solidFill>
                        <a:effectLs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de-DE" sz="900" b="0" u="none" strike="noStrike" cap="none" normalizeH="0" baseline="0" dirty="0" smtClean="0">
                          <a:ln>
                            <a:noFill/>
                          </a:ln>
                          <a:solidFill>
                            <a:srgbClr val="000000"/>
                          </a:solidFill>
                          <a:effectLst/>
                        </a:rPr>
                        <a:t>Outdoor IP66 </a:t>
                      </a:r>
                      <a:r>
                        <a:rPr kumimoji="0" lang="de-DE" sz="900" b="0" u="none" strike="noStrike" cap="none" normalizeH="0" baseline="0" dirty="0" err="1" smtClean="0">
                          <a:ln>
                            <a:noFill/>
                          </a:ln>
                          <a:solidFill>
                            <a:srgbClr val="000000"/>
                          </a:solidFill>
                          <a:effectLst/>
                        </a:rPr>
                        <a:t>rated</a:t>
                      </a:r>
                      <a:r>
                        <a:rPr kumimoji="0" lang="de-DE" sz="900" b="0" u="none" strike="noStrike" cap="none" normalizeH="0" baseline="0" dirty="0" smtClean="0">
                          <a:ln>
                            <a:noFill/>
                          </a:ln>
                          <a:solidFill>
                            <a:srgbClr val="000000"/>
                          </a:solidFill>
                          <a:effectLst/>
                        </a:rPr>
                        <a:t>, wall </a:t>
                      </a:r>
                      <a:r>
                        <a:rPr kumimoji="0" lang="de-DE" sz="900" b="0" u="none" strike="noStrike" cap="none" normalizeH="0" baseline="0" dirty="0" err="1" smtClean="0">
                          <a:ln>
                            <a:noFill/>
                          </a:ln>
                          <a:solidFill>
                            <a:srgbClr val="000000"/>
                          </a:solidFill>
                          <a:effectLst/>
                        </a:rPr>
                        <a:t>or</a:t>
                      </a:r>
                      <a:r>
                        <a:rPr kumimoji="0" lang="de-DE" sz="900" b="0" u="none" strike="noStrike" cap="none" normalizeH="0" baseline="0" dirty="0" smtClean="0">
                          <a:ln>
                            <a:noFill/>
                          </a:ln>
                          <a:solidFill>
                            <a:srgbClr val="000000"/>
                          </a:solidFill>
                          <a:effectLst/>
                        </a:rPr>
                        <a:t> pole </a:t>
                      </a:r>
                      <a:r>
                        <a:rPr kumimoji="0" lang="de-DE" sz="900" b="0" u="none" strike="noStrike" cap="none" normalizeH="0" baseline="0" dirty="0" err="1" smtClean="0">
                          <a:ln>
                            <a:noFill/>
                          </a:ln>
                          <a:solidFill>
                            <a:srgbClr val="000000"/>
                          </a:solidFill>
                          <a:effectLst/>
                        </a:rPr>
                        <a:t>mount</a:t>
                      </a:r>
                      <a:endParaRPr kumimoji="0" lang="de-DE" sz="900" b="0" u="none" strike="noStrike" cap="none" normalizeH="0" baseline="0" dirty="0" smtClean="0">
                        <a:ln>
                          <a:noFill/>
                        </a:ln>
                        <a:solidFill>
                          <a:srgbClr val="000000"/>
                        </a:solidFill>
                        <a:effectLst/>
                      </a:endParaRPr>
                    </a:p>
                  </a:txBody>
                  <a:tcPr marT="34290" marB="34290" anchor="ctr"/>
                </a:tc>
                <a:tc>
                  <a:txBody>
                    <a:bodyPr/>
                    <a:lstStyle/>
                    <a:p>
                      <a:pPr algn="ctr"/>
                      <a:r>
                        <a:rPr kumimoji="0" lang="de-DE" sz="900" b="0" u="none" strike="noStrike" cap="none" normalizeH="0" baseline="0" dirty="0" smtClean="0">
                          <a:ln>
                            <a:noFill/>
                          </a:ln>
                          <a:solidFill>
                            <a:srgbClr val="000000"/>
                          </a:solidFill>
                          <a:effectLst/>
                        </a:rPr>
                        <a:t>Outdoor IP67 </a:t>
                      </a:r>
                      <a:r>
                        <a:rPr kumimoji="0" lang="de-DE" sz="900" b="0" u="none" strike="noStrike" cap="none" normalizeH="0" baseline="0" dirty="0" err="1" smtClean="0">
                          <a:ln>
                            <a:noFill/>
                          </a:ln>
                          <a:solidFill>
                            <a:srgbClr val="000000"/>
                          </a:solidFill>
                          <a:effectLst/>
                        </a:rPr>
                        <a:t>rated</a:t>
                      </a:r>
                      <a:r>
                        <a:rPr kumimoji="0" lang="de-DE" sz="900" b="0" u="none" strike="noStrike" cap="none" normalizeH="0" baseline="0" dirty="0" smtClean="0">
                          <a:ln>
                            <a:noFill/>
                          </a:ln>
                          <a:solidFill>
                            <a:srgbClr val="000000"/>
                          </a:solidFill>
                          <a:effectLst/>
                        </a:rPr>
                        <a:t>, wall </a:t>
                      </a:r>
                      <a:r>
                        <a:rPr kumimoji="0" lang="de-DE" sz="900" b="0" u="none" strike="noStrike" cap="none" normalizeH="0" baseline="0" dirty="0" err="1" smtClean="0">
                          <a:ln>
                            <a:noFill/>
                          </a:ln>
                          <a:solidFill>
                            <a:srgbClr val="000000"/>
                          </a:solidFill>
                          <a:effectLst/>
                        </a:rPr>
                        <a:t>or</a:t>
                      </a:r>
                      <a:r>
                        <a:rPr kumimoji="0" lang="de-DE" sz="900" b="0" u="none" strike="noStrike" cap="none" normalizeH="0" baseline="0" dirty="0" smtClean="0">
                          <a:ln>
                            <a:noFill/>
                          </a:ln>
                          <a:solidFill>
                            <a:srgbClr val="000000"/>
                          </a:solidFill>
                          <a:effectLst/>
                        </a:rPr>
                        <a:t> pole </a:t>
                      </a:r>
                      <a:r>
                        <a:rPr kumimoji="0" lang="de-DE" sz="900" b="0" u="none" strike="noStrike" cap="none" normalizeH="0" baseline="0" dirty="0" err="1" smtClean="0">
                          <a:ln>
                            <a:noFill/>
                          </a:ln>
                          <a:solidFill>
                            <a:srgbClr val="000000"/>
                          </a:solidFill>
                          <a:effectLst/>
                        </a:rPr>
                        <a:t>mount</a:t>
                      </a:r>
                      <a:endParaRPr kumimoji="0" lang="de-DE" sz="900" b="0" u="none" strike="noStrike" cap="none" normalizeH="0" baseline="0" dirty="0" smtClean="0">
                        <a:ln>
                          <a:noFill/>
                        </a:ln>
                        <a:solidFill>
                          <a:srgbClr val="000000"/>
                        </a:solidFill>
                        <a:effectLst/>
                      </a:endParaRPr>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normalizeH="0" baseline="0" dirty="0" smtClean="0">
                          <a:ln>
                            <a:noFill/>
                          </a:ln>
                          <a:solidFill>
                            <a:srgbClr val="131313"/>
                          </a:solidFill>
                          <a:effectLst/>
                          <a:latin typeface="+mn-lt"/>
                          <a:ea typeface="+mn-ea"/>
                          <a:cs typeface="+mn-cs"/>
                        </a:rPr>
                        <a:t>Outdoor IP67 rated, wall or pole mount</a:t>
                      </a:r>
                    </a:p>
                  </a:txBody>
                  <a:tcPr marT="34290" marB="34290" anchor="ctr"/>
                </a:tc>
              </a:tr>
              <a:tr h="249301">
                <a:tc>
                  <a:txBody>
                    <a:bodyPr/>
                    <a:lstStyle/>
                    <a:p>
                      <a:r>
                        <a:rPr lang="fr-FR" sz="900" dirty="0" err="1" smtClean="0"/>
                        <a:t>Rx</a:t>
                      </a:r>
                      <a:r>
                        <a:rPr lang="fr-FR" sz="900" dirty="0" smtClean="0"/>
                        <a:t> / </a:t>
                      </a:r>
                      <a:r>
                        <a:rPr lang="fr-FR" sz="900" dirty="0" err="1" smtClean="0"/>
                        <a:t>Tx</a:t>
                      </a:r>
                      <a:endParaRPr lang="en-US" sz="900" b="1" dirty="0">
                        <a:solidFill>
                          <a:srgbClr val="FFFFFF"/>
                        </a:solidFill>
                      </a:endParaRPr>
                    </a:p>
                  </a:txBody>
                  <a:tcPr marT="34290" marB="34290" anchor="ctr">
                    <a:solidFill>
                      <a:srgbClr val="77777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rPr>
                        <a:t>1x1</a:t>
                      </a: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kern="1200" cap="none" normalizeH="0" baseline="0" noProof="0" dirty="0" smtClean="0">
                          <a:ln>
                            <a:noFill/>
                          </a:ln>
                          <a:solidFill>
                            <a:srgbClr val="000000"/>
                          </a:solidFill>
                          <a:effectLst/>
                          <a:latin typeface="+mn-lt"/>
                          <a:ea typeface="+mn-ea"/>
                          <a:cs typeface="+mn-cs"/>
                        </a:rPr>
                        <a:t>1x1</a:t>
                      </a: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2x2</a:t>
                      </a: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2x2</a:t>
                      </a:r>
                    </a:p>
                  </a:txBody>
                  <a:tcPr marT="34290" marB="34290" anchor="ctr"/>
                </a:tc>
                <a:tc>
                  <a:txBody>
                    <a:bodyPr/>
                    <a:lstStyle/>
                    <a:p>
                      <a:pPr algn="ctr"/>
                      <a:r>
                        <a:rPr lang="en-US" sz="900" b="0" i="0" dirty="0" smtClean="0">
                          <a:latin typeface="+mn-lt"/>
                        </a:rPr>
                        <a:t>2x2</a:t>
                      </a:r>
                      <a:endParaRPr lang="en-US" sz="900" b="0" i="0" dirty="0">
                        <a:latin typeface="+mn-lt"/>
                      </a:endParaRPr>
                    </a:p>
                  </a:txBody>
                  <a:tcPr marT="34290" marB="34290" anchor="ctr"/>
                </a:tc>
              </a:tr>
              <a:tr h="346201">
                <a:tc>
                  <a:txBody>
                    <a:bodyPr/>
                    <a:lstStyle/>
                    <a:p>
                      <a:r>
                        <a:rPr lang="en-US" sz="900" dirty="0" smtClean="0"/>
                        <a:t>Radio 1</a:t>
                      </a:r>
                      <a:endParaRPr lang="en-US" sz="900" b="1" dirty="0">
                        <a:solidFill>
                          <a:srgbClr val="FFFFFF"/>
                        </a:solidFill>
                      </a:endParaRPr>
                    </a:p>
                  </a:txBody>
                  <a:tcPr marT="34290" marB="34290" anchor="ctr">
                    <a:solidFill>
                      <a:srgbClr val="77777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rPr>
                        <a:t>(150 Mbps)</a:t>
                      </a: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noProof="0" dirty="0" smtClean="0">
                          <a:ln>
                            <a:noFill/>
                          </a:ln>
                          <a:solidFill>
                            <a:srgbClr val="000000"/>
                          </a:solidFill>
                          <a:effectLst/>
                        </a:rPr>
                        <a:t>2.4/5GHz a/b/g/n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(150 Mbps)</a:t>
                      </a: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(300 Mbps)</a:t>
                      </a: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(300Mbps)</a:t>
                      </a:r>
                    </a:p>
                  </a:txBody>
                  <a:tcPr marT="34290" marB="34290" anchor="ctr"/>
                </a:tc>
                <a:tc>
                  <a:txBody>
                    <a:bodyPr/>
                    <a:lstStyle/>
                    <a:p>
                      <a:pPr algn="ctr"/>
                      <a:r>
                        <a:rPr kumimoji="0" lang="en-US" sz="900" u="none" strike="noStrike" cap="none" normalizeH="0" baseline="0" noProof="0" dirty="0" smtClean="0">
                          <a:ln>
                            <a:noFill/>
                          </a:ln>
                          <a:solidFill>
                            <a:srgbClr val="36424A"/>
                          </a:solidFill>
                          <a:effectLst/>
                        </a:rPr>
                        <a:t>2.4 GHz b/g/n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(300 Mbps)</a:t>
                      </a:r>
                    </a:p>
                  </a:txBody>
                  <a:tcPr marT="34290" marB="34290" anchor="ctr"/>
                </a:tc>
              </a:tr>
              <a:tr h="346201">
                <a:tc>
                  <a:txBody>
                    <a:bodyPr/>
                    <a:lstStyle/>
                    <a:p>
                      <a:r>
                        <a:rPr lang="en-US" sz="900" b="1" dirty="0" smtClean="0">
                          <a:solidFill>
                            <a:srgbClr val="FFFFFF"/>
                          </a:solidFill>
                        </a:rPr>
                        <a:t>Radio 2</a:t>
                      </a:r>
                    </a:p>
                  </a:txBody>
                  <a:tcPr marT="34290" marB="34290" anchor="ctr">
                    <a:solidFill>
                      <a:srgbClr val="77777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rPr>
                        <a:t>-</a:t>
                      </a: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noProof="0" dirty="0" smtClean="0">
                          <a:ln>
                            <a:noFill/>
                          </a:ln>
                          <a:solidFill>
                            <a:srgbClr val="000000"/>
                          </a:solidFill>
                          <a:effectLst/>
                        </a:rPr>
                        <a:t>-</a:t>
                      </a: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5GHz 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(300 Mbps)</a:t>
                      </a: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5GHz 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(300 Mbps)</a:t>
                      </a: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noProof="0" dirty="0" smtClean="0">
                          <a:ln>
                            <a:noFill/>
                          </a:ln>
                          <a:solidFill>
                            <a:schemeClr val="tx1"/>
                          </a:solidFill>
                          <a:effectLst/>
                        </a:rPr>
                        <a:t>5GHz a/n/ac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noProof="0" dirty="0" smtClean="0">
                          <a:ln>
                            <a:noFill/>
                          </a:ln>
                          <a:solidFill>
                            <a:schemeClr val="tx1"/>
                          </a:solidFill>
                          <a:effectLst/>
                        </a:rPr>
                        <a:t>(867 Mbps)</a:t>
                      </a:r>
                    </a:p>
                  </a:txBody>
                  <a:tcPr marT="34290" marB="34290" anchor="ctr"/>
                </a:tc>
              </a:tr>
              <a:tr h="308204">
                <a:tc>
                  <a:txBody>
                    <a:bodyPr/>
                    <a:lstStyle/>
                    <a:p>
                      <a:r>
                        <a:rPr lang="en-US" sz="900" dirty="0" err="1" smtClean="0"/>
                        <a:t>PoE</a:t>
                      </a:r>
                      <a:endParaRPr lang="en-US" sz="900" b="1" dirty="0" smtClean="0">
                        <a:solidFill>
                          <a:srgbClr val="FFFFFF"/>
                        </a:solidFill>
                      </a:endParaRPr>
                    </a:p>
                  </a:txBody>
                  <a:tcPr marT="34290" marB="34290" anchor="ctr">
                    <a:solidFill>
                      <a:srgbClr val="777777"/>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802.3af</a:t>
                      </a:r>
                      <a:endParaRPr lang="en-US" sz="900" b="0" i="0" dirty="0" smtClean="0">
                        <a:latin typeface="+mn-l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900" b="0" u="none" strike="noStrike" cap="none" normalizeH="0" baseline="0" dirty="0" smtClean="0">
                          <a:ln>
                            <a:noFill/>
                          </a:ln>
                          <a:solidFill>
                            <a:srgbClr val="000000"/>
                          </a:solidFill>
                          <a:effectLst/>
                        </a:rPr>
                        <a:t>802.3af</a:t>
                      </a:r>
                      <a:endParaRPr lang="en-US" sz="900" b="0" i="0" dirty="0" smtClean="0">
                        <a:solidFill>
                          <a:srgbClr val="000000"/>
                        </a:solidFill>
                        <a:latin typeface="+mn-lt"/>
                      </a:endParaRPr>
                    </a:p>
                  </a:txBody>
                  <a:tcPr marT="34290" marB="34290" anchor="ctr"/>
                </a:tc>
                <a:tc>
                  <a:txBody>
                    <a:bodyPr/>
                    <a:lstStyle/>
                    <a:p>
                      <a:pPr algn="ctr"/>
                      <a:r>
                        <a:rPr kumimoji="0" lang="en-US" sz="900" b="0" u="none" strike="noStrike" cap="none" normalizeH="0" baseline="0" dirty="0" smtClean="0">
                          <a:ln>
                            <a:noFill/>
                          </a:ln>
                          <a:solidFill>
                            <a:srgbClr val="000000"/>
                          </a:solidFill>
                          <a:effectLst/>
                        </a:rPr>
                        <a:t>802.3af</a:t>
                      </a:r>
                      <a:endParaRPr lang="en-US" sz="900" b="0" i="0" dirty="0">
                        <a:solidFill>
                          <a:srgbClr val="000000"/>
                        </a:solidFill>
                        <a:latin typeface="+mn-lt"/>
                      </a:endParaRPr>
                    </a:p>
                  </a:txBody>
                  <a:tcPr marT="34290" marB="34290" anchor="ctr"/>
                </a:tc>
                <a:tc>
                  <a:txBody>
                    <a:bodyPr/>
                    <a:lstStyle/>
                    <a:p>
                      <a:pPr algn="ctr"/>
                      <a:r>
                        <a:rPr kumimoji="0" lang="en-US" sz="900" b="0" u="none" strike="noStrike" cap="none" normalizeH="0" baseline="0" dirty="0" smtClean="0">
                          <a:ln>
                            <a:noFill/>
                          </a:ln>
                          <a:solidFill>
                            <a:srgbClr val="000000"/>
                          </a:solidFill>
                          <a:effectLst/>
                        </a:rPr>
                        <a:t>802.3at</a:t>
                      </a:r>
                      <a:endParaRPr lang="en-US" sz="900" b="0" i="0" dirty="0">
                        <a:solidFill>
                          <a:srgbClr val="000000"/>
                        </a:solidFill>
                        <a:latin typeface="+mn-lt"/>
                      </a:endParaRPr>
                    </a:p>
                  </a:txBody>
                  <a:tcPr marT="34290" marB="34290" anchor="ctr"/>
                </a:tc>
                <a:tc>
                  <a:txBody>
                    <a:bodyPr/>
                    <a:lstStyle/>
                    <a:p>
                      <a:pPr algn="ctr"/>
                      <a:r>
                        <a:rPr kumimoji="0" lang="en-US" sz="900" u="none" strike="noStrike" cap="none" normalizeH="0" baseline="0" dirty="0" smtClean="0">
                          <a:ln>
                            <a:noFill/>
                          </a:ln>
                          <a:effectLst/>
                        </a:rPr>
                        <a:t>802.3at</a:t>
                      </a:r>
                      <a:endParaRPr lang="en-US" sz="900" b="0" i="0" dirty="0">
                        <a:latin typeface="+mn-lt"/>
                      </a:endParaRPr>
                    </a:p>
                  </a:txBody>
                  <a:tcPr marT="34290" marB="34290" anchor="ctr"/>
                </a:tc>
              </a:tr>
              <a:tr h="346201">
                <a:tc>
                  <a:txBody>
                    <a:bodyPr/>
                    <a:lstStyle/>
                    <a:p>
                      <a:r>
                        <a:rPr lang="en-US" sz="900" dirty="0" smtClean="0"/>
                        <a:t>Antennas</a:t>
                      </a:r>
                      <a:endParaRPr lang="en-US" sz="900" b="1" dirty="0" smtClean="0">
                        <a:solidFill>
                          <a:srgbClr val="FFFFFF"/>
                        </a:solidFill>
                      </a:endParaRPr>
                    </a:p>
                  </a:txBody>
                  <a:tcPr marT="34290" marB="34290" anchor="ctr">
                    <a:solidFill>
                      <a:srgbClr val="77777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u="none" strike="noStrike" cap="none" normalizeH="0" baseline="0" dirty="0" smtClean="0">
                          <a:ln>
                            <a:noFill/>
                          </a:ln>
                          <a:effectLst/>
                        </a:rPr>
                        <a:t>1 internal</a:t>
                      </a:r>
                      <a:endParaRPr kumimoji="0" lang="en-GB" sz="900" b="0" i="0" u="none" strike="noStrike" cap="none" normalizeH="0" baseline="0" dirty="0" smtClean="0">
                        <a:ln>
                          <a:noFill/>
                        </a:ln>
                        <a:solidFill>
                          <a:srgbClr val="000000"/>
                        </a:solidFill>
                        <a:effectLst/>
                        <a:latin typeface="+mn-lt"/>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u="none" strike="noStrike" cap="none" normalizeH="0" baseline="0" dirty="0" smtClean="0">
                          <a:ln>
                            <a:noFill/>
                          </a:ln>
                          <a:solidFill>
                            <a:srgbClr val="000000"/>
                          </a:solidFill>
                          <a:effectLst/>
                        </a:rPr>
                        <a:t>1 internal</a:t>
                      </a:r>
                      <a:endParaRPr kumimoji="0" lang="en-GB" sz="900" b="0" i="0" u="none" strike="noStrike" cap="none" normalizeH="0" baseline="0" dirty="0" smtClean="0">
                        <a:ln>
                          <a:noFill/>
                        </a:ln>
                        <a:solidFill>
                          <a:srgbClr val="000000"/>
                        </a:solidFill>
                        <a:effectLst/>
                        <a:latin typeface="+mn-lt"/>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u="none" strike="noStrike" cap="none" normalizeH="0" baseline="0" dirty="0" smtClean="0">
                          <a:ln>
                            <a:noFill/>
                          </a:ln>
                          <a:solidFill>
                            <a:srgbClr val="000000"/>
                          </a:solidFill>
                          <a:effectLst/>
                        </a:rPr>
                        <a:t>4 external </a:t>
                      </a:r>
                      <a:br>
                        <a:rPr kumimoji="0" lang="en-GB" sz="900" b="0" u="none" strike="noStrike" cap="none" normalizeH="0" baseline="0" dirty="0" smtClean="0">
                          <a:ln>
                            <a:noFill/>
                          </a:ln>
                          <a:solidFill>
                            <a:srgbClr val="000000"/>
                          </a:solidFill>
                          <a:effectLst/>
                        </a:rPr>
                      </a:br>
                      <a:r>
                        <a:rPr kumimoji="0" lang="en-GB" sz="900" b="0" u="none" strike="noStrike" cap="none" normalizeH="0" baseline="0" dirty="0" smtClean="0">
                          <a:ln>
                            <a:noFill/>
                          </a:ln>
                          <a:solidFill>
                            <a:srgbClr val="000000"/>
                          </a:solidFill>
                          <a:effectLst/>
                        </a:rPr>
                        <a:t>(RP-SMA )</a:t>
                      </a:r>
                      <a:endParaRPr kumimoji="0" lang="en-GB" sz="900" b="0" i="0" u="none" strike="noStrike" cap="none" normalizeH="0" baseline="0" dirty="0" smtClean="0">
                        <a:ln>
                          <a:noFill/>
                        </a:ln>
                        <a:solidFill>
                          <a:srgbClr val="000000"/>
                        </a:solidFill>
                        <a:effectLst/>
                        <a:latin typeface="+mn-lt"/>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u="none" strike="noStrike" cap="none" normalizeH="0" baseline="0" dirty="0" smtClean="0">
                          <a:ln>
                            <a:noFill/>
                          </a:ln>
                          <a:solidFill>
                            <a:srgbClr val="000000"/>
                          </a:solidFill>
                          <a:effectLst/>
                        </a:rPr>
                        <a:t>4 external </a:t>
                      </a:r>
                      <a:br>
                        <a:rPr kumimoji="0" lang="en-GB" sz="900" b="0" u="none" strike="noStrike" cap="none" normalizeH="0" baseline="0" dirty="0" smtClean="0">
                          <a:ln>
                            <a:noFill/>
                          </a:ln>
                          <a:solidFill>
                            <a:srgbClr val="000000"/>
                          </a:solidFill>
                          <a:effectLst/>
                        </a:rPr>
                      </a:br>
                      <a:r>
                        <a:rPr kumimoji="0" lang="en-GB" sz="900" b="0" u="none" strike="noStrike" cap="none" normalizeH="0" baseline="0" dirty="0" smtClean="0">
                          <a:ln>
                            <a:noFill/>
                          </a:ln>
                          <a:solidFill>
                            <a:srgbClr val="000000"/>
                          </a:solidFill>
                          <a:effectLst/>
                        </a:rPr>
                        <a:t>(N-Type)</a:t>
                      </a:r>
                      <a:endParaRPr kumimoji="0" lang="en-GB" sz="900" b="0" i="0" u="none" strike="noStrike" cap="none" normalizeH="0" baseline="0" dirty="0" smtClean="0">
                        <a:ln>
                          <a:noFill/>
                        </a:ln>
                        <a:solidFill>
                          <a:srgbClr val="000000"/>
                        </a:solidFill>
                        <a:effectLst/>
                        <a:latin typeface="+mn-lt"/>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u="none" strike="noStrike" cap="none" normalizeH="0" baseline="0" dirty="0" smtClean="0">
                          <a:ln>
                            <a:noFill/>
                          </a:ln>
                          <a:effectLst/>
                        </a:rPr>
                        <a:t>4 external </a:t>
                      </a:r>
                      <a:br>
                        <a:rPr kumimoji="0" lang="en-GB" sz="900" u="none" strike="noStrike" cap="none" normalizeH="0" baseline="0" dirty="0" smtClean="0">
                          <a:ln>
                            <a:noFill/>
                          </a:ln>
                          <a:effectLst/>
                        </a:rPr>
                      </a:br>
                      <a:r>
                        <a:rPr kumimoji="0" lang="en-GB" sz="900" u="none" strike="noStrike" cap="none" normalizeH="0" baseline="0" dirty="0" smtClean="0">
                          <a:ln>
                            <a:noFill/>
                          </a:ln>
                          <a:effectLst/>
                        </a:rPr>
                        <a:t>(N-Type)</a:t>
                      </a:r>
                      <a:endParaRPr kumimoji="0" lang="en-GB" sz="900" b="0" i="0" u="none" strike="noStrike" cap="none" normalizeH="0" baseline="0" dirty="0" smtClean="0">
                        <a:ln>
                          <a:noFill/>
                        </a:ln>
                        <a:solidFill>
                          <a:srgbClr val="000000"/>
                        </a:solidFill>
                        <a:effectLst/>
                        <a:latin typeface="+mn-lt"/>
                      </a:endParaRPr>
                    </a:p>
                  </a:txBody>
                  <a:tcPr marT="34290" marB="34290" anchor="ctr"/>
                </a:tc>
              </a:tr>
              <a:tr h="379977">
                <a:tc>
                  <a:txBody>
                    <a:bodyPr/>
                    <a:lstStyle/>
                    <a:p>
                      <a:r>
                        <a:rPr lang="en-US" sz="900" dirty="0" smtClean="0"/>
                        <a:t>Ethernet Interfaces</a:t>
                      </a:r>
                      <a:endParaRPr lang="en-US" sz="900" b="1" dirty="0">
                        <a:solidFill>
                          <a:srgbClr val="FFFFFF"/>
                        </a:solidFill>
                      </a:endParaRPr>
                    </a:p>
                  </a:txBody>
                  <a:tcPr marT="34290" marB="34290" anchor="ctr">
                    <a:solidFill>
                      <a:srgbClr val="77777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2x FE RJ45</a:t>
                      </a:r>
                      <a:endParaRPr kumimoji="0" lang="en-US" sz="900" b="0" i="0" u="none" strike="noStrike" cap="none" normalizeH="0" baseline="0" dirty="0" smtClean="0">
                        <a:ln>
                          <a:noFill/>
                        </a:ln>
                        <a:solidFill>
                          <a:srgbClr val="131313"/>
                        </a:solidFill>
                        <a:effectLst/>
                        <a:latin typeface="HelveticaNeue Condensed" pitchFamily="34" charset="0"/>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u="none" strike="noStrike" cap="none" normalizeH="0" baseline="0" dirty="0" smtClean="0">
                          <a:ln>
                            <a:noFill/>
                          </a:ln>
                          <a:solidFill>
                            <a:srgbClr val="000000"/>
                          </a:solidFill>
                          <a:effectLst/>
                        </a:rPr>
                        <a:t>2x FE RJ45</a:t>
                      </a:r>
                      <a:endParaRPr kumimoji="0" lang="en-US" sz="900" b="0" i="0" u="none" strike="noStrike" cap="none" normalizeH="0" baseline="0" dirty="0" smtClean="0">
                        <a:ln>
                          <a:noFill/>
                        </a:ln>
                        <a:solidFill>
                          <a:srgbClr val="000000"/>
                        </a:solidFill>
                        <a:effectLst/>
                        <a:latin typeface="HelveticaNeue Condensed" pitchFamily="34" charset="0"/>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u="none" strike="noStrike" cap="none" normalizeH="0" baseline="0" dirty="0" smtClean="0">
                          <a:ln>
                            <a:noFill/>
                          </a:ln>
                          <a:solidFill>
                            <a:srgbClr val="000000"/>
                          </a:solidFill>
                          <a:effectLst/>
                        </a:rPr>
                        <a:t>1 x GE RJ45</a:t>
                      </a:r>
                      <a:endParaRPr kumimoji="0" lang="en-US" sz="900" b="0" i="0" u="none" strike="noStrike" cap="none" normalizeH="0" baseline="0" dirty="0" smtClean="0">
                        <a:ln>
                          <a:noFill/>
                        </a:ln>
                        <a:solidFill>
                          <a:srgbClr val="000000"/>
                        </a:solidFill>
                        <a:effectLst/>
                        <a:latin typeface="HelveticaNeue Condensed" pitchFamily="34" charset="0"/>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u="none" strike="noStrike" cap="none" normalizeH="0" baseline="0" dirty="0" smtClean="0">
                          <a:ln>
                            <a:noFill/>
                          </a:ln>
                          <a:solidFill>
                            <a:srgbClr val="000000"/>
                          </a:solidFill>
                          <a:effectLst/>
                        </a:rPr>
                        <a:t>1 x GE RJ45</a:t>
                      </a:r>
                      <a:endParaRPr kumimoji="0" lang="en-US" sz="900" b="0" i="0" u="none" strike="noStrike" cap="none" normalizeH="0" baseline="0" dirty="0" smtClean="0">
                        <a:ln>
                          <a:noFill/>
                        </a:ln>
                        <a:solidFill>
                          <a:srgbClr val="000000"/>
                        </a:solidFill>
                        <a:effectLst/>
                        <a:latin typeface="HelveticaNeue Condensed" pitchFamily="34" charset="0"/>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1 x GE RJ45</a:t>
                      </a:r>
                      <a:endParaRPr kumimoji="0" lang="en-US" sz="900" b="0" i="0" u="none" strike="noStrike" cap="none" normalizeH="0" baseline="0" dirty="0" smtClean="0">
                        <a:ln>
                          <a:noFill/>
                        </a:ln>
                        <a:solidFill>
                          <a:srgbClr val="131313"/>
                        </a:solidFill>
                        <a:effectLst/>
                        <a:latin typeface="HelveticaNeue Condensed" pitchFamily="34" charset="0"/>
                      </a:endParaRPr>
                    </a:p>
                  </a:txBody>
                  <a:tcPr marT="34290" marB="34290" anchor="ctr"/>
                </a:tc>
              </a:tr>
              <a:tr h="308204">
                <a:tc>
                  <a:txBody>
                    <a:bodyPr/>
                    <a:lstStyle/>
                    <a:p>
                      <a:r>
                        <a:rPr lang="en-US" sz="900" b="1" dirty="0" smtClean="0">
                          <a:solidFill>
                            <a:srgbClr val="FFFFFF"/>
                          </a:solidFill>
                        </a:rPr>
                        <a:t>USB</a:t>
                      </a:r>
                      <a:endParaRPr lang="en-US" sz="900" b="1" dirty="0">
                        <a:solidFill>
                          <a:srgbClr val="FFFFFF"/>
                        </a:solidFill>
                      </a:endParaRPr>
                    </a:p>
                  </a:txBody>
                  <a:tcPr marT="34290" marB="34290" anchor="ctr">
                    <a:solidFill>
                      <a:srgbClr val="77777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rgbClr val="131313"/>
                          </a:solidFill>
                          <a:effectLst/>
                          <a:latin typeface="HelveticaNeue Condensed" pitchFamily="34" charset="0"/>
                        </a:rPr>
                        <a:t>-</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rgbClr val="000000"/>
                          </a:solidFill>
                          <a:effectLst/>
                          <a:latin typeface="HelveticaNeue Condensed" pitchFamily="34" charset="0"/>
                        </a:rPr>
                        <a:t>-</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rgbClr val="000000"/>
                          </a:solidFill>
                          <a:effectLst/>
                          <a:latin typeface="HelveticaNeue Condensed" pitchFamily="34" charset="0"/>
                        </a:rPr>
                        <a:t>-</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rgbClr val="000000"/>
                          </a:solidFill>
                          <a:effectLst/>
                          <a:latin typeface="HelveticaNeue Condensed" pitchFamily="34" charset="0"/>
                        </a:rPr>
                        <a:t>-</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rgbClr val="131313"/>
                          </a:solidFill>
                          <a:effectLst/>
                          <a:latin typeface="HelveticaNeue Condensed" pitchFamily="34" charset="0"/>
                        </a:rPr>
                        <a:t>-</a:t>
                      </a:r>
                    </a:p>
                  </a:txBody>
                  <a:tcPr marT="34290" marB="34290" anchor="ctr"/>
                </a:tc>
              </a:tr>
            </a:tbl>
          </a:graphicData>
        </a:graphic>
      </p:graphicFrame>
    </p:spTree>
    <p:extLst>
      <p:ext uri="{BB962C8B-B14F-4D97-AF65-F5344CB8AC3E}">
        <p14:creationId xmlns:p14="http://schemas.microsoft.com/office/powerpoint/2010/main" val="2326226600"/>
      </p:ext>
    </p:extLst>
  </p:cSld>
  <p:clrMapOvr>
    <a:masterClrMapping/>
  </p:clrMapOvr>
  <p:transition spd="slow">
    <p:wip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FortiAP S-Series Family Overview</a:t>
            </a:r>
            <a:endParaRPr lang="en-US" dirty="0"/>
          </a:p>
        </p:txBody>
      </p:sp>
      <p:graphicFrame>
        <p:nvGraphicFramePr>
          <p:cNvPr id="5" name="Content Placeholder 5"/>
          <p:cNvGraphicFramePr>
            <a:graphicFrameLocks/>
          </p:cNvGraphicFramePr>
          <p:nvPr>
            <p:extLst>
              <p:ext uri="{D42A27DB-BD31-4B8C-83A1-F6EECF244321}">
                <p14:modId xmlns:p14="http://schemas.microsoft.com/office/powerpoint/2010/main" val="3621390185"/>
              </p:ext>
            </p:extLst>
          </p:nvPr>
        </p:nvGraphicFramePr>
        <p:xfrm>
          <a:off x="241396" y="960120"/>
          <a:ext cx="8763002" cy="3707101"/>
        </p:xfrm>
        <a:graphic>
          <a:graphicData uri="http://schemas.openxmlformats.org/drawingml/2006/table">
            <a:tbl>
              <a:tblPr firstCol="1" lastRow="1">
                <a:tableStyleId>{073A0DAA-6AF3-43AB-8588-CEC1D06C72B9}</a:tableStyleId>
              </a:tblPr>
              <a:tblGrid>
                <a:gridCol w="1697889"/>
                <a:gridCol w="471637"/>
                <a:gridCol w="471637"/>
                <a:gridCol w="2040613"/>
                <a:gridCol w="2040613"/>
                <a:gridCol w="2040613"/>
              </a:tblGrid>
              <a:tr h="678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4x4:4</a:t>
                      </a:r>
                    </a:p>
                  </a:txBody>
                  <a:tcPr marL="0" marR="0" marT="0" marB="0" anchor="ctr">
                    <a:solidFill>
                      <a:schemeClr val="accent4">
                        <a:lumMod val="50000"/>
                      </a:schemeClr>
                    </a:solidFill>
                  </a:tcPr>
                </a:tc>
                <a:tc rowSpan="3">
                  <a:txBody>
                    <a:bodyPr/>
                    <a:lstStyle/>
                    <a:p>
                      <a:pPr algn="ctr"/>
                      <a:r>
                        <a:rPr lang="en-US" sz="1000" dirty="0" smtClean="0">
                          <a:solidFill>
                            <a:schemeClr val="bg1"/>
                          </a:solidFill>
                        </a:rPr>
                        <a:t>Dual Radio</a:t>
                      </a:r>
                    </a:p>
                  </a:txBody>
                  <a:tcPr marL="0" marR="0" marT="0" marB="0" vert="vert270" anchor="ctr">
                    <a:solidFill>
                      <a:schemeClr val="accent4"/>
                    </a:solidFill>
                  </a:tcPr>
                </a:tc>
                <a:tc rowSpan="2">
                  <a:txBody>
                    <a:bodyPr/>
                    <a:lstStyle/>
                    <a:p>
                      <a:pPr algn="ctr"/>
                      <a:r>
                        <a:rPr lang="en-US" sz="1000" dirty="0" smtClean="0">
                          <a:solidFill>
                            <a:schemeClr val="bg1"/>
                          </a:solidFill>
                        </a:rPr>
                        <a:t>Resiliency</a:t>
                      </a:r>
                    </a:p>
                  </a:txBody>
                  <a:tcPr marL="0" marR="0" marT="0" marB="0" vert="vert270" anchor="ctr">
                    <a:solidFill>
                      <a:schemeClr val="accent4"/>
                    </a:solidFill>
                  </a:tcPr>
                </a:tc>
                <a:tc>
                  <a:txBody>
                    <a:bodyPr/>
                    <a:lstStyle/>
                    <a:p>
                      <a:pPr algn="l"/>
                      <a:endParaRPr lang="en-US" sz="1000" dirty="0">
                        <a:solidFill>
                          <a:schemeClr val="tx1">
                            <a:lumMod val="50000"/>
                            <a:lumOff val="50000"/>
                          </a:schemeClr>
                        </a:solidFill>
                      </a:endParaRPr>
                    </a:p>
                  </a:txBody>
                  <a:tcPr marL="0" marR="0" marT="0" marB="0" anchor="ctr"/>
                </a:tc>
                <a:tc>
                  <a:txBody>
                    <a:bodyPr/>
                    <a:lstStyle/>
                    <a:p>
                      <a:pPr algn="l"/>
                      <a:endParaRPr lang="en-US" sz="1000" dirty="0">
                        <a:solidFill>
                          <a:schemeClr val="tx1">
                            <a:lumMod val="50000"/>
                            <a:lumOff val="50000"/>
                          </a:schemeClr>
                        </a:solidFill>
                      </a:endParaRPr>
                    </a:p>
                  </a:txBody>
                  <a:tcPr marL="0" marR="0" marT="0" marB="0" anchor="ctr"/>
                </a:tc>
                <a:tc>
                  <a:txBody>
                    <a:bodyPr/>
                    <a:lstStyle/>
                    <a:p>
                      <a:pPr algn="l"/>
                      <a:endParaRPr lang="en-US" sz="1000" dirty="0">
                        <a:solidFill>
                          <a:schemeClr val="tx1">
                            <a:lumMod val="50000"/>
                            <a:lumOff val="50000"/>
                          </a:schemeClr>
                        </a:solidFill>
                      </a:endParaRPr>
                    </a:p>
                  </a:txBody>
                  <a:tcPr marL="0" marR="0" marT="0" marB="0" anchor="ctr"/>
                </a:tc>
              </a:tr>
              <a:tr h="678760">
                <a:tc rowSpan="3">
                  <a:txBody>
                    <a:bodyPr/>
                    <a:lstStyle/>
                    <a:p>
                      <a:pPr algn="ctr"/>
                      <a:r>
                        <a:rPr lang="en-US" sz="1000" dirty="0" smtClean="0"/>
                        <a:t>3x3:3</a:t>
                      </a:r>
                    </a:p>
                  </a:txBody>
                  <a:tcPr marL="0" marR="0" marT="0" marB="0" anchor="ctr">
                    <a:solidFill>
                      <a:schemeClr val="accent4">
                        <a:lumMod val="50000"/>
                      </a:schemeClr>
                    </a:solidFill>
                  </a:tcPr>
                </a:tc>
                <a:tc vMerge="1">
                  <a:txBody>
                    <a:bodyPr/>
                    <a:lstStyle/>
                    <a:p>
                      <a:pPr algn="ctr"/>
                      <a:endParaRPr lang="en-US" dirty="0" smtClean="0">
                        <a:solidFill>
                          <a:schemeClr val="bg1"/>
                        </a:solidFill>
                      </a:endParaRPr>
                    </a:p>
                  </a:txBody>
                  <a:tcPr marL="0" marR="0" marT="0" marB="0" vert="vert270" anchor="ctr">
                    <a:solidFill>
                      <a:schemeClr val="accent4"/>
                    </a:solidFill>
                  </a:tcPr>
                </a:tc>
                <a:tc vMerge="1">
                  <a:txBody>
                    <a:bodyPr/>
                    <a:lstStyle/>
                    <a:p>
                      <a:pPr algn="ctr"/>
                      <a:endParaRPr lang="en-US" dirty="0" smtClean="0">
                        <a:solidFill>
                          <a:schemeClr val="bg1"/>
                        </a:solidFill>
                      </a:endParaRPr>
                    </a:p>
                  </a:txBody>
                  <a:tcPr marL="0" marR="0" marT="0" marB="0" vert="vert270" anchor="ctr">
                    <a:solidFill>
                      <a:schemeClr val="accent4"/>
                    </a:solidFill>
                  </a:tcPr>
                </a:tc>
                <a:tc>
                  <a:txBody>
                    <a:bodyPr/>
                    <a:lstStyle/>
                    <a:p>
                      <a:pPr algn="l"/>
                      <a:endParaRPr lang="en-US" sz="1000" dirty="0">
                        <a:solidFill>
                          <a:schemeClr val="tx1">
                            <a:lumMod val="50000"/>
                            <a:lumOff val="50000"/>
                          </a:schemeClr>
                        </a:solidFill>
                      </a:endParaRPr>
                    </a:p>
                  </a:txBody>
                  <a:tcPr marL="0" marR="0" marT="0" marB="0" anchor="ctr"/>
                </a:tc>
                <a:tc>
                  <a:txBody>
                    <a:bodyPr/>
                    <a:lstStyle/>
                    <a:p>
                      <a:pPr algn="l"/>
                      <a:endParaRPr lang="en-US" sz="1000" dirty="0">
                        <a:solidFill>
                          <a:schemeClr val="tx1">
                            <a:lumMod val="50000"/>
                            <a:lumOff val="50000"/>
                          </a:schemeClr>
                        </a:solidFill>
                      </a:endParaRPr>
                    </a:p>
                  </a:txBody>
                  <a:tcPr marL="0" marR="0" marT="0" marB="0" anchor="ctr"/>
                </a:tc>
                <a:tc>
                  <a:txBody>
                    <a:bodyPr/>
                    <a:lstStyle/>
                    <a:p>
                      <a:pPr algn="l"/>
                      <a:endParaRPr lang="en-US" sz="1000" dirty="0">
                        <a:solidFill>
                          <a:schemeClr val="tx1">
                            <a:lumMod val="50000"/>
                            <a:lumOff val="50000"/>
                          </a:schemeClr>
                        </a:solidFill>
                      </a:endParaRPr>
                    </a:p>
                  </a:txBody>
                  <a:tcPr marL="0" marR="0" marT="0" marB="0" anchor="ctr"/>
                </a:tc>
              </a:tr>
              <a:tr h="678760">
                <a:tc vMerge="1">
                  <a:txBody>
                    <a:bodyPr/>
                    <a:lstStyle/>
                    <a:p>
                      <a:endParaRPr lang="en-US"/>
                    </a:p>
                  </a:txBody>
                  <a:tcPr/>
                </a:tc>
                <a:tc vMerge="1">
                  <a:txBody>
                    <a:bodyPr/>
                    <a:lstStyle/>
                    <a:p>
                      <a:endParaRPr lang="en-US"/>
                    </a:p>
                  </a:txBody>
                  <a:tcPr/>
                </a:tc>
                <a:tc rowSpan="3">
                  <a:txBody>
                    <a:bodyPr/>
                    <a:lstStyle/>
                    <a:p>
                      <a:pPr algn="ctr"/>
                      <a:endParaRPr lang="en-US" sz="1000" dirty="0" smtClean="0">
                        <a:solidFill>
                          <a:schemeClr val="bg1"/>
                        </a:solidFill>
                      </a:endParaRPr>
                    </a:p>
                  </a:txBody>
                  <a:tcPr marL="0" marR="0" marT="0" marB="0" vert="vert270" anchor="ctr">
                    <a:solidFill>
                      <a:schemeClr val="accent4"/>
                    </a:solidFill>
                  </a:tcPr>
                </a:tc>
                <a:tc>
                  <a:txBody>
                    <a:bodyPr/>
                    <a:lstStyle/>
                    <a:p>
                      <a:pPr algn="l"/>
                      <a:endParaRPr lang="en-US" sz="1000" dirty="0">
                        <a:solidFill>
                          <a:schemeClr val="tx1">
                            <a:lumMod val="50000"/>
                            <a:lumOff val="50000"/>
                          </a:schemeClr>
                        </a:solidFill>
                      </a:endParaRPr>
                    </a:p>
                  </a:txBody>
                  <a:tcPr marL="0" marR="0" marT="0" marB="0" anchor="ctr"/>
                </a:tc>
                <a:tc>
                  <a:txBody>
                    <a:bodyPr/>
                    <a:lstStyle/>
                    <a:p>
                      <a:pPr algn="l"/>
                      <a:endParaRPr lang="en-US" sz="1000" dirty="0">
                        <a:solidFill>
                          <a:schemeClr val="tx1">
                            <a:lumMod val="50000"/>
                            <a:lumOff val="50000"/>
                          </a:schemeClr>
                        </a:solidFill>
                      </a:endParaRPr>
                    </a:p>
                  </a:txBody>
                  <a:tcPr marL="0" marR="0" marT="0" marB="0" anchor="ctr"/>
                </a:tc>
                <a:tc>
                  <a:txBody>
                    <a:bodyPr/>
                    <a:lstStyle/>
                    <a:p>
                      <a:pPr algn="l"/>
                      <a:endParaRPr lang="en-US" sz="1000" dirty="0">
                        <a:solidFill>
                          <a:schemeClr val="tx1">
                            <a:lumMod val="50000"/>
                            <a:lumOff val="50000"/>
                          </a:schemeClr>
                        </a:solidFill>
                      </a:endParaRPr>
                    </a:p>
                  </a:txBody>
                  <a:tcPr marL="0" marR="0" marT="0" marB="0" anchor="ctr"/>
                </a:tc>
              </a:tr>
              <a:tr h="678760">
                <a:tc vMerge="1">
                  <a:txBody>
                    <a:bodyPr/>
                    <a:lstStyle/>
                    <a:p>
                      <a:pPr algn="ctr"/>
                      <a:endParaRPr lang="en-US" dirty="0">
                        <a:solidFill>
                          <a:schemeClr val="tx1">
                            <a:lumMod val="50000"/>
                            <a:lumOff val="50000"/>
                          </a:schemeClr>
                        </a:solidFill>
                      </a:endParaRPr>
                    </a:p>
                  </a:txBody>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bg1"/>
                          </a:solidFill>
                        </a:rPr>
                        <a:t>Single Radio</a:t>
                      </a:r>
                    </a:p>
                  </a:txBody>
                  <a:tcPr marL="0" marR="0" marT="0" marB="0" vert="vert270" anchor="ctr">
                    <a:solidFill>
                      <a:schemeClr val="accent4"/>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txBody>
                  <a:tcPr marL="0" marR="0" marT="0" marB="0" vert="vert270" anchor="ctr">
                    <a:solidFill>
                      <a:schemeClr val="accent4"/>
                    </a:solidFill>
                  </a:tcPr>
                </a:tc>
                <a:tc>
                  <a:txBody>
                    <a:bodyPr/>
                    <a:lstStyle/>
                    <a:p>
                      <a:pPr algn="l"/>
                      <a:endParaRPr lang="en-US" sz="1000" dirty="0">
                        <a:solidFill>
                          <a:schemeClr val="tx1">
                            <a:lumMod val="50000"/>
                            <a:lumOff val="50000"/>
                          </a:schemeClr>
                        </a:solidFill>
                      </a:endParaRPr>
                    </a:p>
                  </a:txBody>
                  <a:tcPr marL="0" marR="0" marT="0" marB="0" anchor="ctr"/>
                </a:tc>
                <a:tc>
                  <a:txBody>
                    <a:bodyPr/>
                    <a:lstStyle/>
                    <a:p>
                      <a:pPr algn="l"/>
                      <a:endParaRPr lang="en-US" sz="1000" dirty="0">
                        <a:solidFill>
                          <a:schemeClr val="tx1">
                            <a:lumMod val="50000"/>
                            <a:lumOff val="50000"/>
                          </a:schemeClr>
                        </a:solidFill>
                        <a:effectLst>
                          <a:glow rad="63500">
                            <a:schemeClr val="accent1">
                              <a:satMod val="175000"/>
                              <a:alpha val="40000"/>
                            </a:schemeClr>
                          </a:glow>
                        </a:effectLst>
                      </a:endParaRPr>
                    </a:p>
                  </a:txBody>
                  <a:tcPr marL="0" marR="0" marT="0" marB="0" anchor="ctr"/>
                </a:tc>
                <a:tc>
                  <a:txBody>
                    <a:bodyPr/>
                    <a:lstStyle/>
                    <a:p>
                      <a:pPr algn="l"/>
                      <a:endParaRPr lang="en-US" sz="1000" dirty="0" smtClean="0">
                        <a:solidFill>
                          <a:schemeClr val="tx1">
                            <a:lumMod val="50000"/>
                            <a:lumOff val="50000"/>
                          </a:schemeClr>
                        </a:solidFill>
                      </a:endParaRPr>
                    </a:p>
                  </a:txBody>
                  <a:tcPr marL="0" marR="0" marT="0" marB="0" anchor="ctr"/>
                </a:tc>
              </a:tr>
              <a:tr h="678760">
                <a:tc>
                  <a:txBody>
                    <a:bodyPr/>
                    <a:lstStyle/>
                    <a:p>
                      <a:pPr algn="ctr"/>
                      <a:r>
                        <a:rPr lang="en-US" sz="1000" dirty="0" smtClean="0"/>
                        <a:t>2x2:2</a:t>
                      </a:r>
                    </a:p>
                  </a:txBody>
                  <a:tcPr marL="0" marR="0" marT="0" marB="0" anchor="ctr">
                    <a:solidFill>
                      <a:schemeClr val="accent4">
                        <a:lumMod val="50000"/>
                      </a:schemeClr>
                    </a:solidFill>
                  </a:tcPr>
                </a:tc>
                <a:tc vMerge="1">
                  <a:txBody>
                    <a:bodyPr/>
                    <a:lstStyle/>
                    <a:p>
                      <a:endParaRPr lang="en-US"/>
                    </a:p>
                  </a:txBody>
                  <a:tcPr/>
                </a:tc>
                <a:tc vMerge="1">
                  <a:txBody>
                    <a:bodyPr/>
                    <a:lstStyle/>
                    <a:p>
                      <a:endParaRPr lang="en-US"/>
                    </a:p>
                  </a:txBody>
                  <a:tcPr/>
                </a:tc>
                <a:tc>
                  <a:txBody>
                    <a:bodyPr/>
                    <a:lstStyle/>
                    <a:p>
                      <a:endParaRPr lang="en-US" sz="1000" dirty="0"/>
                    </a:p>
                  </a:txBody>
                  <a:tcPr marL="0" marR="0" marT="0" marB="0" anchor="b"/>
                </a:tc>
                <a:tc>
                  <a:txBody>
                    <a:bodyPr/>
                    <a:lstStyle/>
                    <a:p>
                      <a:endParaRPr lang="en-US" sz="1000" dirty="0"/>
                    </a:p>
                  </a:txBody>
                  <a:tcPr marL="0" marR="0" marT="0" marB="0" anchor="ctr"/>
                </a:tc>
                <a:tc>
                  <a:txBody>
                    <a:bodyPr/>
                    <a:lstStyle/>
                    <a:p>
                      <a:endParaRPr lang="en-US" sz="1000" dirty="0"/>
                    </a:p>
                  </a:txBody>
                  <a:tcPr marL="0" marR="0" marT="0" marB="0" anchor="ctr"/>
                </a:tc>
              </a:tr>
              <a:tr h="313301">
                <a:tc gridSpan="3">
                  <a:txBody>
                    <a:bodyPr/>
                    <a:lstStyle/>
                    <a:p>
                      <a:pPr algn="ctr"/>
                      <a:endParaRPr lang="en-US" sz="1000" dirty="0">
                        <a:solidFill>
                          <a:schemeClr val="tx1">
                            <a:lumMod val="50000"/>
                            <a:lumOff val="50000"/>
                          </a:schemeClr>
                        </a:solidFill>
                      </a:endParaRPr>
                    </a:p>
                  </a:txBody>
                  <a:tcPr marL="0" marR="0" marT="0" marB="0" anchor="ctr">
                    <a:solidFill>
                      <a:schemeClr val="accent4">
                        <a:lumMod val="50000"/>
                      </a:schemeClr>
                    </a:solidFill>
                  </a:tcPr>
                </a:tc>
                <a:tc hMerge="1">
                  <a:txBody>
                    <a:bodyPr/>
                    <a:lstStyle/>
                    <a:p>
                      <a:pPr algn="ctr"/>
                      <a:endParaRPr lang="en-US" dirty="0"/>
                    </a:p>
                  </a:txBody>
                  <a:tcPr anchor="ctr">
                    <a:lnT w="12700" cap="flat" cmpd="sng" algn="ctr">
                      <a:solidFill>
                        <a:schemeClr val="bg1"/>
                      </a:solidFill>
                      <a:prstDash val="solid"/>
                      <a:round/>
                      <a:headEnd type="none" w="med" len="med"/>
                      <a:tailEnd type="none" w="med" len="med"/>
                    </a:lnT>
                    <a:cell3D prstMaterial="dkEdge">
                      <a:bevel w="77470" h="12700" prst="softRound"/>
                      <a:lightRig rig="flood" dir="t"/>
                    </a:cell3D>
                    <a:solidFill>
                      <a:srgbClr val="008C82"/>
                    </a:solidFill>
                  </a:tcPr>
                </a:tc>
                <a:tc hMerge="1">
                  <a:txBody>
                    <a:bodyPr/>
                    <a:lstStyle/>
                    <a:p>
                      <a:endParaRPr lang="en-US"/>
                    </a:p>
                  </a:txBody>
                  <a:tcPr/>
                </a:tc>
                <a:tc>
                  <a:txBody>
                    <a:bodyPr/>
                    <a:lstStyle/>
                    <a:p>
                      <a:pPr algn="ctr"/>
                      <a:r>
                        <a:rPr lang="en-US" sz="1000" dirty="0" smtClean="0"/>
                        <a:t>Personal</a:t>
                      </a:r>
                      <a:endParaRPr lang="en-US" sz="1000" b="1" dirty="0">
                        <a:solidFill>
                          <a:schemeClr val="tx1">
                            <a:lumMod val="50000"/>
                            <a:lumOff val="50000"/>
                          </a:schemeClr>
                        </a:solidFill>
                      </a:endParaRPr>
                    </a:p>
                  </a:txBody>
                  <a:tcPr marL="0" marR="0" marT="0" marB="0" anchor="ctr">
                    <a:solidFill>
                      <a:srgbClr val="3C3C3C"/>
                    </a:solidFill>
                  </a:tcPr>
                </a:tc>
                <a:tc>
                  <a:txBody>
                    <a:bodyPr/>
                    <a:lstStyle/>
                    <a:p>
                      <a:pPr algn="ctr"/>
                      <a:r>
                        <a:rPr lang="en-US" sz="1000" dirty="0" smtClean="0"/>
                        <a:t>Outdoor</a:t>
                      </a:r>
                      <a:endParaRPr lang="en-US" sz="1000" b="1" dirty="0">
                        <a:solidFill>
                          <a:schemeClr val="tx1">
                            <a:lumMod val="50000"/>
                            <a:lumOff val="50000"/>
                          </a:schemeClr>
                        </a:solidFill>
                      </a:endParaRPr>
                    </a:p>
                  </a:txBody>
                  <a:tcPr marL="0" marR="0" marT="0" marB="0" anchor="ctr">
                    <a:solidFill>
                      <a:srgbClr val="3C3C3C"/>
                    </a:solidFill>
                  </a:tcPr>
                </a:tc>
                <a:tc>
                  <a:txBody>
                    <a:bodyPr/>
                    <a:lstStyle/>
                    <a:p>
                      <a:pPr algn="ctr"/>
                      <a:r>
                        <a:rPr lang="en-US" sz="1000" dirty="0" smtClean="0"/>
                        <a:t>Indoor</a:t>
                      </a:r>
                      <a:endParaRPr lang="en-US" sz="1000" b="1" dirty="0">
                        <a:solidFill>
                          <a:schemeClr val="tx1">
                            <a:lumMod val="50000"/>
                            <a:lumOff val="50000"/>
                          </a:schemeClr>
                        </a:solidFill>
                      </a:endParaRPr>
                    </a:p>
                  </a:txBody>
                  <a:tcPr marL="0" marR="0" marT="0" marB="0" anchor="ctr">
                    <a:solidFill>
                      <a:srgbClr val="3C3C3C"/>
                    </a:solidFill>
                  </a:tcPr>
                </a:tc>
              </a:tr>
            </a:tbl>
          </a:graphicData>
        </a:graphic>
      </p:graphicFrame>
      <p:sp>
        <p:nvSpPr>
          <p:cNvPr id="68" name="TextBox 67"/>
          <p:cNvSpPr txBox="1"/>
          <p:nvPr/>
        </p:nvSpPr>
        <p:spPr>
          <a:xfrm>
            <a:off x="7899538" y="2681891"/>
            <a:ext cx="1043090" cy="276999"/>
          </a:xfrm>
          <a:prstGeom prst="rect">
            <a:avLst/>
          </a:prstGeom>
          <a:noFill/>
        </p:spPr>
        <p:txBody>
          <a:bodyPr wrap="square" lIns="91436" tIns="45718" rIns="91436" bIns="45718" rtlCol="0">
            <a:spAutoFit/>
          </a:bodyPr>
          <a:lstStyle/>
          <a:p>
            <a:pPr>
              <a:defRPr/>
            </a:pPr>
            <a:r>
              <a:rPr lang="en-US" sz="1200" b="1" dirty="0">
                <a:latin typeface="Arial Narrow"/>
                <a:cs typeface="Arial Narrow"/>
              </a:rPr>
              <a:t>FAP-S321C</a:t>
            </a:r>
          </a:p>
        </p:txBody>
      </p:sp>
      <p:sp>
        <p:nvSpPr>
          <p:cNvPr id="70" name="TextBox 69"/>
          <p:cNvSpPr txBox="1"/>
          <p:nvPr/>
        </p:nvSpPr>
        <p:spPr>
          <a:xfrm>
            <a:off x="7899540" y="2432441"/>
            <a:ext cx="1120065" cy="276999"/>
          </a:xfrm>
          <a:prstGeom prst="rect">
            <a:avLst/>
          </a:prstGeom>
          <a:noFill/>
        </p:spPr>
        <p:txBody>
          <a:bodyPr wrap="square" lIns="91436" tIns="45718" rIns="91436" bIns="45718" rtlCol="0">
            <a:spAutoFit/>
          </a:bodyPr>
          <a:lstStyle/>
          <a:p>
            <a:pPr>
              <a:defRPr/>
            </a:pPr>
            <a:r>
              <a:rPr lang="en-US" sz="1200" b="1" dirty="0">
                <a:solidFill>
                  <a:srgbClr val="000000"/>
                </a:solidFill>
                <a:latin typeface="Arial Narrow"/>
                <a:cs typeface="Arial Narrow"/>
              </a:rPr>
              <a:t>FAP-S323C</a:t>
            </a:r>
          </a:p>
        </p:txBody>
      </p:sp>
      <p:grpSp>
        <p:nvGrpSpPr>
          <p:cNvPr id="72" name="Group 71"/>
          <p:cNvGrpSpPr/>
          <p:nvPr/>
        </p:nvGrpSpPr>
        <p:grpSpPr>
          <a:xfrm>
            <a:off x="7134780" y="2485067"/>
            <a:ext cx="674427" cy="437329"/>
            <a:chOff x="6417985" y="3652778"/>
            <a:chExt cx="674427" cy="583105"/>
          </a:xfrm>
        </p:grpSpPr>
        <p:pic>
          <p:nvPicPr>
            <p:cNvPr id="75" name="Picture 7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7148510" flipH="1">
              <a:off x="6574877" y="3718347"/>
              <a:ext cx="360644" cy="674427"/>
            </a:xfrm>
            <a:prstGeom prst="rect">
              <a:avLst/>
            </a:prstGeom>
          </p:spPr>
        </p:pic>
        <p:pic>
          <p:nvPicPr>
            <p:cNvPr id="77" name="Picture 7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7148510" flipH="1">
              <a:off x="6574877" y="3495886"/>
              <a:ext cx="360644" cy="674427"/>
            </a:xfrm>
            <a:prstGeom prst="rect">
              <a:avLst/>
            </a:prstGeom>
          </p:spPr>
        </p:pic>
      </p:grpSp>
      <p:sp>
        <p:nvSpPr>
          <p:cNvPr id="80" name="Rounded Rectangle 79"/>
          <p:cNvSpPr/>
          <p:nvPr/>
        </p:nvSpPr>
        <p:spPr bwMode="auto">
          <a:xfrm>
            <a:off x="7129092" y="2375289"/>
            <a:ext cx="685800" cy="171450"/>
          </a:xfrm>
          <a:prstGeom prst="roundRect">
            <a:avLst>
              <a:gd name="adj" fmla="val 50000"/>
            </a:avLst>
          </a:prstGeom>
          <a:solidFill>
            <a:srgbClr val="465B6D"/>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000" dirty="0">
                <a:solidFill>
                  <a:schemeClr val="bg1"/>
                </a:solidFill>
                <a:latin typeface="Arial" charset="0"/>
              </a:rPr>
              <a:t>802.11ac</a:t>
            </a:r>
          </a:p>
        </p:txBody>
      </p:sp>
      <p:sp>
        <p:nvSpPr>
          <p:cNvPr id="83" name="Rounded Rectangle 82"/>
          <p:cNvSpPr/>
          <p:nvPr/>
        </p:nvSpPr>
        <p:spPr bwMode="auto">
          <a:xfrm>
            <a:off x="7129092" y="2661039"/>
            <a:ext cx="685800" cy="171450"/>
          </a:xfrm>
          <a:prstGeom prst="roundRect">
            <a:avLst>
              <a:gd name="adj" fmla="val 50000"/>
            </a:avLst>
          </a:prstGeom>
          <a:solidFill>
            <a:srgbClr val="465B6D"/>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000" dirty="0">
                <a:solidFill>
                  <a:schemeClr val="bg1"/>
                </a:solidFill>
                <a:latin typeface="Arial" charset="0"/>
              </a:rPr>
              <a:t>802.11ac</a:t>
            </a:r>
          </a:p>
        </p:txBody>
      </p:sp>
      <p:sp>
        <p:nvSpPr>
          <p:cNvPr id="106" name="TextBox 105"/>
          <p:cNvSpPr txBox="1"/>
          <p:nvPr/>
        </p:nvSpPr>
        <p:spPr>
          <a:xfrm>
            <a:off x="7899538" y="3348107"/>
            <a:ext cx="1043090" cy="276999"/>
          </a:xfrm>
          <a:prstGeom prst="rect">
            <a:avLst/>
          </a:prstGeom>
          <a:noFill/>
        </p:spPr>
        <p:txBody>
          <a:bodyPr wrap="square" lIns="91436" tIns="45718" rIns="91436" bIns="45718" rtlCol="0">
            <a:spAutoFit/>
          </a:bodyPr>
          <a:lstStyle/>
          <a:p>
            <a:pPr>
              <a:defRPr/>
            </a:pPr>
            <a:r>
              <a:rPr lang="en-US" sz="1200" b="1" dirty="0">
                <a:latin typeface="Arial Narrow"/>
                <a:cs typeface="Arial Narrow"/>
              </a:rPr>
              <a:t>FAP-S311C</a:t>
            </a:r>
          </a:p>
        </p:txBody>
      </p:sp>
      <p:sp>
        <p:nvSpPr>
          <p:cNvPr id="107" name="TextBox 106"/>
          <p:cNvSpPr txBox="1"/>
          <p:nvPr/>
        </p:nvSpPr>
        <p:spPr>
          <a:xfrm>
            <a:off x="7899540" y="3098657"/>
            <a:ext cx="1120065" cy="276999"/>
          </a:xfrm>
          <a:prstGeom prst="rect">
            <a:avLst/>
          </a:prstGeom>
          <a:noFill/>
        </p:spPr>
        <p:txBody>
          <a:bodyPr wrap="square" lIns="91436" tIns="45718" rIns="91436" bIns="45718" rtlCol="0">
            <a:spAutoFit/>
          </a:bodyPr>
          <a:lstStyle/>
          <a:p>
            <a:pPr>
              <a:defRPr/>
            </a:pPr>
            <a:r>
              <a:rPr lang="en-US" sz="1200" b="1" dirty="0">
                <a:solidFill>
                  <a:srgbClr val="000000"/>
                </a:solidFill>
                <a:latin typeface="Arial Narrow"/>
                <a:cs typeface="Arial Narrow"/>
              </a:rPr>
              <a:t>FAP-S313C</a:t>
            </a:r>
          </a:p>
        </p:txBody>
      </p:sp>
      <p:grpSp>
        <p:nvGrpSpPr>
          <p:cNvPr id="108" name="Group 107"/>
          <p:cNvGrpSpPr/>
          <p:nvPr/>
        </p:nvGrpSpPr>
        <p:grpSpPr>
          <a:xfrm>
            <a:off x="7134780" y="3151284"/>
            <a:ext cx="674427" cy="437329"/>
            <a:chOff x="6417985" y="3652778"/>
            <a:chExt cx="674427" cy="583105"/>
          </a:xfrm>
        </p:grpSpPr>
        <p:pic>
          <p:nvPicPr>
            <p:cNvPr id="109" name="Picture 10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7148510" flipH="1">
              <a:off x="6574877" y="3718347"/>
              <a:ext cx="360644" cy="674427"/>
            </a:xfrm>
            <a:prstGeom prst="rect">
              <a:avLst/>
            </a:prstGeom>
          </p:spPr>
        </p:pic>
        <p:pic>
          <p:nvPicPr>
            <p:cNvPr id="110" name="Picture 10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7148510" flipH="1">
              <a:off x="6574877" y="3495886"/>
              <a:ext cx="360644" cy="674427"/>
            </a:xfrm>
            <a:prstGeom prst="rect">
              <a:avLst/>
            </a:prstGeom>
          </p:spPr>
        </p:pic>
      </p:grpSp>
      <p:sp>
        <p:nvSpPr>
          <p:cNvPr id="111" name="Rounded Rectangle 110"/>
          <p:cNvSpPr/>
          <p:nvPr/>
        </p:nvSpPr>
        <p:spPr bwMode="auto">
          <a:xfrm>
            <a:off x="7129092" y="3041506"/>
            <a:ext cx="685800" cy="171450"/>
          </a:xfrm>
          <a:prstGeom prst="roundRect">
            <a:avLst>
              <a:gd name="adj" fmla="val 50000"/>
            </a:avLst>
          </a:prstGeom>
          <a:solidFill>
            <a:srgbClr val="465B6D"/>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000" dirty="0">
                <a:solidFill>
                  <a:schemeClr val="bg1"/>
                </a:solidFill>
                <a:latin typeface="Arial" charset="0"/>
              </a:rPr>
              <a:t>802.11ac</a:t>
            </a:r>
          </a:p>
        </p:txBody>
      </p:sp>
      <p:sp>
        <p:nvSpPr>
          <p:cNvPr id="112" name="Rounded Rectangle 111"/>
          <p:cNvSpPr/>
          <p:nvPr/>
        </p:nvSpPr>
        <p:spPr bwMode="auto">
          <a:xfrm>
            <a:off x="7129092" y="3327256"/>
            <a:ext cx="685800" cy="171450"/>
          </a:xfrm>
          <a:prstGeom prst="roundRect">
            <a:avLst>
              <a:gd name="adj" fmla="val 50000"/>
            </a:avLst>
          </a:prstGeom>
          <a:solidFill>
            <a:srgbClr val="465B6D"/>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000" dirty="0">
                <a:solidFill>
                  <a:schemeClr val="bg1"/>
                </a:solidFill>
                <a:latin typeface="Arial" charset="0"/>
              </a:rPr>
              <a:t>802.11ac</a:t>
            </a:r>
          </a:p>
        </p:txBody>
      </p:sp>
    </p:spTree>
    <p:extLst>
      <p:ext uri="{BB962C8B-B14F-4D97-AF65-F5344CB8AC3E}">
        <p14:creationId xmlns:p14="http://schemas.microsoft.com/office/powerpoint/2010/main" val="2022895710"/>
      </p:ext>
    </p:extLst>
  </p:cSld>
  <p:clrMapOvr>
    <a:masterClrMapping/>
  </p:clrMapOvr>
  <p:transition spd="slow">
    <p:wip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7677" y="778692"/>
            <a:ext cx="2750820" cy="1833880"/>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5989" y="1227200"/>
            <a:ext cx="1913706" cy="1275804"/>
          </a:xfrm>
          <a:prstGeom prst="rect">
            <a:avLst/>
          </a:prstGeom>
        </p:spPr>
      </p:pic>
      <p:pic>
        <p:nvPicPr>
          <p:cNvPr id="22" name="Picture 21" descr="Feature-icons-v10.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17084" y="2314800"/>
            <a:ext cx="371628" cy="547200"/>
          </a:xfrm>
          <a:prstGeom prst="rect">
            <a:avLst/>
          </a:prstGeom>
        </p:spPr>
      </p:pic>
      <p:graphicFrame>
        <p:nvGraphicFramePr>
          <p:cNvPr id="8" name="Content Placeholder 4"/>
          <p:cNvGraphicFramePr>
            <a:graphicFrameLocks/>
          </p:cNvGraphicFramePr>
          <p:nvPr>
            <p:extLst>
              <p:ext uri="{D42A27DB-BD31-4B8C-83A1-F6EECF244321}">
                <p14:modId xmlns:p14="http://schemas.microsoft.com/office/powerpoint/2010/main" val="2856985832"/>
              </p:ext>
            </p:extLst>
          </p:nvPr>
        </p:nvGraphicFramePr>
        <p:xfrm>
          <a:off x="1" y="983617"/>
          <a:ext cx="9143999" cy="3747598"/>
        </p:xfrm>
        <a:graphic>
          <a:graphicData uri="http://schemas.openxmlformats.org/drawingml/2006/table">
            <a:tbl>
              <a:tblPr firstRow="1" bandRow="1">
                <a:effectLst/>
                <a:tableStyleId>{073A0DAA-6AF3-43AB-8588-CEC1D06C72B9}</a:tableStyleId>
              </a:tblPr>
              <a:tblGrid>
                <a:gridCol w="264631"/>
                <a:gridCol w="1629022"/>
                <a:gridCol w="3461888"/>
                <a:gridCol w="3461888"/>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200" b="1" i="0" dirty="0" smtClean="0">
                          <a:solidFill>
                            <a:schemeClr val="bg1"/>
                          </a:solidFill>
                        </a:rPr>
                        <a:t>FAP-S311C</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200" b="1" i="0" dirty="0" smtClean="0">
                          <a:solidFill>
                            <a:schemeClr val="bg1"/>
                          </a:solidFill>
                        </a:rPr>
                        <a:t>FAP-S313C</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i="0" u="none" strike="noStrike" cap="none" normalizeH="0" baseline="0" dirty="0" smtClean="0">
                          <a:ln>
                            <a:noFill/>
                          </a:ln>
                          <a:solidFill>
                            <a:srgbClr val="000000"/>
                          </a:solidFill>
                          <a:effectLst/>
                          <a:latin typeface="+mn-lt"/>
                        </a:rPr>
                        <a:t>Target Environment</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mn-lt"/>
                        </a:rPr>
                        <a:t>Medium density indoor with Security</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mn-lt"/>
                        </a:rPr>
                        <a:t>Medium density indoor with Security</a:t>
                      </a: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Number of Antenna</a:t>
                      </a:r>
                      <a:endParaRPr lang="en-US" sz="1000" b="1" i="0" dirty="0" smtClean="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900" u="none" strike="noStrike" cap="none" normalizeH="0" baseline="0" dirty="0" smtClean="0">
                          <a:ln>
                            <a:noFill/>
                          </a:ln>
                          <a:effectLst/>
                        </a:rPr>
                        <a:t>3 Internal </a:t>
                      </a:r>
                      <a:endParaRPr lang="en-US" sz="900" b="0"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900" u="none" strike="noStrike" cap="none" normalizeH="0" baseline="0" dirty="0" smtClean="0">
                          <a:ln>
                            <a:noFill/>
                          </a:ln>
                          <a:effectLst/>
                        </a:rPr>
                        <a:t>3 External</a:t>
                      </a:r>
                      <a:endParaRPr lang="en-US" sz="9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000" b="1" u="none" strike="noStrike" cap="none" normalizeH="0" baseline="0" dirty="0" smtClean="0">
                          <a:ln>
                            <a:noFill/>
                          </a:ln>
                          <a:solidFill>
                            <a:srgbClr val="000000"/>
                          </a:solidFill>
                          <a:effectLst/>
                        </a:rPr>
                        <a:t>Rx / Tx</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3x3</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3x3</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2638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1</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latin typeface="+mn-lt"/>
                          <a:cs typeface="Arial"/>
                        </a:rPr>
                        <a:t>2.4/5GHz b/g/n </a:t>
                      </a:r>
                      <a:r>
                        <a:rPr kumimoji="0" lang="en-US" sz="900" b="0" i="0" u="none" strike="noStrike" cap="none" normalizeH="0" baseline="0" dirty="0" smtClean="0">
                          <a:ln>
                            <a:noFill/>
                          </a:ln>
                          <a:solidFill>
                            <a:srgbClr val="000000"/>
                          </a:solidFill>
                          <a:effectLst/>
                          <a:latin typeface="+mn-lt"/>
                          <a:cs typeface="Arial"/>
                        </a:rPr>
                        <a:t>(450 Mbps)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latin typeface="+mn-lt"/>
                          <a:cs typeface="Arial"/>
                        </a:rPr>
                        <a:t>or a/n/ac dual-band (1300 Mbps) </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latin typeface="+mn-lt"/>
                          <a:cs typeface="Arial"/>
                        </a:rPr>
                        <a:t>2.4/5GHz b/g/n </a:t>
                      </a:r>
                      <a:r>
                        <a:rPr kumimoji="0" lang="en-US" sz="900" b="0" i="0" u="none" strike="noStrike" cap="none" normalizeH="0" baseline="0" dirty="0" smtClean="0">
                          <a:ln>
                            <a:noFill/>
                          </a:ln>
                          <a:solidFill>
                            <a:srgbClr val="000000"/>
                          </a:solidFill>
                          <a:effectLst/>
                          <a:latin typeface="+mn-lt"/>
                          <a:cs typeface="Arial"/>
                        </a:rPr>
                        <a:t>(450 Mbps)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latin typeface="+mn-lt"/>
                          <a:cs typeface="Arial"/>
                        </a:rPr>
                        <a:t>or a/n/ac dual-band (1300 Mbps) </a:t>
                      </a: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2</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a:t>
                      </a:r>
                      <a:endParaRPr lang="en-US" sz="900" b="0" i="0" dirty="0" smtClean="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a:t>
                      </a:r>
                      <a:endParaRPr lang="en-US" sz="900" b="0" i="0" dirty="0" smtClean="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chemeClr val="tx1"/>
                          </a:solidFill>
                          <a:latin typeface="+mn-lt"/>
                          <a:cs typeface="Arial"/>
                        </a:rPr>
                        <a:t>PoE</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802.3af</a:t>
                      </a:r>
                      <a:endParaRPr lang="en-US" sz="900" b="0" i="0" dirty="0" smtClean="0">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kumimoji="0" lang="en-US" sz="900" u="none" strike="noStrike" cap="none" normalizeH="0" baseline="0" dirty="0" smtClean="0">
                          <a:ln>
                            <a:noFill/>
                          </a:ln>
                          <a:effectLst/>
                        </a:rPr>
                        <a:t>802.3af</a:t>
                      </a:r>
                      <a:endParaRPr lang="en-US" sz="9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30722" name="Rectangle 2"/>
          <p:cNvSpPr>
            <a:spLocks noGrp="1" noChangeArrowheads="1"/>
          </p:cNvSpPr>
          <p:nvPr>
            <p:ph type="title"/>
          </p:nvPr>
        </p:nvSpPr>
        <p:spPr/>
        <p:txBody>
          <a:bodyPr/>
          <a:lstStyle/>
          <a:p>
            <a:r>
              <a:rPr lang="en-US" dirty="0"/>
              <a:t>FortiAP </a:t>
            </a:r>
            <a:r>
              <a:rPr lang="en-US" dirty="0" smtClean="0"/>
              <a:t>S311/S313C</a:t>
            </a:r>
            <a:endParaRPr lang="en-US" b="0" i="0" dirty="0"/>
          </a:p>
        </p:txBody>
      </p:sp>
      <p:cxnSp>
        <p:nvCxnSpPr>
          <p:cNvPr id="12" name="Straight Connector 11"/>
          <p:cNvCxnSpPr/>
          <p:nvPr/>
        </p:nvCxnSpPr>
        <p:spPr>
          <a:xfrm>
            <a:off x="5351715"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93681"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10" name="Rectangle 47"/>
          <p:cNvSpPr>
            <a:spLocks noChangeArrowheads="1"/>
          </p:cNvSpPr>
          <p:nvPr/>
        </p:nvSpPr>
        <p:spPr bwMode="auto">
          <a:xfrm>
            <a:off x="2001452" y="2520001"/>
            <a:ext cx="3107819" cy="42869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1 x GE RJ45 Interface</a:t>
            </a:r>
          </a:p>
          <a:p>
            <a:pPr defTabSz="914379">
              <a:spcBef>
                <a:spcPct val="20000"/>
              </a:spcBef>
              <a:buClr>
                <a:schemeClr val="accent6"/>
              </a:buClr>
            </a:pPr>
            <a:endParaRPr lang="en-US" sz="1000" dirty="0"/>
          </a:p>
        </p:txBody>
      </p:sp>
      <p:sp>
        <p:nvSpPr>
          <p:cNvPr id="11" name="Rectangle 47"/>
          <p:cNvSpPr>
            <a:spLocks noChangeArrowheads="1"/>
          </p:cNvSpPr>
          <p:nvPr/>
        </p:nvSpPr>
        <p:spPr bwMode="auto">
          <a:xfrm>
            <a:off x="5627678" y="2520001"/>
            <a:ext cx="2968625" cy="42869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1 x GE RJ45 Interface</a:t>
            </a:r>
          </a:p>
        </p:txBody>
      </p:sp>
      <p:pic>
        <p:nvPicPr>
          <p:cNvPr id="20" name="Picture 19" descr="Feature-icons-v10.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38400" y="2314800"/>
            <a:ext cx="371628" cy="547200"/>
          </a:xfrm>
          <a:prstGeom prst="rect">
            <a:avLst/>
          </a:prstGeom>
        </p:spPr>
      </p:pic>
    </p:spTree>
    <p:extLst>
      <p:ext uri="{BB962C8B-B14F-4D97-AF65-F5344CB8AC3E}">
        <p14:creationId xmlns:p14="http://schemas.microsoft.com/office/powerpoint/2010/main" val="1098700573"/>
      </p:ext>
    </p:extLst>
  </p:cSld>
  <p:clrMapOvr>
    <a:masterClrMapping/>
  </p:clrMapOvr>
  <p:transition spd="slow">
    <p:wip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7677" y="778692"/>
            <a:ext cx="2750820" cy="1833880"/>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5989" y="1227200"/>
            <a:ext cx="1913706" cy="1275804"/>
          </a:xfrm>
          <a:prstGeom prst="rect">
            <a:avLst/>
          </a:prstGeom>
        </p:spPr>
      </p:pic>
      <p:pic>
        <p:nvPicPr>
          <p:cNvPr id="22" name="Picture 21" descr="Feature-icons-v10.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17084" y="2314800"/>
            <a:ext cx="371628" cy="547200"/>
          </a:xfrm>
          <a:prstGeom prst="rect">
            <a:avLst/>
          </a:prstGeom>
        </p:spPr>
      </p:pic>
      <p:graphicFrame>
        <p:nvGraphicFramePr>
          <p:cNvPr id="8" name="Content Placeholder 4"/>
          <p:cNvGraphicFramePr>
            <a:graphicFrameLocks/>
          </p:cNvGraphicFramePr>
          <p:nvPr>
            <p:extLst>
              <p:ext uri="{D42A27DB-BD31-4B8C-83A1-F6EECF244321}">
                <p14:modId xmlns:p14="http://schemas.microsoft.com/office/powerpoint/2010/main" val="3735866025"/>
              </p:ext>
            </p:extLst>
          </p:nvPr>
        </p:nvGraphicFramePr>
        <p:xfrm>
          <a:off x="1" y="983617"/>
          <a:ext cx="9143999" cy="3747598"/>
        </p:xfrm>
        <a:graphic>
          <a:graphicData uri="http://schemas.openxmlformats.org/drawingml/2006/table">
            <a:tbl>
              <a:tblPr firstRow="1" bandRow="1">
                <a:effectLst/>
                <a:tableStyleId>{073A0DAA-6AF3-43AB-8588-CEC1D06C72B9}</a:tableStyleId>
              </a:tblPr>
              <a:tblGrid>
                <a:gridCol w="264631"/>
                <a:gridCol w="1629022"/>
                <a:gridCol w="3461888"/>
                <a:gridCol w="3461888"/>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200" b="1" i="0" dirty="0" smtClean="0">
                          <a:solidFill>
                            <a:schemeClr val="bg1"/>
                          </a:solidFill>
                        </a:rPr>
                        <a:t>FAP-S311C</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200" b="1" i="0" dirty="0" smtClean="0">
                          <a:solidFill>
                            <a:schemeClr val="bg1"/>
                          </a:solidFill>
                        </a:rPr>
                        <a:t>FAP-S313C</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i="0" u="none" strike="noStrike" cap="none" normalizeH="0" baseline="0" dirty="0" smtClean="0">
                          <a:ln>
                            <a:noFill/>
                          </a:ln>
                          <a:solidFill>
                            <a:srgbClr val="000000"/>
                          </a:solidFill>
                          <a:effectLst/>
                          <a:latin typeface="+mn-lt"/>
                        </a:rPr>
                        <a:t>Target Environment</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mn-lt"/>
                        </a:rPr>
                        <a:t>Medium density indoor with Security</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mn-lt"/>
                        </a:rPr>
                        <a:t>Medium density indoor with Security</a:t>
                      </a: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Number of Antenna</a:t>
                      </a:r>
                      <a:endParaRPr lang="en-US" sz="1000" b="1" i="0" dirty="0" smtClean="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900" u="none" strike="noStrike" cap="none" normalizeH="0" baseline="0" dirty="0" smtClean="0">
                          <a:ln>
                            <a:noFill/>
                          </a:ln>
                          <a:effectLst/>
                        </a:rPr>
                        <a:t>6 Internal </a:t>
                      </a:r>
                      <a:endParaRPr lang="en-US" sz="900" b="0"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900" u="none" strike="noStrike" cap="none" normalizeH="0" baseline="0" dirty="0" smtClean="0">
                          <a:ln>
                            <a:noFill/>
                          </a:ln>
                          <a:effectLst/>
                        </a:rPr>
                        <a:t>6 External</a:t>
                      </a:r>
                      <a:endParaRPr lang="en-US" sz="9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000" b="1" u="none" strike="noStrike" cap="none" normalizeH="0" baseline="0" dirty="0" smtClean="0">
                          <a:ln>
                            <a:noFill/>
                          </a:ln>
                          <a:solidFill>
                            <a:srgbClr val="000000"/>
                          </a:solidFill>
                          <a:effectLst/>
                        </a:rPr>
                        <a:t>Rx / Tx</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3x3</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3x3</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2638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1</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latin typeface="+mn-lt"/>
                          <a:cs typeface="Arial"/>
                        </a:rPr>
                        <a:t>5GHz a/n/ac concurrent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latin typeface="+mn-lt"/>
                          <a:cs typeface="Arial"/>
                        </a:rPr>
                        <a:t>(1300 Mbps) </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latin typeface="+mn-lt"/>
                          <a:cs typeface="Arial"/>
                        </a:rPr>
                        <a:t>5GHz a/n/ac concurrent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latin typeface="+mn-lt"/>
                          <a:cs typeface="Arial"/>
                        </a:rPr>
                        <a:t>(1300 Mbps) </a:t>
                      </a: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2</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900" b="0" u="none" strike="noStrike" cap="none" normalizeH="0" baseline="0" dirty="0" smtClean="0">
                          <a:ln>
                            <a:noFill/>
                          </a:ln>
                          <a:solidFill>
                            <a:srgbClr val="000000"/>
                          </a:solidFill>
                          <a:effectLst/>
                          <a:latin typeface="+mn-lt"/>
                          <a:cs typeface="Arial"/>
                        </a:rPr>
                        <a:t>2.4 GHz b/g/n</a:t>
                      </a:r>
                      <a:endParaRPr kumimoji="0" lang="en-US" sz="900" b="0" i="0" u="none" strike="noStrike" cap="none" normalizeH="0" baseline="0" dirty="0" smtClean="0">
                        <a:ln>
                          <a:noFill/>
                        </a:ln>
                        <a:solidFill>
                          <a:srgbClr val="000000"/>
                        </a:solidFill>
                        <a:effectLst/>
                        <a:latin typeface="+mn-lt"/>
                        <a:cs typeface="Arial"/>
                      </a:endParaRPr>
                    </a:p>
                    <a:p>
                      <a:pPr algn="ctr"/>
                      <a:r>
                        <a:rPr kumimoji="0" lang="en-US" sz="900" b="0" i="0" u="none" strike="noStrike" cap="none" normalizeH="0" baseline="0" dirty="0" smtClean="0">
                          <a:ln>
                            <a:noFill/>
                          </a:ln>
                          <a:solidFill>
                            <a:srgbClr val="000000"/>
                          </a:solidFill>
                          <a:effectLst/>
                          <a:latin typeface="+mn-lt"/>
                          <a:cs typeface="Arial"/>
                        </a:rPr>
                        <a:t>(450 Mbps)</a:t>
                      </a:r>
                      <a:endParaRPr kumimoji="0" lang="en-US" sz="900" b="0" u="none" strike="noStrike" cap="none" normalizeH="0" baseline="0" dirty="0" smtClean="0">
                        <a:ln>
                          <a:noFill/>
                        </a:ln>
                        <a:solidFill>
                          <a:srgbClr val="000000"/>
                        </a:solidFill>
                        <a:effectLst/>
                        <a:latin typeface="+mn-lt"/>
                        <a:cs typeface="Aria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900" b="0" u="none" strike="noStrike" cap="none" normalizeH="0" baseline="0" dirty="0" smtClean="0">
                          <a:ln>
                            <a:noFill/>
                          </a:ln>
                          <a:solidFill>
                            <a:srgbClr val="000000"/>
                          </a:solidFill>
                          <a:effectLst/>
                          <a:latin typeface="+mn-lt"/>
                          <a:cs typeface="Arial"/>
                        </a:rPr>
                        <a:t>2.4 GHz b/g/n</a:t>
                      </a:r>
                      <a:endParaRPr kumimoji="0" lang="en-US" sz="900" b="0" i="0" u="none" strike="noStrike" cap="none" normalizeH="0" baseline="0" dirty="0" smtClean="0">
                        <a:ln>
                          <a:noFill/>
                        </a:ln>
                        <a:solidFill>
                          <a:srgbClr val="000000"/>
                        </a:solidFill>
                        <a:effectLst/>
                        <a:latin typeface="+mn-lt"/>
                        <a:cs typeface="Arial"/>
                      </a:endParaRPr>
                    </a:p>
                    <a:p>
                      <a:pPr algn="ctr"/>
                      <a:r>
                        <a:rPr kumimoji="0" lang="en-US" sz="900" b="0" i="0" u="none" strike="noStrike" cap="none" normalizeH="0" baseline="0" dirty="0" smtClean="0">
                          <a:ln>
                            <a:noFill/>
                          </a:ln>
                          <a:solidFill>
                            <a:srgbClr val="000000"/>
                          </a:solidFill>
                          <a:effectLst/>
                          <a:latin typeface="+mn-lt"/>
                          <a:cs typeface="Arial"/>
                        </a:rPr>
                        <a:t>(450 Mbps)</a:t>
                      </a:r>
                      <a:endParaRPr kumimoji="0" lang="en-US" sz="900" b="0" u="none" strike="noStrike" cap="none" normalizeH="0" baseline="0" dirty="0" smtClean="0">
                        <a:ln>
                          <a:noFill/>
                        </a:ln>
                        <a:solidFill>
                          <a:srgbClr val="000000"/>
                        </a:solidFill>
                        <a:effectLst/>
                        <a:latin typeface="+mn-lt"/>
                        <a:cs typeface="Aria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chemeClr val="tx1"/>
                          </a:solidFill>
                          <a:latin typeface="+mn-lt"/>
                          <a:cs typeface="Arial"/>
                        </a:rPr>
                        <a:t>PoE</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802.3af</a:t>
                      </a:r>
                      <a:endParaRPr lang="en-US" sz="900" b="0" i="0" dirty="0" smtClean="0">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kumimoji="0" lang="en-US" sz="900" u="none" strike="noStrike" cap="none" normalizeH="0" baseline="0" dirty="0" smtClean="0">
                          <a:ln>
                            <a:noFill/>
                          </a:ln>
                          <a:effectLst/>
                        </a:rPr>
                        <a:t>802.3af</a:t>
                      </a:r>
                      <a:endParaRPr lang="en-US" sz="9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30722" name="Rectangle 2"/>
          <p:cNvSpPr>
            <a:spLocks noGrp="1" noChangeArrowheads="1"/>
          </p:cNvSpPr>
          <p:nvPr>
            <p:ph type="title"/>
          </p:nvPr>
        </p:nvSpPr>
        <p:spPr/>
        <p:txBody>
          <a:bodyPr/>
          <a:lstStyle/>
          <a:p>
            <a:r>
              <a:rPr lang="en-US" dirty="0"/>
              <a:t>FortiAP S321C</a:t>
            </a:r>
            <a:r>
              <a:rPr lang="en-US" dirty="0" smtClean="0"/>
              <a:t>/S323C</a:t>
            </a:r>
            <a:endParaRPr lang="en-US" b="0" i="0" dirty="0"/>
          </a:p>
        </p:txBody>
      </p:sp>
      <p:cxnSp>
        <p:nvCxnSpPr>
          <p:cNvPr id="12" name="Straight Connector 11"/>
          <p:cNvCxnSpPr/>
          <p:nvPr/>
        </p:nvCxnSpPr>
        <p:spPr>
          <a:xfrm>
            <a:off x="5351715"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93681"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10" name="Rectangle 47"/>
          <p:cNvSpPr>
            <a:spLocks noChangeArrowheads="1"/>
          </p:cNvSpPr>
          <p:nvPr/>
        </p:nvSpPr>
        <p:spPr bwMode="auto">
          <a:xfrm>
            <a:off x="2001452" y="2520001"/>
            <a:ext cx="3107819" cy="42869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dirty="0"/>
              <a:t>1 x GE RJ45 Interface</a:t>
            </a:r>
          </a:p>
          <a:p>
            <a:pPr defTabSz="914379">
              <a:spcBef>
                <a:spcPct val="20000"/>
              </a:spcBef>
              <a:buClr>
                <a:schemeClr val="accent6"/>
              </a:buClr>
            </a:pPr>
            <a:endParaRPr lang="en-US" sz="1000" dirty="0"/>
          </a:p>
        </p:txBody>
      </p:sp>
      <p:sp>
        <p:nvSpPr>
          <p:cNvPr id="11" name="Rectangle 47"/>
          <p:cNvSpPr>
            <a:spLocks noChangeArrowheads="1"/>
          </p:cNvSpPr>
          <p:nvPr/>
        </p:nvSpPr>
        <p:spPr bwMode="auto">
          <a:xfrm>
            <a:off x="5627678" y="2520001"/>
            <a:ext cx="2968625" cy="42869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dirty="0"/>
              <a:t>1 x GE RJ45 Interface</a:t>
            </a:r>
          </a:p>
        </p:txBody>
      </p:sp>
      <p:pic>
        <p:nvPicPr>
          <p:cNvPr id="20" name="Picture 19" descr="Feature-icons-v10.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38400" y="2314800"/>
            <a:ext cx="371628" cy="547200"/>
          </a:xfrm>
          <a:prstGeom prst="rect">
            <a:avLst/>
          </a:prstGeom>
        </p:spPr>
      </p:pic>
    </p:spTree>
    <p:extLst>
      <p:ext uri="{BB962C8B-B14F-4D97-AF65-F5344CB8AC3E}">
        <p14:creationId xmlns:p14="http://schemas.microsoft.com/office/powerpoint/2010/main" val="312083201"/>
      </p:ext>
    </p:extLst>
  </p:cSld>
  <p:clrMapOvr>
    <a:masterClrMapping/>
  </p:clrMapOvr>
  <p:transition spd="slow">
    <p:wip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Hardware Overview – FortiAP </a:t>
            </a:r>
            <a:r>
              <a:rPr lang="en-US" dirty="0" smtClean="0"/>
              <a:t>S-Series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162557519"/>
              </p:ext>
            </p:extLst>
          </p:nvPr>
        </p:nvGraphicFramePr>
        <p:xfrm>
          <a:off x="252001" y="900000"/>
          <a:ext cx="8640000" cy="3059615"/>
        </p:xfrm>
        <a:graphic>
          <a:graphicData uri="http://schemas.openxmlformats.org/drawingml/2006/table">
            <a:tbl>
              <a:tblPr firstRow="1" firstCol="1" bandRow="1">
                <a:effectLst/>
                <a:tableStyleId>{073A0DAA-6AF3-43AB-8588-CEC1D06C72B9}</a:tableStyleId>
              </a:tblPr>
              <a:tblGrid>
                <a:gridCol w="3162592"/>
                <a:gridCol w="2738704"/>
                <a:gridCol w="2738704"/>
              </a:tblGrid>
              <a:tr h="278130">
                <a:tc>
                  <a:txBody>
                    <a:bodyPr/>
                    <a:lstStyle/>
                    <a:p>
                      <a:endParaRPr lang="en-US" sz="800" dirty="0"/>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FAP-S311/313C</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FAP-S321/323C</a:t>
                      </a:r>
                    </a:p>
                  </a:txBody>
                  <a:tcPr marT="34290" marB="34290" anchor="ctr">
                    <a:solidFill>
                      <a:srgbClr val="3C3C3C"/>
                    </a:solidFill>
                  </a:tcPr>
                </a:tc>
              </a:tr>
              <a:tr h="278130">
                <a:tc>
                  <a:txBody>
                    <a:bodyPr/>
                    <a:lstStyle/>
                    <a:p>
                      <a:r>
                        <a:rPr lang="en-US" sz="900" dirty="0" smtClean="0">
                          <a:latin typeface="Arial"/>
                          <a:cs typeface="Arial"/>
                        </a:rPr>
                        <a:t>Form Factor</a:t>
                      </a:r>
                      <a:endParaRPr lang="en-US" sz="900" b="1" dirty="0" smtClean="0">
                        <a:solidFill>
                          <a:srgbClr val="FFFFFF"/>
                        </a:solidFill>
                        <a:latin typeface="Arial"/>
                        <a:cs typeface="Arial"/>
                      </a:endParaRP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u="none" strike="noStrike" cap="none" normalizeH="0" baseline="0" dirty="0" smtClean="0">
                          <a:ln>
                            <a:noFill/>
                          </a:ln>
                          <a:solidFill>
                            <a:srgbClr val="000000"/>
                          </a:solidFill>
                          <a:effectLst/>
                          <a:latin typeface="Arial"/>
                          <a:cs typeface="Arial"/>
                        </a:rPr>
                        <a:t>Smoke Detector Form Factor</a:t>
                      </a:r>
                      <a:endParaRPr kumimoji="0" lang="en-GB" sz="900" b="0" i="0" u="none" strike="noStrike" cap="none" normalizeH="0" baseline="0" dirty="0" smtClean="0">
                        <a:ln>
                          <a:noFill/>
                        </a:ln>
                        <a:solidFill>
                          <a:srgbClr val="000000"/>
                        </a:solidFill>
                        <a:effectLst/>
                        <a:latin typeface="Arial"/>
                        <a:cs typeface="Arial"/>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u="none" strike="noStrike" cap="none" normalizeH="0" baseline="0" dirty="0" smtClean="0">
                          <a:ln>
                            <a:noFill/>
                          </a:ln>
                          <a:solidFill>
                            <a:srgbClr val="000000"/>
                          </a:solidFill>
                          <a:effectLst/>
                          <a:latin typeface="Arial"/>
                          <a:cs typeface="Arial"/>
                        </a:rPr>
                        <a:t>Smoke </a:t>
                      </a:r>
                      <a:r>
                        <a:rPr kumimoji="0" lang="de-DE" sz="900" b="0" u="none" strike="noStrike" cap="none" normalizeH="0" baseline="0" dirty="0" err="1" smtClean="0">
                          <a:ln>
                            <a:noFill/>
                          </a:ln>
                          <a:solidFill>
                            <a:srgbClr val="000000"/>
                          </a:solidFill>
                          <a:effectLst/>
                          <a:latin typeface="Arial"/>
                          <a:cs typeface="Arial"/>
                        </a:rPr>
                        <a:t>Detector</a:t>
                      </a:r>
                      <a:r>
                        <a:rPr kumimoji="0" lang="de-DE" sz="900" b="0" u="none" strike="noStrike" cap="none" normalizeH="0" baseline="0" dirty="0" smtClean="0">
                          <a:ln>
                            <a:noFill/>
                          </a:ln>
                          <a:solidFill>
                            <a:srgbClr val="000000"/>
                          </a:solidFill>
                          <a:effectLst/>
                          <a:latin typeface="Arial"/>
                          <a:cs typeface="Arial"/>
                        </a:rPr>
                        <a:t> Form </a:t>
                      </a:r>
                      <a:r>
                        <a:rPr kumimoji="0" lang="de-DE" sz="900" b="0" u="none" strike="noStrike" cap="none" normalizeH="0" baseline="0" dirty="0" err="1" smtClean="0">
                          <a:ln>
                            <a:noFill/>
                          </a:ln>
                          <a:solidFill>
                            <a:srgbClr val="000000"/>
                          </a:solidFill>
                          <a:effectLst/>
                          <a:latin typeface="Arial"/>
                          <a:cs typeface="Arial"/>
                        </a:rPr>
                        <a:t>Factor</a:t>
                      </a:r>
                      <a:endParaRPr kumimoji="0" lang="en-GB" sz="900" b="0" i="0" u="none" strike="noStrike" cap="none" normalizeH="0" baseline="0" dirty="0" smtClean="0">
                        <a:ln>
                          <a:noFill/>
                        </a:ln>
                        <a:solidFill>
                          <a:srgbClr val="000000"/>
                        </a:solidFill>
                        <a:effectLst/>
                        <a:latin typeface="Arial"/>
                        <a:cs typeface="Arial"/>
                      </a:endParaRPr>
                    </a:p>
                  </a:txBody>
                  <a:tcPr marT="34290" marB="34290" anchor="ctr"/>
                </a:tc>
              </a:tr>
              <a:tr h="224975">
                <a:tc>
                  <a:txBody>
                    <a:bodyPr/>
                    <a:lstStyle/>
                    <a:p>
                      <a:r>
                        <a:rPr lang="fr-FR" sz="900" dirty="0" smtClean="0">
                          <a:latin typeface="Arial"/>
                          <a:cs typeface="Arial"/>
                        </a:rPr>
                        <a:t>Rx / </a:t>
                      </a:r>
                      <a:r>
                        <a:rPr lang="fr-FR" sz="900" dirty="0" err="1" smtClean="0">
                          <a:latin typeface="Arial"/>
                          <a:cs typeface="Arial"/>
                        </a:rPr>
                        <a:t>Tx</a:t>
                      </a:r>
                      <a:endParaRPr lang="fr-FR" sz="900" b="1" dirty="0" smtClean="0">
                        <a:solidFill>
                          <a:srgbClr val="FFFFFF"/>
                        </a:solidFill>
                        <a:latin typeface="Arial"/>
                        <a:cs typeface="Arial"/>
                      </a:endParaRPr>
                    </a:p>
                  </a:txBody>
                  <a:tcPr marT="34290" marB="34290" anchor="ctr">
                    <a:solidFill>
                      <a:schemeClr val="accent4"/>
                    </a:solidFill>
                  </a:tcPr>
                </a:tc>
                <a:tc>
                  <a:txBody>
                    <a:bodyPr/>
                    <a:lstStyle/>
                    <a:p>
                      <a:pPr algn="ctr"/>
                      <a:r>
                        <a:rPr lang="en-US" sz="900" b="0" i="0" dirty="0" smtClean="0">
                          <a:solidFill>
                            <a:srgbClr val="000000"/>
                          </a:solidFill>
                          <a:latin typeface="Arial"/>
                          <a:cs typeface="Arial"/>
                        </a:rPr>
                        <a:t>3x3</a:t>
                      </a:r>
                      <a:endParaRPr lang="en-US" sz="900" b="0" i="0" dirty="0">
                        <a:solidFill>
                          <a:srgbClr val="000000"/>
                        </a:solidFill>
                        <a:latin typeface="Arial"/>
                        <a:cs typeface="Arial"/>
                      </a:endParaRPr>
                    </a:p>
                  </a:txBody>
                  <a:tcPr marT="34290" marB="34290" anchor="ctr"/>
                </a:tc>
                <a:tc>
                  <a:txBody>
                    <a:bodyPr/>
                    <a:lstStyle/>
                    <a:p>
                      <a:pPr algn="ctr"/>
                      <a:r>
                        <a:rPr lang="en-US" sz="900" b="0" smtClean="0">
                          <a:solidFill>
                            <a:srgbClr val="000000"/>
                          </a:solidFill>
                          <a:latin typeface="Arial"/>
                          <a:cs typeface="Arial"/>
                        </a:rPr>
                        <a:t>3x3</a:t>
                      </a:r>
                      <a:endParaRPr lang="en-US" sz="900" b="0" i="0" dirty="0">
                        <a:solidFill>
                          <a:srgbClr val="000000"/>
                        </a:solidFill>
                        <a:latin typeface="Arial"/>
                        <a:cs typeface="Arial"/>
                      </a:endParaRPr>
                    </a:p>
                  </a:txBody>
                  <a:tcPr marT="34290" marB="34290" anchor="ctr"/>
                </a:tc>
              </a:tr>
              <a:tr h="480060">
                <a:tc>
                  <a:txBody>
                    <a:bodyPr/>
                    <a:lstStyle/>
                    <a:p>
                      <a:r>
                        <a:rPr lang="en-US" sz="900" dirty="0" smtClean="0">
                          <a:latin typeface="Arial"/>
                          <a:cs typeface="Arial"/>
                        </a:rPr>
                        <a:t>Radio 1</a:t>
                      </a:r>
                      <a:endParaRPr lang="en-US" sz="900" b="1" dirty="0">
                        <a:solidFill>
                          <a:srgbClr val="FFFFFF"/>
                        </a:solidFill>
                        <a:latin typeface="Arial"/>
                        <a:cs typeface="Arial"/>
                      </a:endParaRPr>
                    </a:p>
                  </a:txBody>
                  <a:tcPr marT="34290" marB="34290" anchor="ctr">
                    <a:solidFill>
                      <a:schemeClr val="accent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latin typeface="Arial"/>
                          <a:cs typeface="Arial"/>
                        </a:rPr>
                        <a:t>2.4/5GHz b/g/n </a:t>
                      </a:r>
                      <a:r>
                        <a:rPr kumimoji="0" lang="en-US" sz="900" b="0" i="0" u="none" strike="noStrike" cap="none" normalizeH="0" baseline="0" dirty="0" smtClean="0">
                          <a:ln>
                            <a:noFill/>
                          </a:ln>
                          <a:solidFill>
                            <a:srgbClr val="000000"/>
                          </a:solidFill>
                          <a:effectLst/>
                          <a:latin typeface="Arial"/>
                          <a:cs typeface="Arial"/>
                        </a:rPr>
                        <a:t>(450 Mbps)</a:t>
                      </a:r>
                      <a:endParaRPr kumimoji="0" lang="en-US" sz="900" b="0" u="none" strike="noStrike" cap="none" normalizeH="0" baseline="0" dirty="0" smtClean="0">
                        <a:ln>
                          <a:noFill/>
                        </a:ln>
                        <a:solidFill>
                          <a:srgbClr val="000000"/>
                        </a:solidFill>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latin typeface="Arial"/>
                          <a:cs typeface="Arial"/>
                        </a:rPr>
                        <a:t>or a/n/ac dual-band</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latin typeface="Arial"/>
                          <a:cs typeface="Arial"/>
                        </a:rPr>
                        <a:t>(1300 Mbps) </a:t>
                      </a: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smtClean="0">
                          <a:ln>
                            <a:noFill/>
                          </a:ln>
                          <a:solidFill>
                            <a:srgbClr val="000000"/>
                          </a:solidFill>
                          <a:effectLst/>
                          <a:latin typeface="Arial"/>
                          <a:cs typeface="Arial"/>
                        </a:rPr>
                        <a:t>5GHz a/n/ac concurrent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smtClean="0">
                          <a:ln>
                            <a:noFill/>
                          </a:ln>
                          <a:solidFill>
                            <a:srgbClr val="000000"/>
                          </a:solidFill>
                          <a:effectLst/>
                          <a:latin typeface="Arial"/>
                          <a:cs typeface="Arial"/>
                        </a:rPr>
                        <a:t>(1300 Mbps) </a:t>
                      </a:r>
                      <a:endParaRPr kumimoji="0" lang="en-US" sz="900" b="0" u="none" strike="noStrike" cap="none" normalizeH="0" baseline="0" dirty="0" smtClean="0">
                        <a:ln>
                          <a:noFill/>
                        </a:ln>
                        <a:solidFill>
                          <a:srgbClr val="000000"/>
                        </a:solidFill>
                        <a:effectLst/>
                        <a:latin typeface="Arial"/>
                        <a:cs typeface="Arial"/>
                      </a:endParaRPr>
                    </a:p>
                  </a:txBody>
                  <a:tcPr marT="34290" marB="34290" anchor="ctr"/>
                </a:tc>
              </a:tr>
              <a:tr h="342900">
                <a:tc>
                  <a:txBody>
                    <a:bodyPr/>
                    <a:lstStyle/>
                    <a:p>
                      <a:r>
                        <a:rPr lang="en-US" sz="900" b="1" dirty="0" smtClean="0">
                          <a:solidFill>
                            <a:srgbClr val="FFFFFF"/>
                          </a:solidFill>
                          <a:latin typeface="Arial"/>
                          <a:cs typeface="Arial"/>
                        </a:rPr>
                        <a:t>Radio 2</a:t>
                      </a:r>
                    </a:p>
                  </a:txBody>
                  <a:tcPr marT="34290" marB="34290" anchor="ctr">
                    <a:solidFill>
                      <a:schemeClr val="accent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latin typeface="Arial"/>
                          <a:cs typeface="Arial"/>
                        </a:rPr>
                        <a:t>-</a:t>
                      </a:r>
                    </a:p>
                  </a:txBody>
                  <a:tcPr marT="34290" marB="34290" anchor="ctr"/>
                </a:tc>
                <a:tc>
                  <a:txBody>
                    <a:bodyPr/>
                    <a:lstStyle/>
                    <a:p>
                      <a:pPr algn="ctr"/>
                      <a:r>
                        <a:rPr kumimoji="0" lang="en-US" sz="900" b="0" u="none" strike="noStrike" cap="none" normalizeH="0" baseline="0" smtClean="0">
                          <a:ln>
                            <a:noFill/>
                          </a:ln>
                          <a:solidFill>
                            <a:srgbClr val="000000"/>
                          </a:solidFill>
                          <a:effectLst/>
                          <a:latin typeface="Arial"/>
                          <a:cs typeface="Arial"/>
                        </a:rPr>
                        <a:t>2.4 GHz b/g/n</a:t>
                      </a:r>
                      <a:endParaRPr kumimoji="0" lang="en-US" sz="900" b="0" i="0" u="none" strike="noStrike" cap="none" normalizeH="0" baseline="0" smtClean="0">
                        <a:ln>
                          <a:noFill/>
                        </a:ln>
                        <a:solidFill>
                          <a:srgbClr val="000000"/>
                        </a:solidFill>
                        <a:effectLst/>
                        <a:latin typeface="Arial"/>
                        <a:cs typeface="Arial"/>
                      </a:endParaRPr>
                    </a:p>
                    <a:p>
                      <a:pPr algn="ctr"/>
                      <a:r>
                        <a:rPr kumimoji="0" lang="en-US" sz="900" b="0" i="0" u="none" strike="noStrike" cap="none" normalizeH="0" baseline="0" smtClean="0">
                          <a:ln>
                            <a:noFill/>
                          </a:ln>
                          <a:solidFill>
                            <a:srgbClr val="000000"/>
                          </a:solidFill>
                          <a:effectLst/>
                          <a:latin typeface="Arial"/>
                          <a:cs typeface="Arial"/>
                        </a:rPr>
                        <a:t>(450 Mbps)</a:t>
                      </a:r>
                      <a:endParaRPr kumimoji="0" lang="en-US" sz="900" b="0" u="none" strike="noStrike" cap="none" normalizeH="0" baseline="0" dirty="0" smtClean="0">
                        <a:ln>
                          <a:noFill/>
                        </a:ln>
                        <a:solidFill>
                          <a:srgbClr val="000000"/>
                        </a:solidFill>
                        <a:effectLst/>
                        <a:latin typeface="Arial"/>
                        <a:cs typeface="Arial"/>
                      </a:endParaRPr>
                    </a:p>
                  </a:txBody>
                  <a:tcPr marT="34290" marB="34290" anchor="ctr"/>
                </a:tc>
              </a:tr>
              <a:tr h="278130">
                <a:tc>
                  <a:txBody>
                    <a:bodyPr/>
                    <a:lstStyle/>
                    <a:p>
                      <a:r>
                        <a:rPr lang="en-US" sz="900" dirty="0" err="1" smtClean="0">
                          <a:latin typeface="Arial"/>
                          <a:cs typeface="Arial"/>
                        </a:rPr>
                        <a:t>PoE</a:t>
                      </a:r>
                      <a:endParaRPr lang="en-US" sz="900" b="1" dirty="0" smtClean="0">
                        <a:solidFill>
                          <a:srgbClr val="FFFFFF"/>
                        </a:solidFill>
                        <a:latin typeface="Arial"/>
                        <a:cs typeface="Aria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900" b="0" u="none" strike="noStrike" cap="none" normalizeH="0" baseline="0" dirty="0" smtClean="0">
                          <a:ln>
                            <a:noFill/>
                          </a:ln>
                          <a:solidFill>
                            <a:srgbClr val="000000"/>
                          </a:solidFill>
                          <a:effectLst/>
                          <a:latin typeface="Arial"/>
                          <a:cs typeface="Arial"/>
                        </a:rPr>
                        <a:t>802.3af</a:t>
                      </a:r>
                      <a:endParaRPr lang="en-US" sz="900" b="0" i="0" dirty="0" smtClean="0">
                        <a:solidFill>
                          <a:srgbClr val="000000"/>
                        </a:solidFill>
                        <a:latin typeface="Arial"/>
                        <a:cs typeface="Arial"/>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900" b="0" u="none" strike="noStrike" cap="none" normalizeH="0" baseline="0" smtClean="0">
                          <a:ln>
                            <a:noFill/>
                          </a:ln>
                          <a:solidFill>
                            <a:srgbClr val="000000"/>
                          </a:solidFill>
                          <a:effectLst/>
                          <a:latin typeface="Arial"/>
                          <a:cs typeface="Arial"/>
                        </a:rPr>
                        <a:t>802.3af</a:t>
                      </a:r>
                      <a:endParaRPr lang="en-US" sz="900" b="0" i="0" dirty="0" smtClean="0">
                        <a:solidFill>
                          <a:srgbClr val="000000"/>
                        </a:solidFill>
                        <a:latin typeface="Arial"/>
                        <a:cs typeface="Arial"/>
                      </a:endParaRPr>
                    </a:p>
                  </a:txBody>
                  <a:tcPr marT="34290" marB="34290" anchor="ctr"/>
                </a:tc>
              </a:tr>
              <a:tr h="342900">
                <a:tc>
                  <a:txBody>
                    <a:bodyPr/>
                    <a:lstStyle/>
                    <a:p>
                      <a:r>
                        <a:rPr lang="en-US" sz="900" dirty="0" smtClean="0">
                          <a:latin typeface="Arial"/>
                          <a:cs typeface="Arial"/>
                        </a:rPr>
                        <a:t>Antennas</a:t>
                      </a:r>
                      <a:endParaRPr lang="en-US" sz="900" b="1" dirty="0" smtClean="0">
                        <a:solidFill>
                          <a:srgbClr val="FFFFFF"/>
                        </a:solidFill>
                        <a:latin typeface="Arial"/>
                        <a:cs typeface="Arial"/>
                      </a:endParaRP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Arial"/>
                          <a:cs typeface="Arial"/>
                        </a:rPr>
                        <a:t>311C: 3 internal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Arial"/>
                          <a:cs typeface="Arial"/>
                        </a:rPr>
                        <a:t>313C: 3 external</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Arial"/>
                          <a:cs typeface="Arial"/>
                        </a:rPr>
                        <a:t>311C: 6 internal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Arial"/>
                          <a:cs typeface="Arial"/>
                        </a:rPr>
                        <a:t>313C: 3 external</a:t>
                      </a:r>
                    </a:p>
                  </a:txBody>
                  <a:tcPr marT="34290" marB="34290" anchor="ctr"/>
                </a:tc>
              </a:tr>
              <a:tr h="278130">
                <a:tc>
                  <a:txBody>
                    <a:bodyPr/>
                    <a:lstStyle/>
                    <a:p>
                      <a:r>
                        <a:rPr lang="en-US" sz="900" dirty="0" smtClean="0">
                          <a:latin typeface="Arial"/>
                          <a:cs typeface="Arial"/>
                        </a:rPr>
                        <a:t>Ethernet Interfaces</a:t>
                      </a:r>
                      <a:endParaRPr lang="en-US" sz="900" b="1" dirty="0">
                        <a:solidFill>
                          <a:srgbClr val="FFFFFF"/>
                        </a:solidFill>
                        <a:latin typeface="Arial"/>
                        <a:cs typeface="Arial"/>
                      </a:endParaRP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u="none" strike="noStrike" cap="none" normalizeH="0" baseline="0" dirty="0" smtClean="0">
                          <a:ln>
                            <a:noFill/>
                          </a:ln>
                          <a:solidFill>
                            <a:srgbClr val="000000"/>
                          </a:solidFill>
                          <a:effectLst/>
                          <a:latin typeface="Arial"/>
                          <a:cs typeface="Arial"/>
                        </a:rPr>
                        <a:t>1 x GE RJ45</a:t>
                      </a:r>
                      <a:endParaRPr kumimoji="0" lang="en-US" sz="900" b="0" i="0" u="none" strike="noStrike" cap="none" normalizeH="0" baseline="0" dirty="0" smtClean="0">
                        <a:ln>
                          <a:noFill/>
                        </a:ln>
                        <a:solidFill>
                          <a:srgbClr val="000000"/>
                        </a:solidFill>
                        <a:effectLst/>
                        <a:latin typeface="Arial"/>
                        <a:cs typeface="Arial"/>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u="none" strike="noStrike" cap="none" normalizeH="0" baseline="0" smtClean="0">
                          <a:ln>
                            <a:noFill/>
                          </a:ln>
                          <a:solidFill>
                            <a:srgbClr val="000000"/>
                          </a:solidFill>
                          <a:effectLst/>
                          <a:latin typeface="Arial"/>
                          <a:cs typeface="Arial"/>
                        </a:rPr>
                        <a:t>1 x GE RJ45</a:t>
                      </a:r>
                      <a:endParaRPr kumimoji="0" lang="en-US" sz="900" b="0" i="0" u="none" strike="noStrike" cap="none" normalizeH="0" baseline="0" dirty="0" smtClean="0">
                        <a:ln>
                          <a:noFill/>
                        </a:ln>
                        <a:solidFill>
                          <a:srgbClr val="000000"/>
                        </a:solidFill>
                        <a:effectLst/>
                        <a:latin typeface="Arial"/>
                        <a:cs typeface="Arial"/>
                      </a:endParaRPr>
                    </a:p>
                  </a:txBody>
                  <a:tcPr marT="34290" marB="34290" anchor="ctr"/>
                </a:tc>
              </a:tr>
              <a:tr h="278130">
                <a:tc>
                  <a:txBody>
                    <a:bodyPr/>
                    <a:lstStyle/>
                    <a:p>
                      <a:r>
                        <a:rPr lang="en-US" sz="900" b="1" dirty="0" smtClean="0">
                          <a:solidFill>
                            <a:srgbClr val="FFFFFF"/>
                          </a:solidFill>
                          <a:latin typeface="Arial"/>
                          <a:cs typeface="Arial"/>
                        </a:rPr>
                        <a:t>USB</a:t>
                      </a:r>
                      <a:endParaRPr lang="en-US" sz="900" b="1" dirty="0">
                        <a:solidFill>
                          <a:srgbClr val="FFFFFF"/>
                        </a:solidFill>
                        <a:latin typeface="Arial"/>
                        <a:cs typeface="Arial"/>
                      </a:endParaRP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rgbClr val="000000"/>
                          </a:solidFill>
                          <a:effectLst/>
                          <a:latin typeface="Arial"/>
                          <a:cs typeface="Arial"/>
                        </a:rPr>
                        <a:t>Yes</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smtClean="0">
                          <a:ln>
                            <a:noFill/>
                          </a:ln>
                          <a:solidFill>
                            <a:srgbClr val="000000"/>
                          </a:solidFill>
                          <a:effectLst/>
                          <a:latin typeface="Arial"/>
                          <a:cs typeface="Arial"/>
                        </a:rPr>
                        <a:t>Yes</a:t>
                      </a:r>
                      <a:endParaRPr kumimoji="0" lang="en-US" sz="900" b="0" i="0" u="none" strike="noStrike" cap="none" normalizeH="0" baseline="0" dirty="0" smtClean="0">
                        <a:ln>
                          <a:noFill/>
                        </a:ln>
                        <a:solidFill>
                          <a:srgbClr val="000000"/>
                        </a:solidFill>
                        <a:effectLst/>
                        <a:latin typeface="Arial"/>
                        <a:cs typeface="Arial"/>
                      </a:endParaRPr>
                    </a:p>
                  </a:txBody>
                  <a:tcPr marT="34290" marB="34290" anchor="ctr"/>
                </a:tc>
              </a:tr>
              <a:tr h="278130">
                <a:tc>
                  <a:txBody>
                    <a:bodyPr/>
                    <a:lstStyle/>
                    <a:p>
                      <a:r>
                        <a:rPr lang="en-US" sz="900" b="1" dirty="0" smtClean="0">
                          <a:solidFill>
                            <a:srgbClr val="FFFFFF"/>
                          </a:solidFill>
                          <a:latin typeface="Arial"/>
                          <a:cs typeface="Arial"/>
                        </a:rPr>
                        <a:t>Management</a:t>
                      </a:r>
                      <a:endParaRPr lang="en-US" sz="900" b="1" dirty="0">
                        <a:solidFill>
                          <a:srgbClr val="FFFFFF"/>
                        </a:solidFill>
                        <a:latin typeface="Arial"/>
                        <a:cs typeface="Arial"/>
                      </a:endParaRP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rgbClr val="000000"/>
                          </a:solidFill>
                          <a:effectLst/>
                          <a:latin typeface="Arial"/>
                          <a:cs typeface="Arial"/>
                        </a:rPr>
                        <a:t>FortiCloud</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rgbClr val="000000"/>
                          </a:solidFill>
                          <a:effectLst/>
                          <a:latin typeface="Arial"/>
                          <a:cs typeface="Arial"/>
                        </a:rPr>
                        <a:t>FortiCloud</a:t>
                      </a:r>
                    </a:p>
                  </a:txBody>
                  <a:tcPr marT="34290" marB="34290" anchor="ctr"/>
                </a:tc>
              </a:tr>
            </a:tbl>
          </a:graphicData>
        </a:graphic>
      </p:graphicFrame>
    </p:spTree>
    <p:extLst>
      <p:ext uri="{BB962C8B-B14F-4D97-AF65-F5344CB8AC3E}">
        <p14:creationId xmlns:p14="http://schemas.microsoft.com/office/powerpoint/2010/main" val="3379785967"/>
      </p:ext>
    </p:extLst>
  </p:cSld>
  <p:clrMapOvr>
    <a:masterClrMapping/>
  </p:clrMapOvr>
  <p:transition spd="slow">
    <p:wip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p:cNvGraphicFramePr>
            <a:graphicFrameLocks/>
          </p:cNvGraphicFramePr>
          <p:nvPr>
            <p:extLst>
              <p:ext uri="{D42A27DB-BD31-4B8C-83A1-F6EECF244321}">
                <p14:modId xmlns:p14="http://schemas.microsoft.com/office/powerpoint/2010/main" val="1283051644"/>
              </p:ext>
            </p:extLst>
          </p:nvPr>
        </p:nvGraphicFramePr>
        <p:xfrm>
          <a:off x="1" y="983617"/>
          <a:ext cx="9143999" cy="3747598"/>
        </p:xfrm>
        <a:graphic>
          <a:graphicData uri="http://schemas.openxmlformats.org/drawingml/2006/table">
            <a:tbl>
              <a:tblPr firstRow="1" bandRow="1">
                <a:effectLst/>
                <a:tableStyleId>{073A0DAA-6AF3-43AB-8588-CEC1D06C72B9}</a:tableStyleId>
              </a:tblPr>
              <a:tblGrid>
                <a:gridCol w="264631"/>
                <a:gridCol w="1629022"/>
                <a:gridCol w="3461888"/>
                <a:gridCol w="3461888"/>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200" b="1" i="0" dirty="0" smtClean="0">
                          <a:solidFill>
                            <a:schemeClr val="bg1"/>
                          </a:solidFill>
                        </a:rPr>
                        <a:t>FAP-C220C</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200" b="1" i="0" dirty="0" smtClean="0">
                          <a:solidFill>
                            <a:schemeClr val="bg1"/>
                          </a:solidFill>
                        </a:rPr>
                        <a:t>FAP-C225C</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i="0" u="none" strike="noStrike" cap="none" normalizeH="0" baseline="0" dirty="0" smtClean="0">
                          <a:ln>
                            <a:noFill/>
                          </a:ln>
                          <a:solidFill>
                            <a:srgbClr val="000000"/>
                          </a:solidFill>
                          <a:effectLst/>
                          <a:latin typeface="+mn-lt"/>
                        </a:rPr>
                        <a:t>Target Environment</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mn-lt"/>
                        </a:rPr>
                        <a:t>Basic </a:t>
                      </a:r>
                      <a:r>
                        <a:rPr lang="en-US" sz="900" b="0" dirty="0" smtClean="0"/>
                        <a:t>cloud-managed Indoor AP</a:t>
                      </a:r>
                      <a:r>
                        <a:rPr kumimoji="0" lang="en-GB" sz="900" b="0" i="0" u="none" strike="noStrike" cap="none" normalizeH="0" baseline="0" dirty="0" smtClean="0">
                          <a:ln>
                            <a:noFill/>
                          </a:ln>
                          <a:solidFill>
                            <a:srgbClr val="000000"/>
                          </a:solidFill>
                          <a:effectLst/>
                          <a:latin typeface="+mn-lt"/>
                        </a:rPr>
                        <a:t> </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mn-lt"/>
                        </a:rPr>
                        <a:t>Basic </a:t>
                      </a:r>
                      <a:r>
                        <a:rPr lang="en-US" sz="900" b="0" dirty="0" smtClean="0"/>
                        <a:t>cloud-managed Indoor AP</a:t>
                      </a:r>
                      <a:r>
                        <a:rPr kumimoji="0" lang="en-GB" sz="900" b="0" i="0" u="none" strike="noStrike" cap="none" normalizeH="0" baseline="0" dirty="0" smtClean="0">
                          <a:ln>
                            <a:noFill/>
                          </a:ln>
                          <a:solidFill>
                            <a:srgbClr val="000000"/>
                          </a:solidFill>
                          <a:effectLst/>
                          <a:latin typeface="+mn-lt"/>
                        </a:rPr>
                        <a:t> </a:t>
                      </a: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Number of Antenna</a:t>
                      </a:r>
                      <a:endParaRPr lang="en-US" sz="1000" b="1" i="0" dirty="0" smtClean="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900" u="none" strike="noStrike" cap="none" normalizeH="0" baseline="0" dirty="0" smtClean="0">
                          <a:ln>
                            <a:noFill/>
                          </a:ln>
                          <a:effectLst/>
                        </a:rPr>
                        <a:t>4 Internal </a:t>
                      </a:r>
                      <a:endParaRPr lang="en-US" sz="900" b="0"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900" u="none" strike="noStrike" cap="none" normalizeH="0" baseline="0" dirty="0" smtClean="0">
                          <a:ln>
                            <a:noFill/>
                          </a:ln>
                          <a:effectLst/>
                        </a:rPr>
                        <a:t>4External</a:t>
                      </a:r>
                      <a:endParaRPr lang="en-US" sz="9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000" b="1" u="none" strike="noStrike" cap="none" normalizeH="0" baseline="0" dirty="0" smtClean="0">
                          <a:ln>
                            <a:noFill/>
                          </a:ln>
                          <a:solidFill>
                            <a:srgbClr val="000000"/>
                          </a:solidFill>
                          <a:effectLst/>
                        </a:rPr>
                        <a:t>Rx / Tx</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2x2</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2x2</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2638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1</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fi-FI" sz="900" b="0" u="none" strike="noStrike" cap="none" normalizeH="0" baseline="0" dirty="0" smtClean="0">
                          <a:ln>
                            <a:noFill/>
                          </a:ln>
                          <a:solidFill>
                            <a:srgbClr val="000000"/>
                          </a:solidFill>
                          <a:effectLst/>
                          <a:latin typeface="+mn-lt"/>
                          <a:cs typeface="Arial"/>
                        </a:rPr>
                        <a:t>5GHz </a:t>
                      </a:r>
                      <a:r>
                        <a:rPr kumimoji="0" lang="fi-FI" sz="900" b="0" u="none" strike="noStrike" cap="none" normalizeH="0" baseline="0" dirty="0" err="1" smtClean="0">
                          <a:ln>
                            <a:noFill/>
                          </a:ln>
                          <a:solidFill>
                            <a:srgbClr val="000000"/>
                          </a:solidFill>
                          <a:effectLst/>
                          <a:latin typeface="+mn-lt"/>
                          <a:cs typeface="Arial"/>
                        </a:rPr>
                        <a:t>a/n/ac</a:t>
                      </a:r>
                      <a:r>
                        <a:rPr kumimoji="0" lang="fi-FI" sz="900" b="0" u="none" strike="noStrike" cap="none" normalizeH="0" baseline="0" dirty="0" smtClean="0">
                          <a:ln>
                            <a:noFill/>
                          </a:ln>
                          <a:solidFill>
                            <a:srgbClr val="000000"/>
                          </a:solidFill>
                          <a:effectLst/>
                          <a:latin typeface="+mn-lt"/>
                          <a:cs typeface="Arial"/>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i-FI" sz="900" b="0" u="none" strike="noStrike" cap="none" normalizeH="0" baseline="0" dirty="0" smtClean="0">
                          <a:ln>
                            <a:noFill/>
                          </a:ln>
                          <a:solidFill>
                            <a:srgbClr val="000000"/>
                          </a:solidFill>
                          <a:effectLst/>
                          <a:latin typeface="+mn-lt"/>
                          <a:cs typeface="Arial"/>
                        </a:rPr>
                        <a:t>(867 </a:t>
                      </a:r>
                      <a:r>
                        <a:rPr kumimoji="0" lang="fi-FI" sz="900" b="0" u="none" strike="noStrike" cap="none" normalizeH="0" baseline="0" dirty="0" err="1" smtClean="0">
                          <a:ln>
                            <a:noFill/>
                          </a:ln>
                          <a:solidFill>
                            <a:srgbClr val="000000"/>
                          </a:solidFill>
                          <a:effectLst/>
                          <a:latin typeface="+mn-lt"/>
                          <a:cs typeface="Arial"/>
                        </a:rPr>
                        <a:t>Mbps</a:t>
                      </a:r>
                      <a:r>
                        <a:rPr kumimoji="0" lang="fi-FI" sz="900" b="0" u="none" strike="noStrike" cap="none" normalizeH="0" baseline="0" dirty="0" smtClean="0">
                          <a:ln>
                            <a:noFill/>
                          </a:ln>
                          <a:solidFill>
                            <a:srgbClr val="000000"/>
                          </a:solidFill>
                          <a:effectLst/>
                          <a:latin typeface="+mn-lt"/>
                          <a:cs typeface="Arial"/>
                        </a:rPr>
                        <a:t>) </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fi-FI" sz="900" b="0" u="none" strike="noStrike" cap="none" normalizeH="0" baseline="0" dirty="0" smtClean="0">
                          <a:ln>
                            <a:noFill/>
                          </a:ln>
                          <a:solidFill>
                            <a:srgbClr val="000000"/>
                          </a:solidFill>
                          <a:effectLst/>
                          <a:latin typeface="+mn-lt"/>
                          <a:cs typeface="Arial"/>
                        </a:rPr>
                        <a:t>5GHz </a:t>
                      </a:r>
                      <a:r>
                        <a:rPr kumimoji="0" lang="fi-FI" sz="900" b="0" u="none" strike="noStrike" cap="none" normalizeH="0" baseline="0" dirty="0" err="1" smtClean="0">
                          <a:ln>
                            <a:noFill/>
                          </a:ln>
                          <a:solidFill>
                            <a:srgbClr val="000000"/>
                          </a:solidFill>
                          <a:effectLst/>
                          <a:latin typeface="+mn-lt"/>
                          <a:cs typeface="Arial"/>
                        </a:rPr>
                        <a:t>a/n/ac</a:t>
                      </a:r>
                      <a:r>
                        <a:rPr kumimoji="0" lang="fi-FI" sz="900" b="0" u="none" strike="noStrike" cap="none" normalizeH="0" baseline="0" dirty="0" smtClean="0">
                          <a:ln>
                            <a:noFill/>
                          </a:ln>
                          <a:solidFill>
                            <a:srgbClr val="000000"/>
                          </a:solidFill>
                          <a:effectLst/>
                          <a:latin typeface="+mn-lt"/>
                          <a:cs typeface="Arial"/>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i-FI" sz="900" b="0" u="none" strike="noStrike" cap="none" normalizeH="0" baseline="0" dirty="0" smtClean="0">
                          <a:ln>
                            <a:noFill/>
                          </a:ln>
                          <a:solidFill>
                            <a:srgbClr val="000000"/>
                          </a:solidFill>
                          <a:effectLst/>
                          <a:latin typeface="+mn-lt"/>
                          <a:cs typeface="Arial"/>
                        </a:rPr>
                        <a:t>(867 </a:t>
                      </a:r>
                      <a:r>
                        <a:rPr kumimoji="0" lang="fi-FI" sz="900" b="0" u="none" strike="noStrike" cap="none" normalizeH="0" baseline="0" dirty="0" err="1" smtClean="0">
                          <a:ln>
                            <a:noFill/>
                          </a:ln>
                          <a:solidFill>
                            <a:srgbClr val="000000"/>
                          </a:solidFill>
                          <a:effectLst/>
                          <a:latin typeface="+mn-lt"/>
                          <a:cs typeface="Arial"/>
                        </a:rPr>
                        <a:t>Mbps</a:t>
                      </a:r>
                      <a:r>
                        <a:rPr kumimoji="0" lang="fi-FI" sz="900" b="0" u="none" strike="noStrike" cap="none" normalizeH="0" baseline="0" dirty="0" smtClean="0">
                          <a:ln>
                            <a:noFill/>
                          </a:ln>
                          <a:solidFill>
                            <a:srgbClr val="000000"/>
                          </a:solidFill>
                          <a:effectLst/>
                          <a:latin typeface="+mn-lt"/>
                          <a:cs typeface="Arial"/>
                        </a:rPr>
                        <a:t>) </a:t>
                      </a: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2</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900" u="none" strike="noStrike" cap="none" normalizeH="0" baseline="0" dirty="0" smtClean="0">
                          <a:ln>
                            <a:noFill/>
                          </a:ln>
                          <a:effectLst/>
                        </a:rPr>
                        <a:t>2.4 GHz b/g/n</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effectLst/>
                          <a:latin typeface="+mn-lt"/>
                        </a:rPr>
                        <a:t>(300 Mbps)</a:t>
                      </a:r>
                      <a:endParaRPr kumimoji="0" lang="en-US" sz="900" u="none" strike="noStrike" cap="none" normalizeH="0" baseline="0" dirty="0" smtClean="0">
                        <a:ln>
                          <a:noFill/>
                        </a:ln>
                        <a:effectLs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900" u="none" strike="noStrike" cap="none" normalizeH="0" baseline="0" dirty="0" smtClean="0">
                          <a:ln>
                            <a:noFill/>
                          </a:ln>
                          <a:effectLst/>
                        </a:rPr>
                        <a:t>2.4 GHz b/g/n</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effectLst/>
                          <a:latin typeface="+mn-lt"/>
                        </a:rPr>
                        <a:t>(300 Mbps)</a:t>
                      </a:r>
                      <a:endParaRPr kumimoji="0" lang="en-US" sz="900" u="none" strike="noStrike" cap="none" normalizeH="0" baseline="0" dirty="0" smtClean="0">
                        <a:ln>
                          <a:noFill/>
                        </a:ln>
                        <a:effectLs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chemeClr val="tx1"/>
                          </a:solidFill>
                          <a:latin typeface="+mn-lt"/>
                          <a:cs typeface="Arial"/>
                        </a:rPr>
                        <a:t>PoE</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802.3af</a:t>
                      </a:r>
                      <a:endParaRPr lang="en-US" sz="900" b="0" i="0" dirty="0" smtClean="0">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kumimoji="0" lang="en-US" sz="900" u="none" strike="noStrike" cap="none" normalizeH="0" baseline="0" dirty="0" smtClean="0">
                          <a:ln>
                            <a:noFill/>
                          </a:ln>
                          <a:effectLst/>
                        </a:rPr>
                        <a:t>802.3af</a:t>
                      </a:r>
                      <a:endParaRPr lang="en-US" sz="9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pic>
        <p:nvPicPr>
          <p:cNvPr id="22" name="Picture 21" descr="Feature-icons-v10.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317084" y="2314800"/>
            <a:ext cx="371628" cy="547200"/>
          </a:xfrm>
          <a:prstGeom prst="rect">
            <a:avLst/>
          </a:prstGeom>
        </p:spPr>
      </p:pic>
      <p:sp>
        <p:nvSpPr>
          <p:cNvPr id="30722" name="Rectangle 2"/>
          <p:cNvSpPr>
            <a:spLocks noGrp="1" noChangeArrowheads="1"/>
          </p:cNvSpPr>
          <p:nvPr>
            <p:ph type="title"/>
          </p:nvPr>
        </p:nvSpPr>
        <p:spPr/>
        <p:txBody>
          <a:bodyPr/>
          <a:lstStyle/>
          <a:p>
            <a:r>
              <a:rPr lang="en-US" dirty="0"/>
              <a:t>FortiAP </a:t>
            </a:r>
            <a:r>
              <a:rPr lang="en-US" dirty="0" smtClean="0"/>
              <a:t>C220C/C225C</a:t>
            </a:r>
            <a:endParaRPr lang="en-US" b="0" i="0" dirty="0"/>
          </a:p>
        </p:txBody>
      </p:sp>
      <p:cxnSp>
        <p:nvCxnSpPr>
          <p:cNvPr id="12" name="Straight Connector 11"/>
          <p:cNvCxnSpPr/>
          <p:nvPr/>
        </p:nvCxnSpPr>
        <p:spPr>
          <a:xfrm>
            <a:off x="5351715"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93681"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10" name="Rectangle 47"/>
          <p:cNvSpPr>
            <a:spLocks noChangeArrowheads="1"/>
          </p:cNvSpPr>
          <p:nvPr/>
        </p:nvSpPr>
        <p:spPr bwMode="auto">
          <a:xfrm>
            <a:off x="2001452" y="2520001"/>
            <a:ext cx="3107819" cy="42869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dirty="0"/>
              <a:t>2 x GE RJ45 Interface</a:t>
            </a:r>
          </a:p>
          <a:p>
            <a:pPr defTabSz="914379">
              <a:spcBef>
                <a:spcPct val="20000"/>
              </a:spcBef>
              <a:buClr>
                <a:schemeClr val="accent6"/>
              </a:buClr>
            </a:pPr>
            <a:endParaRPr lang="en-US" sz="1000" dirty="0"/>
          </a:p>
        </p:txBody>
      </p:sp>
      <p:sp>
        <p:nvSpPr>
          <p:cNvPr id="11" name="Rectangle 47"/>
          <p:cNvSpPr>
            <a:spLocks noChangeArrowheads="1"/>
          </p:cNvSpPr>
          <p:nvPr/>
        </p:nvSpPr>
        <p:spPr bwMode="auto">
          <a:xfrm>
            <a:off x="5627678" y="2520001"/>
            <a:ext cx="2968625" cy="42869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dirty="0"/>
              <a:t>2 x GE RJ45 Interface</a:t>
            </a:r>
          </a:p>
        </p:txBody>
      </p:sp>
      <p:pic>
        <p:nvPicPr>
          <p:cNvPr id="20" name="Picture 19" descr="Feature-icons-v10.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38400" y="2314800"/>
            <a:ext cx="371628" cy="547200"/>
          </a:xfrm>
          <a:prstGeom prst="rect">
            <a:avLst/>
          </a:prstGeom>
        </p:spPr>
      </p:pic>
      <p:pic>
        <p:nvPicPr>
          <p:cNvPr id="2" name="Picture 1" descr="FAP-C220C-0902-1-small-2.png"/>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24968" t="19124" r="21815" b="22710"/>
          <a:stretch/>
        </p:blipFill>
        <p:spPr>
          <a:xfrm>
            <a:off x="2930695" y="1420055"/>
            <a:ext cx="1157971" cy="812140"/>
          </a:xfrm>
          <a:prstGeom prst="rect">
            <a:avLst/>
          </a:prstGeom>
        </p:spPr>
      </p:pic>
      <p:pic>
        <p:nvPicPr>
          <p:cNvPr id="3" name="Picture 2" descr="FAP-C225C-0902-1-small-2.png"/>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l="32202" r="30831" b="10465"/>
          <a:stretch/>
        </p:blipFill>
        <p:spPr>
          <a:xfrm>
            <a:off x="6485751" y="624974"/>
            <a:ext cx="1142778" cy="1776024"/>
          </a:xfrm>
          <a:prstGeom prst="rect">
            <a:avLst/>
          </a:prstGeom>
        </p:spPr>
      </p:pic>
    </p:spTree>
    <p:extLst>
      <p:ext uri="{BB962C8B-B14F-4D97-AF65-F5344CB8AC3E}">
        <p14:creationId xmlns:p14="http://schemas.microsoft.com/office/powerpoint/2010/main" val="4037241431"/>
      </p:ext>
    </p:extLst>
  </p:cSld>
  <p:clrMapOvr>
    <a:masterClrMapping/>
  </p:clrMapOvr>
  <p:transition spd="slow">
    <p:wip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Hardware Overview – FortiAP </a:t>
            </a:r>
            <a:r>
              <a:rPr lang="en-US" dirty="0" smtClean="0"/>
              <a:t>C-Series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181539817"/>
              </p:ext>
            </p:extLst>
          </p:nvPr>
        </p:nvGraphicFramePr>
        <p:xfrm>
          <a:off x="252001" y="900001"/>
          <a:ext cx="8640000" cy="3002465"/>
        </p:xfrm>
        <a:graphic>
          <a:graphicData uri="http://schemas.openxmlformats.org/drawingml/2006/table">
            <a:tbl>
              <a:tblPr firstRow="1" firstCol="1" bandRow="1">
                <a:effectLst/>
                <a:tableStyleId>{073A0DAA-6AF3-43AB-8588-CEC1D06C72B9}</a:tableStyleId>
              </a:tblPr>
              <a:tblGrid>
                <a:gridCol w="3162592"/>
                <a:gridCol w="2738704"/>
                <a:gridCol w="2738704"/>
              </a:tblGrid>
              <a:tr h="278130">
                <a:tc>
                  <a:txBody>
                    <a:bodyPr/>
                    <a:lstStyle/>
                    <a:p>
                      <a:endParaRPr lang="en-US" sz="800" dirty="0"/>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FAP-C220C</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FAP-C225C</a:t>
                      </a:r>
                    </a:p>
                  </a:txBody>
                  <a:tcPr marT="34290" marB="34290" anchor="ctr">
                    <a:solidFill>
                      <a:srgbClr val="3C3C3C"/>
                    </a:solidFill>
                  </a:tcPr>
                </a:tc>
              </a:tr>
              <a:tr h="278130">
                <a:tc>
                  <a:txBody>
                    <a:bodyPr/>
                    <a:lstStyle/>
                    <a:p>
                      <a:r>
                        <a:rPr lang="en-US" sz="900" dirty="0" smtClean="0">
                          <a:latin typeface="Arial"/>
                          <a:cs typeface="Arial"/>
                        </a:rPr>
                        <a:t>Form Factor</a:t>
                      </a:r>
                      <a:endParaRPr lang="en-US" sz="900" b="1" dirty="0" smtClean="0">
                        <a:solidFill>
                          <a:srgbClr val="FFFFFF"/>
                        </a:solidFill>
                        <a:latin typeface="Arial"/>
                        <a:cs typeface="Arial"/>
                      </a:endParaRP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u="none" strike="noStrike" cap="none" normalizeH="0" baseline="0" dirty="0" err="1" smtClean="0">
                          <a:ln>
                            <a:noFill/>
                          </a:ln>
                          <a:solidFill>
                            <a:srgbClr val="000000"/>
                          </a:solidFill>
                          <a:effectLst/>
                          <a:latin typeface="+mn-lt"/>
                          <a:cs typeface="Arial"/>
                        </a:rPr>
                        <a:t>Indoor</a:t>
                      </a:r>
                      <a:r>
                        <a:rPr kumimoji="0" lang="de-DE" sz="900" b="0" u="none" strike="noStrike" cap="none" normalizeH="0" baseline="0" dirty="0" smtClean="0">
                          <a:ln>
                            <a:noFill/>
                          </a:ln>
                          <a:solidFill>
                            <a:srgbClr val="000000"/>
                          </a:solidFill>
                          <a:effectLst/>
                          <a:latin typeface="+mn-lt"/>
                          <a:cs typeface="Arial"/>
                        </a:rPr>
                        <a:t>, </a:t>
                      </a:r>
                      <a:r>
                        <a:rPr kumimoji="0" lang="de-DE" sz="900" b="0" u="none" strike="noStrike" cap="none" normalizeH="0" baseline="0" dirty="0" err="1" smtClean="0">
                          <a:ln>
                            <a:noFill/>
                          </a:ln>
                          <a:solidFill>
                            <a:srgbClr val="000000"/>
                          </a:solidFill>
                          <a:effectLst/>
                          <a:latin typeface="+mn-lt"/>
                          <a:cs typeface="Arial"/>
                        </a:rPr>
                        <a:t>rectangular</a:t>
                      </a:r>
                      <a:endParaRPr kumimoji="0" lang="de-DE" sz="900" b="0" u="none" strike="noStrike" cap="none" normalizeH="0" baseline="0" dirty="0" smtClean="0">
                        <a:ln>
                          <a:noFill/>
                        </a:ln>
                        <a:solidFill>
                          <a:srgbClr val="000000"/>
                        </a:solidFill>
                        <a:effectLst/>
                        <a:latin typeface="+mn-lt"/>
                        <a:cs typeface="Arial"/>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u="none" strike="noStrike" cap="none" normalizeH="0" baseline="0" dirty="0" err="1" smtClean="0">
                          <a:ln>
                            <a:noFill/>
                          </a:ln>
                          <a:solidFill>
                            <a:srgbClr val="000000"/>
                          </a:solidFill>
                          <a:effectLst/>
                          <a:latin typeface="+mn-lt"/>
                          <a:cs typeface="Arial"/>
                        </a:rPr>
                        <a:t>Indoor</a:t>
                      </a:r>
                      <a:r>
                        <a:rPr kumimoji="0" lang="de-DE" sz="900" b="0" u="none" strike="noStrike" cap="none" normalizeH="0" baseline="0" dirty="0" smtClean="0">
                          <a:ln>
                            <a:noFill/>
                          </a:ln>
                          <a:solidFill>
                            <a:srgbClr val="000000"/>
                          </a:solidFill>
                          <a:effectLst/>
                          <a:latin typeface="+mn-lt"/>
                          <a:cs typeface="Arial"/>
                        </a:rPr>
                        <a:t>, </a:t>
                      </a:r>
                      <a:r>
                        <a:rPr kumimoji="0" lang="de-DE" sz="900" b="0" u="none" strike="noStrike" cap="none" normalizeH="0" baseline="0" dirty="0" err="1" smtClean="0">
                          <a:ln>
                            <a:noFill/>
                          </a:ln>
                          <a:solidFill>
                            <a:srgbClr val="000000"/>
                          </a:solidFill>
                          <a:effectLst/>
                          <a:latin typeface="+mn-lt"/>
                          <a:cs typeface="Arial"/>
                        </a:rPr>
                        <a:t>rectangular</a:t>
                      </a:r>
                      <a:endParaRPr kumimoji="0" lang="de-DE" sz="900" b="0" u="none" strike="noStrike" cap="none" normalizeH="0" baseline="0" dirty="0" smtClean="0">
                        <a:ln>
                          <a:noFill/>
                        </a:ln>
                        <a:solidFill>
                          <a:srgbClr val="000000"/>
                        </a:solidFill>
                        <a:effectLst/>
                        <a:latin typeface="+mn-lt"/>
                        <a:cs typeface="Arial"/>
                      </a:endParaRPr>
                    </a:p>
                  </a:txBody>
                  <a:tcPr marT="34290" marB="34290" anchor="ctr"/>
                </a:tc>
              </a:tr>
              <a:tr h="224975">
                <a:tc>
                  <a:txBody>
                    <a:bodyPr/>
                    <a:lstStyle/>
                    <a:p>
                      <a:r>
                        <a:rPr lang="fr-FR" sz="900" dirty="0" smtClean="0">
                          <a:latin typeface="Arial"/>
                          <a:cs typeface="Arial"/>
                        </a:rPr>
                        <a:t>Rx / </a:t>
                      </a:r>
                      <a:r>
                        <a:rPr lang="fr-FR" sz="900" dirty="0" err="1" smtClean="0">
                          <a:latin typeface="Arial"/>
                          <a:cs typeface="Arial"/>
                        </a:rPr>
                        <a:t>Tx</a:t>
                      </a:r>
                      <a:endParaRPr lang="fr-FR" sz="900" b="1" dirty="0" smtClean="0">
                        <a:solidFill>
                          <a:srgbClr val="FFFFFF"/>
                        </a:solidFill>
                        <a:latin typeface="Arial"/>
                        <a:cs typeface="Arial"/>
                      </a:endParaRPr>
                    </a:p>
                  </a:txBody>
                  <a:tcPr marT="34290" marB="34290" anchor="ctr">
                    <a:solidFill>
                      <a:schemeClr val="accent4"/>
                    </a:solidFill>
                  </a:tcPr>
                </a:tc>
                <a:tc>
                  <a:txBody>
                    <a:bodyPr/>
                    <a:lstStyle/>
                    <a:p>
                      <a:pPr algn="ctr"/>
                      <a:r>
                        <a:rPr lang="en-US" sz="900" b="0" i="0" noProof="0" dirty="0" smtClean="0">
                          <a:solidFill>
                            <a:srgbClr val="000000"/>
                          </a:solidFill>
                          <a:latin typeface="Arial"/>
                          <a:cs typeface="Arial"/>
                        </a:rPr>
                        <a:t>2x2</a:t>
                      </a:r>
                      <a:endParaRPr lang="en-US" sz="900" b="0" i="0" noProof="0" dirty="0">
                        <a:solidFill>
                          <a:srgbClr val="000000"/>
                        </a:solidFill>
                        <a:latin typeface="Arial"/>
                        <a:cs typeface="Arial"/>
                      </a:endParaRPr>
                    </a:p>
                  </a:txBody>
                  <a:tcPr marT="34290" marB="34290" anchor="ctr"/>
                </a:tc>
                <a:tc>
                  <a:txBody>
                    <a:bodyPr/>
                    <a:lstStyle/>
                    <a:p>
                      <a:pPr algn="ctr"/>
                      <a:r>
                        <a:rPr lang="en-US" sz="900" b="0" noProof="0" dirty="0" smtClean="0">
                          <a:solidFill>
                            <a:srgbClr val="000000"/>
                          </a:solidFill>
                          <a:latin typeface="Arial"/>
                          <a:cs typeface="Arial"/>
                        </a:rPr>
                        <a:t>2x2</a:t>
                      </a:r>
                      <a:endParaRPr lang="en-US" sz="900" b="0" i="0" noProof="0" dirty="0">
                        <a:solidFill>
                          <a:srgbClr val="000000"/>
                        </a:solidFill>
                        <a:latin typeface="Arial"/>
                        <a:cs typeface="Arial"/>
                      </a:endParaRPr>
                    </a:p>
                  </a:txBody>
                  <a:tcPr marT="34290" marB="34290" anchor="ctr"/>
                </a:tc>
              </a:tr>
              <a:tr h="445770">
                <a:tc>
                  <a:txBody>
                    <a:bodyPr/>
                    <a:lstStyle/>
                    <a:p>
                      <a:r>
                        <a:rPr lang="en-US" sz="900" dirty="0" smtClean="0">
                          <a:latin typeface="Arial"/>
                          <a:cs typeface="Arial"/>
                        </a:rPr>
                        <a:t>Radio 1</a:t>
                      </a:r>
                      <a:endParaRPr lang="en-US" sz="900" b="1" dirty="0">
                        <a:solidFill>
                          <a:srgbClr val="FFFFFF"/>
                        </a:solidFill>
                        <a:latin typeface="Arial"/>
                        <a:cs typeface="Arial"/>
                      </a:endParaRPr>
                    </a:p>
                  </a:txBody>
                  <a:tcPr marT="34290" marB="34290" anchor="ctr">
                    <a:solidFill>
                      <a:schemeClr val="accent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noProof="0" dirty="0" smtClean="0">
                          <a:ln>
                            <a:noFill/>
                          </a:ln>
                          <a:solidFill>
                            <a:srgbClr val="000000"/>
                          </a:solidFill>
                          <a:effectLst/>
                          <a:latin typeface="Arial"/>
                          <a:cs typeface="Arial"/>
                        </a:rPr>
                        <a:t>5GHz a/n/ac</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noProof="0" dirty="0" smtClean="0">
                          <a:ln>
                            <a:noFill/>
                          </a:ln>
                          <a:solidFill>
                            <a:srgbClr val="000000"/>
                          </a:solidFill>
                          <a:effectLst/>
                          <a:latin typeface="Arial"/>
                          <a:cs typeface="Arial"/>
                        </a:rPr>
                        <a:t>(867 Mbps) </a:t>
                      </a: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noProof="0" dirty="0" smtClean="0">
                          <a:ln>
                            <a:noFill/>
                          </a:ln>
                          <a:solidFill>
                            <a:srgbClr val="000000"/>
                          </a:solidFill>
                          <a:effectLst/>
                          <a:latin typeface="Arial"/>
                          <a:cs typeface="Arial"/>
                        </a:rPr>
                        <a:t>5GHz a/n/ac</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noProof="0" dirty="0" smtClean="0">
                          <a:ln>
                            <a:noFill/>
                          </a:ln>
                          <a:solidFill>
                            <a:srgbClr val="000000"/>
                          </a:solidFill>
                          <a:effectLst/>
                          <a:latin typeface="Arial"/>
                          <a:cs typeface="Arial"/>
                        </a:rPr>
                        <a:t>(867 Mbps)</a:t>
                      </a:r>
                    </a:p>
                  </a:txBody>
                  <a:tcPr marT="34290" marB="34290" anchor="ctr"/>
                </a:tc>
              </a:tr>
              <a:tr h="342900">
                <a:tc>
                  <a:txBody>
                    <a:bodyPr/>
                    <a:lstStyle/>
                    <a:p>
                      <a:r>
                        <a:rPr lang="en-US" sz="900" b="1" dirty="0" smtClean="0">
                          <a:solidFill>
                            <a:srgbClr val="FFFFFF"/>
                          </a:solidFill>
                          <a:latin typeface="Arial"/>
                          <a:cs typeface="Arial"/>
                        </a:rPr>
                        <a:t>Radio 2</a:t>
                      </a:r>
                    </a:p>
                  </a:txBody>
                  <a:tcPr marT="34290" marB="34290" anchor="ctr">
                    <a:solidFill>
                      <a:schemeClr val="accent4"/>
                    </a:solidFill>
                  </a:tcPr>
                </a:tc>
                <a:tc>
                  <a:txBody>
                    <a:bodyPr/>
                    <a:lstStyle/>
                    <a:p>
                      <a:pPr algn="ctr"/>
                      <a:r>
                        <a:rPr kumimoji="0" lang="en-US" sz="900" b="0" u="none" strike="noStrike" cap="none" normalizeH="0" baseline="0" noProof="0" dirty="0" smtClean="0">
                          <a:ln>
                            <a:noFill/>
                          </a:ln>
                          <a:solidFill>
                            <a:srgbClr val="000000"/>
                          </a:solidFill>
                          <a:effectLst/>
                          <a:latin typeface="Arial"/>
                          <a:cs typeface="Arial"/>
                        </a:rPr>
                        <a:t>2.4 GHz b/g/n</a:t>
                      </a:r>
                      <a:endParaRPr kumimoji="0" lang="en-US" sz="900" b="0" i="0" u="none" strike="noStrike" cap="none" normalizeH="0" baseline="0" noProof="0" dirty="0" smtClean="0">
                        <a:ln>
                          <a:noFill/>
                        </a:ln>
                        <a:solidFill>
                          <a:srgbClr val="000000"/>
                        </a:solidFill>
                        <a:effectLst/>
                        <a:latin typeface="Arial"/>
                        <a:cs typeface="Arial"/>
                      </a:endParaRPr>
                    </a:p>
                    <a:p>
                      <a:pPr algn="ctr"/>
                      <a:r>
                        <a:rPr kumimoji="0" lang="en-US" sz="900" b="0" i="0" u="none" strike="noStrike" cap="none" normalizeH="0" baseline="0" noProof="0" dirty="0" smtClean="0">
                          <a:ln>
                            <a:noFill/>
                          </a:ln>
                          <a:solidFill>
                            <a:srgbClr val="000000"/>
                          </a:solidFill>
                          <a:effectLst/>
                          <a:latin typeface="Arial"/>
                          <a:cs typeface="Arial"/>
                        </a:rPr>
                        <a:t>(300 Mbps)</a:t>
                      </a:r>
                      <a:endParaRPr kumimoji="0" lang="en-US" sz="900" b="0" u="none" strike="noStrike" cap="none" normalizeH="0" baseline="0" noProof="0" dirty="0" smtClean="0">
                        <a:ln>
                          <a:noFill/>
                        </a:ln>
                        <a:solidFill>
                          <a:srgbClr val="000000"/>
                        </a:solidFill>
                        <a:effectLst/>
                        <a:latin typeface="Arial"/>
                        <a:cs typeface="Arial"/>
                      </a:endParaRPr>
                    </a:p>
                  </a:txBody>
                  <a:tcPr marT="34290" marB="34290" anchor="ctr"/>
                </a:tc>
                <a:tc>
                  <a:txBody>
                    <a:bodyPr/>
                    <a:lstStyle/>
                    <a:p>
                      <a:pPr algn="ctr"/>
                      <a:r>
                        <a:rPr kumimoji="0" lang="en-US" sz="900" b="0" u="none" strike="noStrike" cap="none" normalizeH="0" baseline="0" noProof="0" dirty="0" smtClean="0">
                          <a:ln>
                            <a:noFill/>
                          </a:ln>
                          <a:solidFill>
                            <a:srgbClr val="000000"/>
                          </a:solidFill>
                          <a:effectLst/>
                          <a:latin typeface="Arial"/>
                          <a:cs typeface="Arial"/>
                        </a:rPr>
                        <a:t>2.4 GHz b/g/n</a:t>
                      </a:r>
                      <a:endParaRPr kumimoji="0" lang="en-US" sz="900" b="0" i="0" u="none" strike="noStrike" cap="none" normalizeH="0" baseline="0" noProof="0" dirty="0" smtClean="0">
                        <a:ln>
                          <a:noFill/>
                        </a:ln>
                        <a:solidFill>
                          <a:srgbClr val="000000"/>
                        </a:solidFill>
                        <a:effectLst/>
                        <a:latin typeface="Arial"/>
                        <a:cs typeface="Arial"/>
                      </a:endParaRPr>
                    </a:p>
                    <a:p>
                      <a:pPr algn="ctr"/>
                      <a:r>
                        <a:rPr kumimoji="0" lang="en-US" sz="900" b="0" i="0" u="none" strike="noStrike" cap="none" normalizeH="0" baseline="0" noProof="0" dirty="0" smtClean="0">
                          <a:ln>
                            <a:noFill/>
                          </a:ln>
                          <a:solidFill>
                            <a:srgbClr val="000000"/>
                          </a:solidFill>
                          <a:effectLst/>
                          <a:latin typeface="Arial"/>
                          <a:cs typeface="Arial"/>
                        </a:rPr>
                        <a:t>(300 Mbps)</a:t>
                      </a:r>
                      <a:endParaRPr kumimoji="0" lang="en-US" sz="900" b="0" u="none" strike="noStrike" cap="none" normalizeH="0" baseline="0" noProof="0" dirty="0" smtClean="0">
                        <a:ln>
                          <a:noFill/>
                        </a:ln>
                        <a:solidFill>
                          <a:srgbClr val="000000"/>
                        </a:solidFill>
                        <a:effectLst/>
                        <a:latin typeface="Arial"/>
                        <a:cs typeface="Arial"/>
                      </a:endParaRPr>
                    </a:p>
                  </a:txBody>
                  <a:tcPr marT="34290" marB="34290" anchor="ctr"/>
                </a:tc>
              </a:tr>
              <a:tr h="278130">
                <a:tc>
                  <a:txBody>
                    <a:bodyPr/>
                    <a:lstStyle/>
                    <a:p>
                      <a:r>
                        <a:rPr lang="en-US" sz="900" dirty="0" err="1" smtClean="0">
                          <a:latin typeface="Arial"/>
                          <a:cs typeface="Arial"/>
                        </a:rPr>
                        <a:t>PoE</a:t>
                      </a:r>
                      <a:endParaRPr lang="en-US" sz="900" b="1" dirty="0" smtClean="0">
                        <a:solidFill>
                          <a:srgbClr val="FFFFFF"/>
                        </a:solidFill>
                        <a:latin typeface="Arial"/>
                        <a:cs typeface="Aria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900" b="0" u="none" strike="noStrike" cap="none" normalizeH="0" baseline="0" noProof="0" dirty="0" smtClean="0">
                          <a:ln>
                            <a:noFill/>
                          </a:ln>
                          <a:solidFill>
                            <a:srgbClr val="000000"/>
                          </a:solidFill>
                          <a:effectLst/>
                          <a:latin typeface="Arial"/>
                          <a:cs typeface="Arial"/>
                        </a:rPr>
                        <a:t>802.3af</a:t>
                      </a:r>
                      <a:endParaRPr lang="en-US" sz="900" b="0" i="0" noProof="0" dirty="0" smtClean="0">
                        <a:solidFill>
                          <a:srgbClr val="000000"/>
                        </a:solidFill>
                        <a:latin typeface="Arial"/>
                        <a:cs typeface="Arial"/>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900" b="0" u="none" strike="noStrike" cap="none" normalizeH="0" baseline="0" noProof="0" dirty="0" smtClean="0">
                          <a:ln>
                            <a:noFill/>
                          </a:ln>
                          <a:solidFill>
                            <a:srgbClr val="000000"/>
                          </a:solidFill>
                          <a:effectLst/>
                          <a:latin typeface="Arial"/>
                          <a:cs typeface="Arial"/>
                        </a:rPr>
                        <a:t>802.3af</a:t>
                      </a:r>
                      <a:endParaRPr lang="en-US" sz="900" b="0" i="0" noProof="0" dirty="0" smtClean="0">
                        <a:solidFill>
                          <a:srgbClr val="000000"/>
                        </a:solidFill>
                        <a:latin typeface="Arial"/>
                        <a:cs typeface="Arial"/>
                      </a:endParaRPr>
                    </a:p>
                  </a:txBody>
                  <a:tcPr marT="34290" marB="34290" anchor="ctr"/>
                </a:tc>
              </a:tr>
              <a:tr h="320040">
                <a:tc>
                  <a:txBody>
                    <a:bodyPr/>
                    <a:lstStyle/>
                    <a:p>
                      <a:r>
                        <a:rPr lang="en-US" sz="900" dirty="0" smtClean="0">
                          <a:latin typeface="Arial"/>
                          <a:cs typeface="Arial"/>
                        </a:rPr>
                        <a:t>Antennas</a:t>
                      </a:r>
                      <a:endParaRPr lang="en-US" sz="900" b="1" dirty="0" smtClean="0">
                        <a:solidFill>
                          <a:srgbClr val="FFFFFF"/>
                        </a:solidFill>
                        <a:latin typeface="Arial"/>
                        <a:cs typeface="Arial"/>
                      </a:endParaRP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noProof="0" dirty="0" smtClean="0">
                          <a:ln>
                            <a:noFill/>
                          </a:ln>
                          <a:solidFill>
                            <a:srgbClr val="000000"/>
                          </a:solidFill>
                          <a:effectLst/>
                          <a:latin typeface="Arial"/>
                          <a:cs typeface="Arial"/>
                        </a:rPr>
                        <a:t>4 internal</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noProof="0" dirty="0" smtClean="0">
                          <a:ln>
                            <a:noFill/>
                          </a:ln>
                          <a:solidFill>
                            <a:srgbClr val="000000"/>
                          </a:solidFill>
                          <a:effectLst/>
                          <a:latin typeface="Arial"/>
                          <a:cs typeface="Arial"/>
                        </a:rPr>
                        <a:t>4 External</a:t>
                      </a:r>
                    </a:p>
                  </a:txBody>
                  <a:tcPr marT="34290" marB="34290" anchor="ctr"/>
                </a:tc>
              </a:tr>
              <a:tr h="278130">
                <a:tc>
                  <a:txBody>
                    <a:bodyPr/>
                    <a:lstStyle/>
                    <a:p>
                      <a:r>
                        <a:rPr lang="en-US" sz="900" dirty="0" smtClean="0">
                          <a:latin typeface="Arial"/>
                          <a:cs typeface="Arial"/>
                        </a:rPr>
                        <a:t>Ethernet Interfaces</a:t>
                      </a:r>
                      <a:endParaRPr lang="en-US" sz="900" b="1" dirty="0">
                        <a:solidFill>
                          <a:srgbClr val="FFFFFF"/>
                        </a:solidFill>
                        <a:latin typeface="Arial"/>
                        <a:cs typeface="Arial"/>
                      </a:endParaRP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u="none" strike="noStrike" cap="none" normalizeH="0" baseline="0" noProof="0" dirty="0" smtClean="0">
                          <a:ln>
                            <a:noFill/>
                          </a:ln>
                          <a:solidFill>
                            <a:srgbClr val="000000"/>
                          </a:solidFill>
                          <a:effectLst/>
                          <a:latin typeface="Arial"/>
                          <a:cs typeface="Arial"/>
                        </a:rPr>
                        <a:t>2 x GE RJ45</a:t>
                      </a:r>
                      <a:endParaRPr kumimoji="0" lang="en-US" sz="900" b="0" i="0" u="none" strike="noStrike" cap="none" normalizeH="0" baseline="0" noProof="0" dirty="0" smtClean="0">
                        <a:ln>
                          <a:noFill/>
                        </a:ln>
                        <a:solidFill>
                          <a:srgbClr val="000000"/>
                        </a:solidFill>
                        <a:effectLst/>
                        <a:latin typeface="Arial"/>
                        <a:cs typeface="Arial"/>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u="none" strike="noStrike" cap="none" normalizeH="0" baseline="0" noProof="0" dirty="0" smtClean="0">
                          <a:ln>
                            <a:noFill/>
                          </a:ln>
                          <a:solidFill>
                            <a:srgbClr val="000000"/>
                          </a:solidFill>
                          <a:effectLst/>
                          <a:latin typeface="Arial"/>
                          <a:cs typeface="Arial"/>
                        </a:rPr>
                        <a:t>2 x GE RJ45</a:t>
                      </a:r>
                      <a:endParaRPr kumimoji="0" lang="en-US" sz="900" b="0" i="0" u="none" strike="noStrike" cap="none" normalizeH="0" baseline="0" noProof="0" dirty="0" smtClean="0">
                        <a:ln>
                          <a:noFill/>
                        </a:ln>
                        <a:solidFill>
                          <a:srgbClr val="000000"/>
                        </a:solidFill>
                        <a:effectLst/>
                        <a:latin typeface="Arial"/>
                        <a:cs typeface="Arial"/>
                      </a:endParaRPr>
                    </a:p>
                  </a:txBody>
                  <a:tcPr marT="34290" marB="34290" anchor="ctr"/>
                </a:tc>
              </a:tr>
              <a:tr h="278130">
                <a:tc>
                  <a:txBody>
                    <a:bodyPr/>
                    <a:lstStyle/>
                    <a:p>
                      <a:r>
                        <a:rPr lang="en-US" sz="900" b="1" dirty="0" smtClean="0">
                          <a:solidFill>
                            <a:srgbClr val="FFFFFF"/>
                          </a:solidFill>
                          <a:latin typeface="Arial"/>
                          <a:cs typeface="Arial"/>
                        </a:rPr>
                        <a:t>USB</a:t>
                      </a:r>
                      <a:endParaRPr lang="en-US" sz="900" b="1" dirty="0">
                        <a:solidFill>
                          <a:srgbClr val="FFFFFF"/>
                        </a:solidFill>
                        <a:latin typeface="Arial"/>
                        <a:cs typeface="Arial"/>
                      </a:endParaRP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noProof="0" smtClean="0">
                          <a:ln>
                            <a:noFill/>
                          </a:ln>
                          <a:solidFill>
                            <a:srgbClr val="000000"/>
                          </a:solidFill>
                          <a:effectLst/>
                          <a:latin typeface="Arial"/>
                          <a:cs typeface="Arial"/>
                        </a:rPr>
                        <a:t>Yes</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noProof="0" dirty="0" smtClean="0">
                          <a:ln>
                            <a:noFill/>
                          </a:ln>
                          <a:solidFill>
                            <a:srgbClr val="000000"/>
                          </a:solidFill>
                          <a:effectLst/>
                          <a:latin typeface="Arial"/>
                          <a:cs typeface="Arial"/>
                        </a:rPr>
                        <a:t>Yes</a:t>
                      </a:r>
                    </a:p>
                  </a:txBody>
                  <a:tcPr marT="34290" marB="34290" anchor="ctr"/>
                </a:tc>
              </a:tr>
              <a:tr h="278130">
                <a:tc>
                  <a:txBody>
                    <a:bodyPr/>
                    <a:lstStyle/>
                    <a:p>
                      <a:r>
                        <a:rPr lang="en-US" sz="900" b="1" dirty="0" smtClean="0">
                          <a:solidFill>
                            <a:srgbClr val="FFFFFF"/>
                          </a:solidFill>
                          <a:latin typeface="Arial"/>
                          <a:cs typeface="Arial"/>
                        </a:rPr>
                        <a:t>Management</a:t>
                      </a:r>
                      <a:endParaRPr lang="en-US" sz="900" b="1" dirty="0">
                        <a:solidFill>
                          <a:srgbClr val="FFFFFF"/>
                        </a:solidFill>
                        <a:latin typeface="Arial"/>
                        <a:cs typeface="Arial"/>
                      </a:endParaRP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noProof="0" smtClean="0">
                          <a:ln>
                            <a:noFill/>
                          </a:ln>
                          <a:solidFill>
                            <a:srgbClr val="000000"/>
                          </a:solidFill>
                          <a:effectLst/>
                          <a:latin typeface="Arial"/>
                          <a:cs typeface="Arial"/>
                        </a:rPr>
                        <a:t>FortiCloud</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noProof="0" dirty="0" smtClean="0">
                          <a:ln>
                            <a:noFill/>
                          </a:ln>
                          <a:solidFill>
                            <a:srgbClr val="000000"/>
                          </a:solidFill>
                          <a:effectLst/>
                          <a:latin typeface="Arial"/>
                          <a:cs typeface="Arial"/>
                        </a:rPr>
                        <a:t>FortiCloud</a:t>
                      </a:r>
                    </a:p>
                  </a:txBody>
                  <a:tcPr marT="34290" marB="34290" anchor="ctr"/>
                </a:tc>
              </a:tr>
            </a:tbl>
          </a:graphicData>
        </a:graphic>
      </p:graphicFrame>
    </p:spTree>
    <p:extLst>
      <p:ext uri="{BB962C8B-B14F-4D97-AF65-F5344CB8AC3E}">
        <p14:creationId xmlns:p14="http://schemas.microsoft.com/office/powerpoint/2010/main" val="3618560702"/>
      </p:ext>
    </p:extLst>
  </p:cSld>
  <p:clrMapOvr>
    <a:masterClrMapping/>
  </p:clrMapOvr>
  <p:transition spd="slow">
    <p:wip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FortiAP Power Adaptors</a:t>
            </a:r>
          </a:p>
        </p:txBody>
      </p:sp>
      <p:graphicFrame>
        <p:nvGraphicFramePr>
          <p:cNvPr id="4" name="Table 3"/>
          <p:cNvGraphicFramePr>
            <a:graphicFrameLocks noGrp="1"/>
          </p:cNvGraphicFramePr>
          <p:nvPr>
            <p:extLst>
              <p:ext uri="{D42A27DB-BD31-4B8C-83A1-F6EECF244321}">
                <p14:modId xmlns:p14="http://schemas.microsoft.com/office/powerpoint/2010/main" val="3106038199"/>
              </p:ext>
            </p:extLst>
          </p:nvPr>
        </p:nvGraphicFramePr>
        <p:xfrm>
          <a:off x="304798" y="900000"/>
          <a:ext cx="8480899" cy="3532170"/>
        </p:xfrm>
        <a:graphic>
          <a:graphicData uri="http://schemas.openxmlformats.org/drawingml/2006/table">
            <a:tbl>
              <a:tblPr firstRow="1" firstCol="1" bandRow="1">
                <a:effectLst/>
                <a:tableStyleId>{073A0DAA-6AF3-43AB-8588-CEC1D06C72B9}</a:tableStyleId>
              </a:tblPr>
              <a:tblGrid>
                <a:gridCol w="1349192"/>
                <a:gridCol w="1503736"/>
                <a:gridCol w="1760614"/>
                <a:gridCol w="2888820"/>
                <a:gridCol w="978537"/>
              </a:tblGrid>
              <a:tr h="412800">
                <a:tc>
                  <a:txBody>
                    <a:bodyPr/>
                    <a:lstStyle/>
                    <a:p>
                      <a:endParaRPr lang="en-US" sz="1100" dirty="0"/>
                    </a:p>
                  </a:txBody>
                  <a:tcPr marL="108000" marR="108000" marT="54000" marB="54000" anchor="ctr">
                    <a:solidFill>
                      <a:srgbClr val="3C3C3C"/>
                    </a:solidFill>
                  </a:tcPr>
                </a:tc>
                <a:tc>
                  <a:txBody>
                    <a:bodyPr/>
                    <a:lstStyle/>
                    <a:p>
                      <a:pPr algn="ctr"/>
                      <a:r>
                        <a:rPr lang="en-US" sz="1000" dirty="0" smtClean="0"/>
                        <a:t>Power Supply Type</a:t>
                      </a:r>
                    </a:p>
                  </a:txBody>
                  <a:tcPr marL="108000" marR="108000" marT="54000" marB="54000" anchor="ctr">
                    <a:solidFill>
                      <a:srgbClr val="3C3C3C"/>
                    </a:solidFill>
                  </a:tcPr>
                </a:tc>
                <a:tc>
                  <a:txBody>
                    <a:bodyPr/>
                    <a:lstStyle/>
                    <a:p>
                      <a:pPr algn="ctr"/>
                      <a:r>
                        <a:rPr lang="en-US" sz="1000" dirty="0" smtClean="0"/>
                        <a:t>Power supply shipped with unit</a:t>
                      </a:r>
                    </a:p>
                  </a:txBody>
                  <a:tcPr marL="108000" marR="108000" marT="54000" marB="54000" anchor="ctr">
                    <a:solidFill>
                      <a:srgbClr val="3C3C3C"/>
                    </a:solidFill>
                  </a:tcPr>
                </a:tc>
                <a:tc>
                  <a:txBody>
                    <a:bodyPr/>
                    <a:lstStyle/>
                    <a:p>
                      <a:pPr algn="ctr"/>
                      <a:r>
                        <a:rPr lang="en-US" sz="1000" dirty="0" smtClean="0"/>
                        <a:t>(Spare) Power supply order SKU</a:t>
                      </a:r>
                    </a:p>
                  </a:txBody>
                  <a:tcPr marL="108000" marR="108000" marT="54000" marB="54000" anchor="ctr">
                    <a:solidFill>
                      <a:srgbClr val="3C3C3C"/>
                    </a:solidFill>
                  </a:tcPr>
                </a:tc>
                <a:tc>
                  <a:txBody>
                    <a:bodyPr/>
                    <a:lstStyle/>
                    <a:p>
                      <a:pPr algn="ctr"/>
                      <a:r>
                        <a:rPr lang="en-US" sz="1000" dirty="0" smtClean="0"/>
                        <a:t>GPI-115</a:t>
                      </a:r>
                      <a:r>
                        <a:rPr lang="en-US" sz="1000" baseline="0" dirty="0" smtClean="0"/>
                        <a:t> Support</a:t>
                      </a:r>
                      <a:endParaRPr lang="en-US" sz="1000" dirty="0"/>
                    </a:p>
                  </a:txBody>
                  <a:tcPr marL="108000" marR="108000" marT="54000" marB="54000" anchor="ctr">
                    <a:solidFill>
                      <a:srgbClr val="3C3C3C"/>
                    </a:solidFill>
                  </a:tcPr>
                </a:tc>
              </a:tr>
              <a:tr h="359460">
                <a:tc>
                  <a:txBody>
                    <a:bodyPr/>
                    <a:lstStyle/>
                    <a:p>
                      <a:pPr algn="l" fontAlgn="ctr"/>
                      <a:r>
                        <a:rPr lang="x-none" sz="900" b="1" i="0" u="none" strike="noStrike" dirty="0">
                          <a:solidFill>
                            <a:srgbClr val="FFFFFF"/>
                          </a:solidFill>
                          <a:effectLst/>
                          <a:latin typeface="Arial"/>
                          <a:cs typeface="Arial"/>
                        </a:rPr>
                        <a:t>FAP-11C</a:t>
                      </a:r>
                    </a:p>
                  </a:txBody>
                  <a:tcPr marL="108000" marR="108000" marT="54000" marB="54000" anchor="ctr">
                    <a:solidFill>
                      <a:schemeClr val="accent4"/>
                    </a:solidFill>
                  </a:tcPr>
                </a:tc>
                <a:tc>
                  <a:txBody>
                    <a:bodyPr/>
                    <a:lstStyle/>
                    <a:p>
                      <a:pPr algn="ctr" fontAlgn="ctr"/>
                      <a:r>
                        <a:rPr lang="x-none" sz="900" b="0" i="0" u="none" strike="noStrike" dirty="0">
                          <a:solidFill>
                            <a:srgbClr val="000000"/>
                          </a:solidFill>
                          <a:effectLst/>
                          <a:latin typeface="Arial"/>
                          <a:cs typeface="Arial"/>
                        </a:rPr>
                        <a:t>AC</a:t>
                      </a:r>
                    </a:p>
                  </a:txBody>
                  <a:tcPr marL="108000" marR="108000" marT="54000" marB="54000" anchor="ctr"/>
                </a:tc>
                <a:tc>
                  <a:txBody>
                    <a:bodyPr/>
                    <a:lstStyle/>
                    <a:p>
                      <a:pPr algn="ctr" fontAlgn="ctr"/>
                      <a:r>
                        <a:rPr lang="x-none" sz="900" b="0" i="0" u="none" strike="noStrike" dirty="0">
                          <a:solidFill>
                            <a:srgbClr val="000000"/>
                          </a:solidFill>
                          <a:effectLst/>
                          <a:latin typeface="Arial"/>
                          <a:cs typeface="Arial"/>
                        </a:rPr>
                        <a:t>Yes - Integrated power supply</a:t>
                      </a:r>
                    </a:p>
                  </a:txBody>
                  <a:tcPr marL="108000" marR="108000" marT="54000" marB="54000" anchor="ctr"/>
                </a:tc>
                <a:tc>
                  <a:txBody>
                    <a:bodyPr/>
                    <a:lstStyle/>
                    <a:p>
                      <a:pPr algn="ctr" fontAlgn="ctr"/>
                      <a:r>
                        <a:rPr lang="x-none" sz="900" b="0" i="0" u="none" strike="noStrike">
                          <a:solidFill>
                            <a:srgbClr val="000000"/>
                          </a:solidFill>
                          <a:effectLst/>
                          <a:latin typeface="Arial"/>
                          <a:cs typeface="Arial"/>
                        </a:rPr>
                        <a:t>N/A</a:t>
                      </a:r>
                    </a:p>
                  </a:txBody>
                  <a:tcPr marL="108000" marR="108000" marT="54000" marB="54000" anchor="ctr"/>
                </a:tc>
                <a:tc>
                  <a:txBody>
                    <a:bodyPr/>
                    <a:lstStyle/>
                    <a:p>
                      <a:pPr algn="ctr" fontAlgn="ctr"/>
                      <a:r>
                        <a:rPr lang="x-none" sz="900" b="0" i="0" u="none" strike="noStrike">
                          <a:solidFill>
                            <a:srgbClr val="000000"/>
                          </a:solidFill>
                          <a:effectLst/>
                          <a:latin typeface="Arial"/>
                          <a:cs typeface="Arial"/>
                        </a:rPr>
                        <a:t>No</a:t>
                      </a:r>
                    </a:p>
                  </a:txBody>
                  <a:tcPr marL="108000" marR="108000" marT="54000" marB="54000" anchor="ctr"/>
                </a:tc>
              </a:tr>
              <a:tr h="278130">
                <a:tc>
                  <a:txBody>
                    <a:bodyPr/>
                    <a:lstStyle/>
                    <a:p>
                      <a:pPr algn="l" fontAlgn="ctr"/>
                      <a:r>
                        <a:rPr lang="x-none" sz="900" b="1" i="0" u="none" strike="noStrike" dirty="0">
                          <a:solidFill>
                            <a:srgbClr val="FFFFFF"/>
                          </a:solidFill>
                          <a:effectLst/>
                          <a:latin typeface="Arial"/>
                          <a:cs typeface="Arial"/>
                        </a:rPr>
                        <a:t>FAP-14C</a:t>
                      </a:r>
                    </a:p>
                  </a:txBody>
                  <a:tcPr marL="108000" marR="108000" marT="54000" marB="54000" anchor="ctr">
                    <a:solidFill>
                      <a:schemeClr val="accent4"/>
                    </a:solidFill>
                  </a:tcPr>
                </a:tc>
                <a:tc>
                  <a:txBody>
                    <a:bodyPr/>
                    <a:lstStyle/>
                    <a:p>
                      <a:pPr algn="ctr" fontAlgn="ctr"/>
                      <a:r>
                        <a:rPr lang="x-none" sz="900" b="0" i="0" u="none" strike="noStrike">
                          <a:solidFill>
                            <a:srgbClr val="000000"/>
                          </a:solidFill>
                          <a:effectLst/>
                          <a:latin typeface="Arial"/>
                          <a:cs typeface="Arial"/>
                        </a:rPr>
                        <a:t>AC</a:t>
                      </a:r>
                    </a:p>
                  </a:txBody>
                  <a:tcPr marL="108000" marR="108000" marT="54000" marB="54000" anchor="ctr"/>
                </a:tc>
                <a:tc>
                  <a:txBody>
                    <a:bodyPr/>
                    <a:lstStyle/>
                    <a:p>
                      <a:pPr algn="ctr" fontAlgn="ctr"/>
                      <a:r>
                        <a:rPr lang="x-none" sz="900" b="0" i="0" u="none" strike="noStrike" dirty="0">
                          <a:solidFill>
                            <a:srgbClr val="000000"/>
                          </a:solidFill>
                          <a:effectLst/>
                          <a:latin typeface="Arial"/>
                          <a:cs typeface="Arial"/>
                        </a:rPr>
                        <a:t>Yes</a:t>
                      </a:r>
                    </a:p>
                  </a:txBody>
                  <a:tcPr marL="108000" marR="108000" marT="54000" marB="54000" anchor="ctr"/>
                </a:tc>
                <a:tc>
                  <a:txBody>
                    <a:bodyPr/>
                    <a:lstStyle/>
                    <a:p>
                      <a:pPr algn="ctr" fontAlgn="ctr"/>
                      <a:r>
                        <a:rPr lang="x-none" sz="900" b="0" i="0" u="none" strike="noStrike">
                          <a:solidFill>
                            <a:srgbClr val="000000"/>
                          </a:solidFill>
                          <a:effectLst/>
                          <a:latin typeface="Arial"/>
                          <a:cs typeface="Arial"/>
                        </a:rPr>
                        <a:t>SP-FAP14C-PA-XX</a:t>
                      </a:r>
                    </a:p>
                  </a:txBody>
                  <a:tcPr marL="108000" marR="108000" marT="54000" marB="54000" anchor="ctr"/>
                </a:tc>
                <a:tc>
                  <a:txBody>
                    <a:bodyPr/>
                    <a:lstStyle/>
                    <a:p>
                      <a:pPr algn="ctr" fontAlgn="ctr"/>
                      <a:r>
                        <a:rPr lang="x-none" sz="900" b="0" i="0" u="none" strike="noStrike">
                          <a:solidFill>
                            <a:srgbClr val="000000"/>
                          </a:solidFill>
                          <a:effectLst/>
                          <a:latin typeface="Arial"/>
                          <a:cs typeface="Arial"/>
                        </a:rPr>
                        <a:t>No</a:t>
                      </a:r>
                    </a:p>
                  </a:txBody>
                  <a:tcPr marL="108000" marR="108000" marT="54000" marB="54000" anchor="ctr"/>
                </a:tc>
              </a:tr>
              <a:tr h="278130">
                <a:tc>
                  <a:txBody>
                    <a:bodyPr/>
                    <a:lstStyle/>
                    <a:p>
                      <a:pPr algn="l" fontAlgn="ctr"/>
                      <a:r>
                        <a:rPr lang="x-none" sz="900" b="1" i="0" u="none" strike="noStrike">
                          <a:solidFill>
                            <a:srgbClr val="FFFFFF"/>
                          </a:solidFill>
                          <a:effectLst/>
                          <a:latin typeface="Arial"/>
                          <a:cs typeface="Arial"/>
                        </a:rPr>
                        <a:t>FAP-21D</a:t>
                      </a:r>
                    </a:p>
                  </a:txBody>
                  <a:tcPr marL="108000" marR="108000" marT="54000" marB="54000" anchor="ctr">
                    <a:solidFill>
                      <a:schemeClr val="accent4"/>
                    </a:solidFill>
                  </a:tcPr>
                </a:tc>
                <a:tc>
                  <a:txBody>
                    <a:bodyPr/>
                    <a:lstStyle/>
                    <a:p>
                      <a:pPr algn="ctr" fontAlgn="ctr"/>
                      <a:r>
                        <a:rPr lang="x-none" sz="900" b="0" i="0" u="none" strike="noStrike" dirty="0">
                          <a:solidFill>
                            <a:srgbClr val="000000"/>
                          </a:solidFill>
                          <a:effectLst/>
                          <a:latin typeface="Arial"/>
                          <a:cs typeface="Arial"/>
                        </a:rPr>
                        <a:t>AC</a:t>
                      </a:r>
                    </a:p>
                  </a:txBody>
                  <a:tcPr marL="108000" marR="108000" marT="54000" marB="54000" anchor="ctr"/>
                </a:tc>
                <a:tc>
                  <a:txBody>
                    <a:bodyPr/>
                    <a:lstStyle/>
                    <a:p>
                      <a:pPr algn="ctr" fontAlgn="ctr"/>
                      <a:r>
                        <a:rPr lang="x-none" sz="900" b="0" i="0" u="none" strike="noStrike">
                          <a:solidFill>
                            <a:srgbClr val="000000"/>
                          </a:solidFill>
                          <a:effectLst/>
                          <a:latin typeface="Arial"/>
                          <a:cs typeface="Arial"/>
                        </a:rPr>
                        <a:t>Yes - USB powered</a:t>
                      </a:r>
                    </a:p>
                  </a:txBody>
                  <a:tcPr marL="108000" marR="108000" marT="54000" marB="54000" anchor="ctr"/>
                </a:tc>
                <a:tc>
                  <a:txBody>
                    <a:bodyPr/>
                    <a:lstStyle/>
                    <a:p>
                      <a:pPr algn="ctr" fontAlgn="ctr"/>
                      <a:r>
                        <a:rPr lang="x-none" sz="900" b="0" i="0" u="none" strike="noStrike" dirty="0">
                          <a:solidFill>
                            <a:srgbClr val="000000"/>
                          </a:solidFill>
                          <a:effectLst/>
                          <a:latin typeface="Arial"/>
                          <a:cs typeface="Arial"/>
                        </a:rPr>
                        <a:t>N/A</a:t>
                      </a:r>
                    </a:p>
                  </a:txBody>
                  <a:tcPr marL="108000" marR="108000" marT="54000" marB="54000" anchor="ctr"/>
                </a:tc>
                <a:tc>
                  <a:txBody>
                    <a:bodyPr/>
                    <a:lstStyle/>
                    <a:p>
                      <a:pPr algn="ctr" fontAlgn="ctr"/>
                      <a:r>
                        <a:rPr lang="x-none" sz="900" b="0" i="0" u="none" strike="noStrike">
                          <a:solidFill>
                            <a:srgbClr val="000000"/>
                          </a:solidFill>
                          <a:effectLst/>
                          <a:latin typeface="Arial"/>
                          <a:cs typeface="Arial"/>
                        </a:rPr>
                        <a:t>No</a:t>
                      </a:r>
                    </a:p>
                  </a:txBody>
                  <a:tcPr marL="108000" marR="108000" marT="54000" marB="54000" anchor="ctr"/>
                </a:tc>
              </a:tr>
              <a:tr h="278130">
                <a:tc>
                  <a:txBody>
                    <a:bodyPr/>
                    <a:lstStyle/>
                    <a:p>
                      <a:pPr algn="l" fontAlgn="ctr"/>
                      <a:r>
                        <a:rPr lang="x-none" sz="900" b="1" i="0" u="none" strike="noStrike">
                          <a:solidFill>
                            <a:srgbClr val="FFFFFF"/>
                          </a:solidFill>
                          <a:effectLst/>
                          <a:latin typeface="Arial"/>
                          <a:cs typeface="Arial"/>
                        </a:rPr>
                        <a:t>FAP-24D</a:t>
                      </a:r>
                    </a:p>
                  </a:txBody>
                  <a:tcPr marL="108000" marR="108000" marT="54000" marB="54000" anchor="ctr">
                    <a:solidFill>
                      <a:schemeClr val="accent4"/>
                    </a:solidFill>
                  </a:tcPr>
                </a:tc>
                <a:tc>
                  <a:txBody>
                    <a:bodyPr/>
                    <a:lstStyle/>
                    <a:p>
                      <a:pPr algn="ctr" fontAlgn="ctr"/>
                      <a:r>
                        <a:rPr lang="x-none" sz="900" b="0" i="0" u="none" strike="noStrike">
                          <a:solidFill>
                            <a:srgbClr val="000000"/>
                          </a:solidFill>
                          <a:effectLst/>
                          <a:latin typeface="Arial"/>
                          <a:cs typeface="Arial"/>
                        </a:rPr>
                        <a:t>PoE 802.3af</a:t>
                      </a:r>
                    </a:p>
                  </a:txBody>
                  <a:tcPr marL="108000" marR="108000" marT="54000" marB="54000" anchor="ctr"/>
                </a:tc>
                <a:tc>
                  <a:txBody>
                    <a:bodyPr/>
                    <a:lstStyle/>
                    <a:p>
                      <a:pPr algn="ctr" fontAlgn="ctr"/>
                      <a:r>
                        <a:rPr lang="x-none" sz="900" b="0" i="0" u="none" strike="noStrike">
                          <a:solidFill>
                            <a:srgbClr val="000000"/>
                          </a:solidFill>
                          <a:effectLst/>
                          <a:latin typeface="Arial"/>
                          <a:cs typeface="Arial"/>
                        </a:rPr>
                        <a:t>No</a:t>
                      </a:r>
                    </a:p>
                  </a:txBody>
                  <a:tcPr marL="108000" marR="108000" marT="54000" marB="54000" anchor="ctr"/>
                </a:tc>
                <a:tc>
                  <a:txBody>
                    <a:bodyPr/>
                    <a:lstStyle/>
                    <a:p>
                      <a:pPr algn="ctr" fontAlgn="ctr"/>
                      <a:r>
                        <a:rPr lang="x-none" sz="900" b="0" i="0" u="none" strike="noStrike" dirty="0">
                          <a:solidFill>
                            <a:srgbClr val="000000"/>
                          </a:solidFill>
                          <a:effectLst/>
                          <a:latin typeface="Arial"/>
                          <a:cs typeface="Arial"/>
                        </a:rPr>
                        <a:t>SP-FG20C-PA-XX</a:t>
                      </a:r>
                    </a:p>
                  </a:txBody>
                  <a:tcPr marL="108000" marR="108000" marT="54000" marB="54000" anchor="ctr"/>
                </a:tc>
                <a:tc>
                  <a:txBody>
                    <a:bodyPr/>
                    <a:lstStyle/>
                    <a:p>
                      <a:pPr algn="ctr" fontAlgn="ctr"/>
                      <a:r>
                        <a:rPr lang="x-none" sz="900" b="0" i="0" u="none" strike="noStrike">
                          <a:solidFill>
                            <a:srgbClr val="000000"/>
                          </a:solidFill>
                          <a:effectLst/>
                          <a:latin typeface="Arial"/>
                          <a:cs typeface="Arial"/>
                        </a:rPr>
                        <a:t>Yes</a:t>
                      </a:r>
                    </a:p>
                  </a:txBody>
                  <a:tcPr marL="108000" marR="108000" marT="54000" marB="54000" anchor="ctr"/>
                </a:tc>
              </a:tr>
              <a:tr h="359460">
                <a:tc>
                  <a:txBody>
                    <a:bodyPr/>
                    <a:lstStyle/>
                    <a:p>
                      <a:pPr algn="l" fontAlgn="ctr"/>
                      <a:r>
                        <a:rPr lang="x-none" sz="900" b="1" i="0" u="none" strike="noStrike">
                          <a:solidFill>
                            <a:srgbClr val="FFFFFF"/>
                          </a:solidFill>
                          <a:effectLst/>
                          <a:latin typeface="Arial"/>
                          <a:cs typeface="Arial"/>
                        </a:rPr>
                        <a:t>FAP-25D</a:t>
                      </a:r>
                    </a:p>
                  </a:txBody>
                  <a:tcPr marL="108000" marR="108000" marT="54000" marB="54000" anchor="ctr">
                    <a:solidFill>
                      <a:schemeClr val="accent4"/>
                    </a:solidFill>
                  </a:tcPr>
                </a:tc>
                <a:tc>
                  <a:txBody>
                    <a:bodyPr/>
                    <a:lstStyle/>
                    <a:p>
                      <a:pPr algn="ctr" fontAlgn="ctr"/>
                      <a:r>
                        <a:rPr lang="x-none" sz="900" b="0" i="0" u="none" strike="noStrike">
                          <a:solidFill>
                            <a:srgbClr val="000000"/>
                          </a:solidFill>
                          <a:effectLst/>
                          <a:latin typeface="Arial"/>
                          <a:cs typeface="Arial"/>
                        </a:rPr>
                        <a:t>AC</a:t>
                      </a:r>
                    </a:p>
                  </a:txBody>
                  <a:tcPr marL="108000" marR="108000" marT="54000" marB="54000" anchor="ctr"/>
                </a:tc>
                <a:tc>
                  <a:txBody>
                    <a:bodyPr/>
                    <a:lstStyle/>
                    <a:p>
                      <a:pPr algn="ctr" fontAlgn="ctr"/>
                      <a:r>
                        <a:rPr lang="x-none" sz="900" b="0" i="0" u="none" strike="noStrike" dirty="0">
                          <a:solidFill>
                            <a:srgbClr val="000000"/>
                          </a:solidFill>
                          <a:effectLst/>
                          <a:latin typeface="Arial"/>
                          <a:cs typeface="Arial"/>
                        </a:rPr>
                        <a:t>Yes - Integrated power supply</a:t>
                      </a:r>
                    </a:p>
                  </a:txBody>
                  <a:tcPr marL="108000" marR="108000" marT="54000" marB="54000" anchor="ctr"/>
                </a:tc>
                <a:tc>
                  <a:txBody>
                    <a:bodyPr/>
                    <a:lstStyle/>
                    <a:p>
                      <a:pPr algn="ctr" fontAlgn="ctr"/>
                      <a:r>
                        <a:rPr lang="x-none" sz="900" b="0" i="0" u="none" strike="noStrike" dirty="0">
                          <a:solidFill>
                            <a:srgbClr val="000000"/>
                          </a:solidFill>
                          <a:effectLst/>
                          <a:latin typeface="Arial"/>
                          <a:cs typeface="Arial"/>
                        </a:rPr>
                        <a:t>N/A</a:t>
                      </a:r>
                    </a:p>
                  </a:txBody>
                  <a:tcPr marL="108000" marR="108000" marT="54000" marB="54000" anchor="ctr"/>
                </a:tc>
                <a:tc>
                  <a:txBody>
                    <a:bodyPr/>
                    <a:lstStyle/>
                    <a:p>
                      <a:pPr algn="ctr" fontAlgn="ctr"/>
                      <a:r>
                        <a:rPr lang="x-none" sz="900" b="0" i="0" u="none" strike="noStrike">
                          <a:solidFill>
                            <a:srgbClr val="000000"/>
                          </a:solidFill>
                          <a:effectLst/>
                          <a:latin typeface="Arial"/>
                          <a:cs typeface="Arial"/>
                        </a:rPr>
                        <a:t>No</a:t>
                      </a:r>
                    </a:p>
                  </a:txBody>
                  <a:tcPr marL="108000" marR="108000" marT="54000" marB="54000" anchor="ctr"/>
                </a:tc>
              </a:tr>
              <a:tr h="278130">
                <a:tc>
                  <a:txBody>
                    <a:bodyPr/>
                    <a:lstStyle/>
                    <a:p>
                      <a:pPr algn="l" fontAlgn="ctr"/>
                      <a:r>
                        <a:rPr lang="x-none" sz="900" b="1" i="0" u="none" strike="noStrike">
                          <a:solidFill>
                            <a:srgbClr val="FFFFFF"/>
                          </a:solidFill>
                          <a:effectLst/>
                          <a:latin typeface="Arial"/>
                          <a:cs typeface="Arial"/>
                        </a:rPr>
                        <a:t>FAP-28C</a:t>
                      </a:r>
                    </a:p>
                  </a:txBody>
                  <a:tcPr marL="108000" marR="108000" marT="54000" marB="54000" anchor="ctr">
                    <a:solidFill>
                      <a:schemeClr val="accent4"/>
                    </a:solidFill>
                  </a:tcPr>
                </a:tc>
                <a:tc>
                  <a:txBody>
                    <a:bodyPr/>
                    <a:lstStyle/>
                    <a:p>
                      <a:pPr algn="ctr" fontAlgn="ctr"/>
                      <a:r>
                        <a:rPr lang="x-none" sz="900" b="0" i="0" u="none" strike="noStrike">
                          <a:solidFill>
                            <a:srgbClr val="000000"/>
                          </a:solidFill>
                          <a:effectLst/>
                          <a:latin typeface="Arial"/>
                          <a:cs typeface="Arial"/>
                        </a:rPr>
                        <a:t>AC</a:t>
                      </a:r>
                    </a:p>
                  </a:txBody>
                  <a:tcPr marL="108000" marR="108000" marT="54000" marB="54000" anchor="ctr"/>
                </a:tc>
                <a:tc>
                  <a:txBody>
                    <a:bodyPr/>
                    <a:lstStyle/>
                    <a:p>
                      <a:pPr algn="ctr" fontAlgn="ctr"/>
                      <a:r>
                        <a:rPr lang="x-none" sz="900" b="0" i="0" u="none" strike="noStrike">
                          <a:solidFill>
                            <a:srgbClr val="000000"/>
                          </a:solidFill>
                          <a:effectLst/>
                          <a:latin typeface="Arial"/>
                          <a:cs typeface="Arial"/>
                        </a:rPr>
                        <a:t>Yes</a:t>
                      </a:r>
                    </a:p>
                  </a:txBody>
                  <a:tcPr marL="108000" marR="108000" marT="54000" marB="54000" anchor="ctr"/>
                </a:tc>
                <a:tc>
                  <a:txBody>
                    <a:bodyPr/>
                    <a:lstStyle/>
                    <a:p>
                      <a:pPr algn="ctr" fontAlgn="ctr"/>
                      <a:r>
                        <a:rPr lang="x-none" sz="900" b="0" i="0" u="none" strike="noStrike" dirty="0">
                          <a:solidFill>
                            <a:srgbClr val="000000"/>
                          </a:solidFill>
                          <a:effectLst/>
                          <a:latin typeface="Arial"/>
                          <a:cs typeface="Arial"/>
                        </a:rPr>
                        <a:t>SP-FG20C-PA-XX</a:t>
                      </a:r>
                    </a:p>
                  </a:txBody>
                  <a:tcPr marL="108000" marR="108000" marT="54000" marB="54000" anchor="ctr"/>
                </a:tc>
                <a:tc>
                  <a:txBody>
                    <a:bodyPr/>
                    <a:lstStyle/>
                    <a:p>
                      <a:pPr algn="ctr" fontAlgn="ctr"/>
                      <a:r>
                        <a:rPr lang="x-none" sz="900" b="0" i="0" u="none" strike="noStrike">
                          <a:solidFill>
                            <a:srgbClr val="000000"/>
                          </a:solidFill>
                          <a:effectLst/>
                          <a:latin typeface="Arial"/>
                          <a:cs typeface="Arial"/>
                        </a:rPr>
                        <a:t>No</a:t>
                      </a:r>
                    </a:p>
                  </a:txBody>
                  <a:tcPr marL="108000" marR="108000" marT="54000" marB="54000" anchor="ctr"/>
                </a:tc>
              </a:tr>
              <a:tr h="382320">
                <a:tc>
                  <a:txBody>
                    <a:bodyPr/>
                    <a:lstStyle/>
                    <a:p>
                      <a:pPr algn="l" fontAlgn="ctr"/>
                      <a:r>
                        <a:rPr lang="x-none" sz="900" b="1" i="0" u="none" strike="noStrike">
                          <a:solidFill>
                            <a:srgbClr val="FFFFFF"/>
                          </a:solidFill>
                          <a:effectLst/>
                          <a:latin typeface="Arial"/>
                          <a:cs typeface="Arial"/>
                        </a:rPr>
                        <a:t>FAP-112B</a:t>
                      </a:r>
                    </a:p>
                  </a:txBody>
                  <a:tcPr marL="108000" marR="108000" marT="54000" marB="54000" anchor="ctr">
                    <a:solidFill>
                      <a:schemeClr val="accent4"/>
                    </a:solidFill>
                  </a:tcPr>
                </a:tc>
                <a:tc>
                  <a:txBody>
                    <a:bodyPr/>
                    <a:lstStyle/>
                    <a:p>
                      <a:pPr algn="ctr" fontAlgn="ctr"/>
                      <a:r>
                        <a:rPr lang="x-none" sz="900" b="0" i="0" u="none" strike="noStrike" dirty="0">
                          <a:solidFill>
                            <a:srgbClr val="000000"/>
                          </a:solidFill>
                          <a:effectLst/>
                          <a:latin typeface="Arial"/>
                          <a:cs typeface="Arial"/>
                        </a:rPr>
                        <a:t>PoE Proprietary</a:t>
                      </a:r>
                    </a:p>
                  </a:txBody>
                  <a:tcPr marL="108000" marR="108000" marT="54000" marB="54000" anchor="ctr"/>
                </a:tc>
                <a:tc>
                  <a:txBody>
                    <a:bodyPr/>
                    <a:lstStyle/>
                    <a:p>
                      <a:pPr algn="ctr" fontAlgn="ctr"/>
                      <a:r>
                        <a:rPr lang="x-none" sz="900" b="0" i="0" u="none" strike="noStrike">
                          <a:solidFill>
                            <a:srgbClr val="000000"/>
                          </a:solidFill>
                          <a:effectLst/>
                          <a:latin typeface="Arial"/>
                          <a:cs typeface="Arial"/>
                        </a:rPr>
                        <a:t>Yes</a:t>
                      </a:r>
                    </a:p>
                  </a:txBody>
                  <a:tcPr marL="108000" marR="108000" marT="54000" marB="5400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900" b="0" i="0" u="none" strike="noStrike" dirty="0" smtClean="0">
                          <a:solidFill>
                            <a:srgbClr val="000000"/>
                          </a:solidFill>
                          <a:effectLst/>
                          <a:latin typeface="Arial"/>
                          <a:cs typeface="Arial"/>
                        </a:rPr>
                        <a:t>SP-FAP112B-PA</a:t>
                      </a:r>
                      <a:r>
                        <a:rPr lang="en-US" sz="900" b="0" i="0" u="none" strike="noStrike" dirty="0" smtClean="0">
                          <a:solidFill>
                            <a:srgbClr val="000000"/>
                          </a:solidFill>
                          <a:effectLst/>
                          <a:latin typeface="Arial"/>
                          <a:cs typeface="Arial"/>
                        </a:rPr>
                        <a:t> </a:t>
                      </a:r>
                      <a:r>
                        <a:rPr lang="x-none" sz="900" b="0" i="0" u="none" strike="noStrike" dirty="0" smtClean="0">
                          <a:solidFill>
                            <a:srgbClr val="000000"/>
                          </a:solidFill>
                          <a:effectLst/>
                          <a:latin typeface="Arial"/>
                          <a:cs typeface="Arial"/>
                        </a:rPr>
                        <a:t>(includes PoE injector) + SP-ADAPTORPLUG-01-XX</a:t>
                      </a:r>
                    </a:p>
                  </a:txBody>
                  <a:tcPr marL="108000" marR="108000" marT="54000" marB="54000" anchor="ctr"/>
                </a:tc>
                <a:tc>
                  <a:txBody>
                    <a:bodyPr/>
                    <a:lstStyle/>
                    <a:p>
                      <a:pPr algn="ctr" fontAlgn="ctr"/>
                      <a:r>
                        <a:rPr lang="x-none" sz="900" b="0" i="0" u="none" strike="noStrike">
                          <a:solidFill>
                            <a:srgbClr val="000000"/>
                          </a:solidFill>
                          <a:effectLst/>
                          <a:latin typeface="Arial"/>
                          <a:cs typeface="Arial"/>
                        </a:rPr>
                        <a:t>No</a:t>
                      </a:r>
                    </a:p>
                  </a:txBody>
                  <a:tcPr marL="108000" marR="108000" marT="54000" marB="54000" anchor="ctr"/>
                </a:tc>
              </a:tr>
              <a:tr h="382320">
                <a:tc>
                  <a:txBody>
                    <a:bodyPr/>
                    <a:lstStyle/>
                    <a:p>
                      <a:pPr algn="l" fontAlgn="ctr"/>
                      <a:r>
                        <a:rPr lang="x-none" sz="900" b="1" i="0" u="none" strike="noStrike">
                          <a:solidFill>
                            <a:srgbClr val="FFFFFF"/>
                          </a:solidFill>
                          <a:effectLst/>
                          <a:latin typeface="Arial"/>
                          <a:cs typeface="Arial"/>
                        </a:rPr>
                        <a:t>FAP-112D</a:t>
                      </a:r>
                    </a:p>
                  </a:txBody>
                  <a:tcPr marL="108000" marR="108000" marT="54000" marB="54000" anchor="ctr">
                    <a:solidFill>
                      <a:schemeClr val="accent4"/>
                    </a:solidFill>
                  </a:tcPr>
                </a:tc>
                <a:tc>
                  <a:txBody>
                    <a:bodyPr/>
                    <a:lstStyle/>
                    <a:p>
                      <a:pPr algn="ctr" fontAlgn="ctr"/>
                      <a:r>
                        <a:rPr lang="x-none" sz="900" b="0" i="0" u="none" strike="noStrike">
                          <a:solidFill>
                            <a:srgbClr val="000000"/>
                          </a:solidFill>
                          <a:effectLst/>
                          <a:latin typeface="Arial"/>
                          <a:cs typeface="Arial"/>
                        </a:rPr>
                        <a:t>PoE Proprietary</a:t>
                      </a:r>
                    </a:p>
                  </a:txBody>
                  <a:tcPr marL="108000" marR="108000" marT="54000" marB="54000" anchor="ctr"/>
                </a:tc>
                <a:tc>
                  <a:txBody>
                    <a:bodyPr/>
                    <a:lstStyle/>
                    <a:p>
                      <a:pPr algn="ctr" fontAlgn="ctr"/>
                      <a:r>
                        <a:rPr lang="x-none" sz="900" b="0" i="0" u="none" strike="noStrike">
                          <a:solidFill>
                            <a:srgbClr val="000000"/>
                          </a:solidFill>
                          <a:effectLst/>
                          <a:latin typeface="Arial"/>
                          <a:cs typeface="Arial"/>
                        </a:rPr>
                        <a:t>Yes</a:t>
                      </a:r>
                    </a:p>
                  </a:txBody>
                  <a:tcPr marL="108000" marR="108000" marT="54000" marB="54000" anchor="ctr"/>
                </a:tc>
                <a:tc>
                  <a:txBody>
                    <a:bodyPr/>
                    <a:lstStyle/>
                    <a:p>
                      <a:pPr algn="ctr" fontAlgn="ctr"/>
                      <a:r>
                        <a:rPr lang="x-none" sz="900" b="0" i="0" u="none" strike="noStrike" dirty="0">
                          <a:solidFill>
                            <a:srgbClr val="000000"/>
                          </a:solidFill>
                          <a:effectLst/>
                          <a:latin typeface="Arial"/>
                          <a:cs typeface="Arial"/>
                        </a:rPr>
                        <a:t>SP-FAP222B-PA (includes PoE injector) + SP-ADAPTORPLUG-01-XX</a:t>
                      </a:r>
                    </a:p>
                  </a:txBody>
                  <a:tcPr marL="108000" marR="108000" marT="54000" marB="54000" anchor="ctr"/>
                </a:tc>
                <a:tc>
                  <a:txBody>
                    <a:bodyPr/>
                    <a:lstStyle/>
                    <a:p>
                      <a:pPr algn="ctr" fontAlgn="ctr"/>
                      <a:r>
                        <a:rPr lang="x-none" sz="900" b="0" i="0" u="none" strike="noStrike">
                          <a:solidFill>
                            <a:srgbClr val="000000"/>
                          </a:solidFill>
                          <a:effectLst/>
                          <a:latin typeface="Arial"/>
                          <a:cs typeface="Arial"/>
                        </a:rPr>
                        <a:t>No</a:t>
                      </a:r>
                    </a:p>
                  </a:txBody>
                  <a:tcPr marL="108000" marR="108000" marT="54000" marB="54000" anchor="ctr"/>
                </a:tc>
              </a:tr>
              <a:tr h="245160">
                <a:tc>
                  <a:txBody>
                    <a:bodyPr/>
                    <a:lstStyle/>
                    <a:p>
                      <a:pPr algn="l" fontAlgn="ctr"/>
                      <a:r>
                        <a:rPr lang="x-none" sz="900" b="1" i="0" u="none" strike="noStrike">
                          <a:solidFill>
                            <a:srgbClr val="FFFFFF"/>
                          </a:solidFill>
                          <a:effectLst/>
                          <a:latin typeface="Arial"/>
                          <a:cs typeface="Arial"/>
                        </a:rPr>
                        <a:t>FAP-210B</a:t>
                      </a:r>
                    </a:p>
                  </a:txBody>
                  <a:tcPr marL="108000" marR="108000" marT="54000" marB="54000" anchor="ctr">
                    <a:solidFill>
                      <a:schemeClr val="accent4"/>
                    </a:solidFill>
                  </a:tcPr>
                </a:tc>
                <a:tc>
                  <a:txBody>
                    <a:bodyPr/>
                    <a:lstStyle/>
                    <a:p>
                      <a:pPr algn="ctr" fontAlgn="ctr"/>
                      <a:r>
                        <a:rPr lang="x-none" sz="900" b="0" i="0" u="none" strike="noStrike">
                          <a:solidFill>
                            <a:srgbClr val="000000"/>
                          </a:solidFill>
                          <a:effectLst/>
                          <a:latin typeface="Arial"/>
                          <a:cs typeface="Arial"/>
                        </a:rPr>
                        <a:t>PoE 802.3af</a:t>
                      </a:r>
                    </a:p>
                  </a:txBody>
                  <a:tcPr marL="108000" marR="108000" marT="54000" marB="54000" anchor="ctr"/>
                </a:tc>
                <a:tc>
                  <a:txBody>
                    <a:bodyPr/>
                    <a:lstStyle/>
                    <a:p>
                      <a:pPr algn="ctr" fontAlgn="ctr"/>
                      <a:r>
                        <a:rPr lang="x-none" sz="900" b="0" i="0" u="none" strike="noStrike">
                          <a:solidFill>
                            <a:srgbClr val="000000"/>
                          </a:solidFill>
                          <a:effectLst/>
                          <a:latin typeface="Arial"/>
                          <a:cs typeface="Arial"/>
                        </a:rPr>
                        <a:t>Yes</a:t>
                      </a:r>
                    </a:p>
                  </a:txBody>
                  <a:tcPr marL="108000" marR="108000" marT="54000" marB="54000" anchor="ctr"/>
                </a:tc>
                <a:tc>
                  <a:txBody>
                    <a:bodyPr/>
                    <a:lstStyle/>
                    <a:p>
                      <a:pPr algn="ctr" fontAlgn="ctr"/>
                      <a:r>
                        <a:rPr lang="x-none" sz="900" b="0" i="0" u="none" strike="noStrike" dirty="0">
                          <a:solidFill>
                            <a:srgbClr val="000000"/>
                          </a:solidFill>
                          <a:effectLst/>
                          <a:latin typeface="Arial"/>
                          <a:cs typeface="Arial"/>
                        </a:rPr>
                        <a:t>SP-FAP220B-PA-XX</a:t>
                      </a:r>
                    </a:p>
                  </a:txBody>
                  <a:tcPr marL="108000" marR="108000" marT="54000" marB="54000" anchor="ctr"/>
                </a:tc>
                <a:tc>
                  <a:txBody>
                    <a:bodyPr/>
                    <a:lstStyle/>
                    <a:p>
                      <a:pPr algn="ctr" fontAlgn="ctr"/>
                      <a:r>
                        <a:rPr lang="x-none" sz="900" b="0" i="0" u="none" strike="noStrike">
                          <a:solidFill>
                            <a:srgbClr val="000000"/>
                          </a:solidFill>
                          <a:effectLst/>
                          <a:latin typeface="Arial"/>
                          <a:cs typeface="Arial"/>
                        </a:rPr>
                        <a:t>Yes</a:t>
                      </a:r>
                    </a:p>
                  </a:txBody>
                  <a:tcPr marL="108000" marR="108000" marT="54000" marB="54000" anchor="ctr"/>
                </a:tc>
              </a:tr>
              <a:tr h="278130">
                <a:tc>
                  <a:txBody>
                    <a:bodyPr/>
                    <a:lstStyle/>
                    <a:p>
                      <a:pPr algn="l" fontAlgn="ctr"/>
                      <a:r>
                        <a:rPr lang="x-none" sz="900" b="1" i="0" u="none" strike="noStrike" dirty="0">
                          <a:solidFill>
                            <a:srgbClr val="FFFFFF"/>
                          </a:solidFill>
                          <a:effectLst/>
                          <a:latin typeface="Arial"/>
                          <a:cs typeface="Arial"/>
                        </a:rPr>
                        <a:t>FAP-220B</a:t>
                      </a:r>
                    </a:p>
                  </a:txBody>
                  <a:tcPr marL="108000" marR="108000" marT="54000" marB="54000" anchor="ctr">
                    <a:solidFill>
                      <a:schemeClr val="accent4"/>
                    </a:solidFill>
                  </a:tcPr>
                </a:tc>
                <a:tc>
                  <a:txBody>
                    <a:bodyPr/>
                    <a:lstStyle/>
                    <a:p>
                      <a:pPr algn="ctr" fontAlgn="ctr"/>
                      <a:r>
                        <a:rPr lang="x-none" sz="900" b="0" i="0" u="none" strike="noStrike">
                          <a:solidFill>
                            <a:srgbClr val="000000"/>
                          </a:solidFill>
                          <a:effectLst/>
                          <a:latin typeface="Arial"/>
                          <a:cs typeface="Arial"/>
                        </a:rPr>
                        <a:t>PoE 802.3af</a:t>
                      </a:r>
                    </a:p>
                  </a:txBody>
                  <a:tcPr marL="108000" marR="108000" marT="54000" marB="54000" anchor="ctr"/>
                </a:tc>
                <a:tc>
                  <a:txBody>
                    <a:bodyPr/>
                    <a:lstStyle/>
                    <a:p>
                      <a:pPr algn="ctr" fontAlgn="ctr"/>
                      <a:r>
                        <a:rPr lang="x-none" sz="900" b="0" i="0" u="none" strike="noStrike">
                          <a:solidFill>
                            <a:srgbClr val="000000"/>
                          </a:solidFill>
                          <a:effectLst/>
                          <a:latin typeface="Arial"/>
                          <a:cs typeface="Arial"/>
                        </a:rPr>
                        <a:t>Yes</a:t>
                      </a:r>
                    </a:p>
                  </a:txBody>
                  <a:tcPr marL="108000" marR="108000" marT="54000" marB="54000" anchor="ctr"/>
                </a:tc>
                <a:tc>
                  <a:txBody>
                    <a:bodyPr/>
                    <a:lstStyle/>
                    <a:p>
                      <a:pPr algn="ctr" fontAlgn="ctr"/>
                      <a:r>
                        <a:rPr lang="x-none" sz="900" b="0" i="0" u="none" strike="noStrike" dirty="0">
                          <a:solidFill>
                            <a:srgbClr val="000000"/>
                          </a:solidFill>
                          <a:effectLst/>
                          <a:latin typeface="Arial"/>
                          <a:cs typeface="Arial"/>
                        </a:rPr>
                        <a:t>SP-FAP220B-PA-XX</a:t>
                      </a:r>
                    </a:p>
                  </a:txBody>
                  <a:tcPr marL="108000" marR="108000" marT="54000" marB="54000" anchor="ctr"/>
                </a:tc>
                <a:tc>
                  <a:txBody>
                    <a:bodyPr/>
                    <a:lstStyle/>
                    <a:p>
                      <a:pPr algn="ctr" fontAlgn="ctr"/>
                      <a:r>
                        <a:rPr lang="x-none" sz="900" b="0" i="0" u="none" strike="noStrike" dirty="0">
                          <a:solidFill>
                            <a:srgbClr val="000000"/>
                          </a:solidFill>
                          <a:effectLst/>
                          <a:latin typeface="Arial"/>
                          <a:cs typeface="Arial"/>
                        </a:rPr>
                        <a:t>Yes</a:t>
                      </a:r>
                    </a:p>
                  </a:txBody>
                  <a:tcPr marL="108000" marR="108000" marT="54000" marB="54000" anchor="ctr"/>
                </a:tc>
              </a:tr>
            </a:tbl>
          </a:graphicData>
        </a:graphic>
      </p:graphicFrame>
    </p:spTree>
    <p:extLst>
      <p:ext uri="{BB962C8B-B14F-4D97-AF65-F5344CB8AC3E}">
        <p14:creationId xmlns:p14="http://schemas.microsoft.com/office/powerpoint/2010/main" val="3004879363"/>
      </p:ext>
    </p:extLst>
  </p:cSld>
  <p:clrMapOvr>
    <a:masterClrMapping/>
  </p:clrMapOvr>
  <p:transition spd="slow">
    <p:wip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FortiAP Power Adaptors</a:t>
            </a:r>
          </a:p>
        </p:txBody>
      </p:sp>
      <p:graphicFrame>
        <p:nvGraphicFramePr>
          <p:cNvPr id="4" name="Table 3"/>
          <p:cNvGraphicFramePr>
            <a:graphicFrameLocks noGrp="1"/>
          </p:cNvGraphicFramePr>
          <p:nvPr>
            <p:extLst>
              <p:ext uri="{D42A27DB-BD31-4B8C-83A1-F6EECF244321}">
                <p14:modId xmlns:p14="http://schemas.microsoft.com/office/powerpoint/2010/main" val="2002434579"/>
              </p:ext>
            </p:extLst>
          </p:nvPr>
        </p:nvGraphicFramePr>
        <p:xfrm>
          <a:off x="304798" y="900000"/>
          <a:ext cx="8480899" cy="3228540"/>
        </p:xfrm>
        <a:graphic>
          <a:graphicData uri="http://schemas.openxmlformats.org/drawingml/2006/table">
            <a:tbl>
              <a:tblPr firstRow="1" firstCol="1" bandRow="1">
                <a:effectLst/>
                <a:tableStyleId>{073A0DAA-6AF3-43AB-8588-CEC1D06C72B9}</a:tableStyleId>
              </a:tblPr>
              <a:tblGrid>
                <a:gridCol w="1349192"/>
                <a:gridCol w="1503736"/>
                <a:gridCol w="1760614"/>
                <a:gridCol w="2902188"/>
                <a:gridCol w="965169"/>
              </a:tblGrid>
              <a:tr h="412800">
                <a:tc>
                  <a:txBody>
                    <a:bodyPr/>
                    <a:lstStyle/>
                    <a:p>
                      <a:endParaRPr lang="en-US" sz="1000" dirty="0"/>
                    </a:p>
                  </a:txBody>
                  <a:tcPr marL="108000" marR="108000" marT="54000" marB="54000" anchor="ctr">
                    <a:solidFill>
                      <a:srgbClr val="3C3C3C"/>
                    </a:solidFill>
                  </a:tcPr>
                </a:tc>
                <a:tc>
                  <a:txBody>
                    <a:bodyPr/>
                    <a:lstStyle/>
                    <a:p>
                      <a:pPr algn="ctr"/>
                      <a:r>
                        <a:rPr lang="en-US" sz="1000" dirty="0" smtClean="0"/>
                        <a:t>Power Supply Type</a:t>
                      </a:r>
                    </a:p>
                  </a:txBody>
                  <a:tcPr marL="108000" marR="108000" marT="54000" marB="54000" anchor="ctr">
                    <a:solidFill>
                      <a:srgbClr val="3C3C3C"/>
                    </a:solidFill>
                  </a:tcPr>
                </a:tc>
                <a:tc>
                  <a:txBody>
                    <a:bodyPr/>
                    <a:lstStyle/>
                    <a:p>
                      <a:pPr algn="ctr"/>
                      <a:r>
                        <a:rPr lang="en-US" sz="1000" dirty="0" smtClean="0"/>
                        <a:t>Power supply shipped with unit</a:t>
                      </a:r>
                    </a:p>
                  </a:txBody>
                  <a:tcPr marL="108000" marR="108000" marT="54000" marB="54000" anchor="ctr">
                    <a:solidFill>
                      <a:srgbClr val="3C3C3C"/>
                    </a:solidFill>
                  </a:tcPr>
                </a:tc>
                <a:tc>
                  <a:txBody>
                    <a:bodyPr/>
                    <a:lstStyle/>
                    <a:p>
                      <a:pPr algn="ctr"/>
                      <a:r>
                        <a:rPr lang="en-US" sz="1000" dirty="0" smtClean="0"/>
                        <a:t>(Spare) Power supply order SKU</a:t>
                      </a:r>
                    </a:p>
                  </a:txBody>
                  <a:tcPr marL="108000" marR="108000" marT="54000" marB="54000" anchor="ctr">
                    <a:solidFill>
                      <a:srgbClr val="3C3C3C"/>
                    </a:solidFill>
                  </a:tcPr>
                </a:tc>
                <a:tc>
                  <a:txBody>
                    <a:bodyPr/>
                    <a:lstStyle/>
                    <a:p>
                      <a:pPr algn="ctr"/>
                      <a:r>
                        <a:rPr lang="en-US" sz="1000" dirty="0" smtClean="0"/>
                        <a:t>GPI-115</a:t>
                      </a:r>
                      <a:r>
                        <a:rPr lang="en-US" sz="1000" baseline="0" dirty="0" smtClean="0"/>
                        <a:t> Support</a:t>
                      </a:r>
                      <a:endParaRPr lang="en-US" sz="1000" dirty="0"/>
                    </a:p>
                  </a:txBody>
                  <a:tcPr marL="108000" marR="108000" marT="54000" marB="54000" anchor="ctr">
                    <a:solidFill>
                      <a:srgbClr val="3C3C3C"/>
                    </a:solidFill>
                  </a:tcPr>
                </a:tc>
              </a:tr>
              <a:tr h="382320">
                <a:tc>
                  <a:txBody>
                    <a:bodyPr/>
                    <a:lstStyle/>
                    <a:p>
                      <a:pPr algn="l" fontAlgn="ctr"/>
                      <a:r>
                        <a:rPr lang="x-none" sz="900" b="1" i="0" u="none" strike="noStrike" dirty="0">
                          <a:solidFill>
                            <a:srgbClr val="FFFFFF"/>
                          </a:solidFill>
                          <a:effectLst/>
                          <a:latin typeface="Arial"/>
                        </a:rPr>
                        <a:t>FAP-221B/223B</a:t>
                      </a:r>
                    </a:p>
                  </a:txBody>
                  <a:tcPr marL="108000" marR="108000" marT="54000" marB="54000" anchor="ctr">
                    <a:solidFill>
                      <a:schemeClr val="accent4"/>
                    </a:solidFill>
                  </a:tcPr>
                </a:tc>
                <a:tc>
                  <a:txBody>
                    <a:bodyPr/>
                    <a:lstStyle/>
                    <a:p>
                      <a:pPr algn="ctr" fontAlgn="ctr"/>
                      <a:r>
                        <a:rPr lang="x-none" sz="900" b="0" i="0" u="none" strike="noStrike" dirty="0">
                          <a:solidFill>
                            <a:srgbClr val="000000"/>
                          </a:solidFill>
                          <a:effectLst/>
                          <a:latin typeface="Arial"/>
                        </a:rPr>
                        <a:t>PoE 802.3af</a:t>
                      </a:r>
                    </a:p>
                  </a:txBody>
                  <a:tcPr marL="108000" marR="108000" marT="54000" marB="54000" anchor="ctr"/>
                </a:tc>
                <a:tc>
                  <a:txBody>
                    <a:bodyPr/>
                    <a:lstStyle/>
                    <a:p>
                      <a:pPr algn="ctr" fontAlgn="ctr"/>
                      <a:r>
                        <a:rPr lang="x-none" sz="900" b="0" i="0" u="none" strike="noStrike">
                          <a:solidFill>
                            <a:srgbClr val="000000"/>
                          </a:solidFill>
                          <a:effectLst/>
                          <a:latin typeface="Arial"/>
                        </a:rPr>
                        <a:t>No</a:t>
                      </a:r>
                    </a:p>
                  </a:txBody>
                  <a:tcPr marL="108000" marR="108000" marT="54000" marB="54000" anchor="ctr"/>
                </a:tc>
                <a:tc>
                  <a:txBody>
                    <a:bodyPr/>
                    <a:lstStyle/>
                    <a:p>
                      <a:pPr algn="ctr" fontAlgn="ctr"/>
                      <a:r>
                        <a:rPr lang="x-none" sz="900" b="0" i="0" u="none" strike="noStrike" dirty="0">
                          <a:solidFill>
                            <a:srgbClr val="000000"/>
                          </a:solidFill>
                          <a:effectLst/>
                          <a:latin typeface="Arial"/>
                        </a:rPr>
                        <a:t>SP-FAP221B-PA + </a:t>
                      </a:r>
                      <a:endParaRPr lang="en-US" sz="900" b="0" i="0" u="none" strike="noStrike" dirty="0" smtClean="0">
                        <a:solidFill>
                          <a:srgbClr val="000000"/>
                        </a:solidFill>
                        <a:effectLst/>
                        <a:latin typeface="Arial"/>
                      </a:endParaRPr>
                    </a:p>
                    <a:p>
                      <a:pPr algn="ctr" fontAlgn="ctr"/>
                      <a:r>
                        <a:rPr lang="x-none" sz="900" b="0" i="0" u="none" strike="noStrike" dirty="0" smtClean="0">
                          <a:solidFill>
                            <a:srgbClr val="000000"/>
                          </a:solidFill>
                          <a:effectLst/>
                          <a:latin typeface="Arial"/>
                        </a:rPr>
                        <a:t>SP-ADAPTORPLUG-01-XX</a:t>
                      </a:r>
                      <a:endParaRPr lang="x-none" sz="900" b="0" i="0" u="none" strike="noStrike" dirty="0">
                        <a:solidFill>
                          <a:srgbClr val="000000"/>
                        </a:solidFill>
                        <a:effectLst/>
                        <a:latin typeface="Arial"/>
                      </a:endParaRPr>
                    </a:p>
                  </a:txBody>
                  <a:tcPr marL="108000" marR="108000" marT="54000" marB="54000" anchor="ctr"/>
                </a:tc>
                <a:tc>
                  <a:txBody>
                    <a:bodyPr/>
                    <a:lstStyle/>
                    <a:p>
                      <a:pPr algn="ctr" fontAlgn="ctr"/>
                      <a:r>
                        <a:rPr lang="x-none" sz="900" b="0" i="0" u="none" strike="noStrike">
                          <a:solidFill>
                            <a:srgbClr val="000000"/>
                          </a:solidFill>
                          <a:effectLst/>
                          <a:latin typeface="Arial"/>
                        </a:rPr>
                        <a:t>Yes</a:t>
                      </a:r>
                    </a:p>
                  </a:txBody>
                  <a:tcPr marL="108000" marR="108000" marT="54000" marB="54000" anchor="ctr"/>
                </a:tc>
              </a:tr>
              <a:tr h="278130">
                <a:tc>
                  <a:txBody>
                    <a:bodyPr/>
                    <a:lstStyle/>
                    <a:p>
                      <a:pPr algn="l" fontAlgn="ctr"/>
                      <a:r>
                        <a:rPr lang="x-none" sz="900" b="1" i="0" u="none" strike="noStrike" dirty="0">
                          <a:solidFill>
                            <a:srgbClr val="FFFFFF"/>
                          </a:solidFill>
                          <a:effectLst/>
                          <a:latin typeface="Arial"/>
                        </a:rPr>
                        <a:t>FAP-221C/223C</a:t>
                      </a:r>
                    </a:p>
                  </a:txBody>
                  <a:tcPr marL="108000" marR="108000" marT="54000" marB="54000" anchor="ctr">
                    <a:solidFill>
                      <a:schemeClr val="accent4"/>
                    </a:solidFill>
                  </a:tcPr>
                </a:tc>
                <a:tc>
                  <a:txBody>
                    <a:bodyPr/>
                    <a:lstStyle/>
                    <a:p>
                      <a:pPr algn="ctr" fontAlgn="ctr"/>
                      <a:r>
                        <a:rPr lang="x-none" sz="900" b="0" i="0" u="none" strike="noStrike">
                          <a:solidFill>
                            <a:srgbClr val="000000"/>
                          </a:solidFill>
                          <a:effectLst/>
                          <a:latin typeface="Arial"/>
                        </a:rPr>
                        <a:t>PoE 802.3af</a:t>
                      </a:r>
                    </a:p>
                  </a:txBody>
                  <a:tcPr marL="108000" marR="108000" marT="54000" marB="54000" anchor="ctr"/>
                </a:tc>
                <a:tc>
                  <a:txBody>
                    <a:bodyPr/>
                    <a:lstStyle/>
                    <a:p>
                      <a:pPr algn="ctr" fontAlgn="ctr"/>
                      <a:r>
                        <a:rPr lang="x-none" sz="900" b="0" i="0" u="none" strike="noStrike" dirty="0">
                          <a:solidFill>
                            <a:srgbClr val="000000"/>
                          </a:solidFill>
                          <a:effectLst/>
                          <a:latin typeface="Arial"/>
                        </a:rPr>
                        <a:t>No</a:t>
                      </a:r>
                    </a:p>
                  </a:txBody>
                  <a:tcPr marL="108000" marR="108000" marT="54000" marB="54000" anchor="ctr"/>
                </a:tc>
                <a:tc>
                  <a:txBody>
                    <a:bodyPr/>
                    <a:lstStyle/>
                    <a:p>
                      <a:pPr algn="ctr" fontAlgn="ctr"/>
                      <a:r>
                        <a:rPr lang="x-none" sz="900" b="0" i="0" u="none" strike="noStrike" dirty="0">
                          <a:solidFill>
                            <a:srgbClr val="000000"/>
                          </a:solidFill>
                          <a:effectLst/>
                          <a:latin typeface="Arial"/>
                        </a:rPr>
                        <a:t>SP-FG20C-PA-XX</a:t>
                      </a:r>
                    </a:p>
                  </a:txBody>
                  <a:tcPr marL="108000" marR="108000" marT="54000" marB="54000" anchor="ctr"/>
                </a:tc>
                <a:tc>
                  <a:txBody>
                    <a:bodyPr/>
                    <a:lstStyle/>
                    <a:p>
                      <a:pPr algn="ctr" fontAlgn="ctr"/>
                      <a:r>
                        <a:rPr lang="x-none" sz="900" b="0" i="0" u="none" strike="noStrike">
                          <a:solidFill>
                            <a:srgbClr val="000000"/>
                          </a:solidFill>
                          <a:effectLst/>
                          <a:latin typeface="Arial"/>
                        </a:rPr>
                        <a:t>Yes</a:t>
                      </a:r>
                    </a:p>
                  </a:txBody>
                  <a:tcPr marL="108000" marR="108000" marT="54000" marB="54000" anchor="ctr"/>
                </a:tc>
              </a:tr>
              <a:tr h="382320">
                <a:tc>
                  <a:txBody>
                    <a:bodyPr/>
                    <a:lstStyle/>
                    <a:p>
                      <a:pPr algn="l" fontAlgn="ctr"/>
                      <a:r>
                        <a:rPr lang="x-none" sz="900" b="1" i="0" u="none" strike="noStrike" dirty="0">
                          <a:solidFill>
                            <a:srgbClr val="FFFFFF"/>
                          </a:solidFill>
                          <a:effectLst/>
                          <a:latin typeface="Arial"/>
                        </a:rPr>
                        <a:t>FAP-222B/222C</a:t>
                      </a:r>
                    </a:p>
                  </a:txBody>
                  <a:tcPr marL="108000" marR="108000" marT="54000" marB="54000" anchor="ctr">
                    <a:solidFill>
                      <a:schemeClr val="accent4"/>
                    </a:solidFill>
                  </a:tcPr>
                </a:tc>
                <a:tc>
                  <a:txBody>
                    <a:bodyPr/>
                    <a:lstStyle/>
                    <a:p>
                      <a:pPr algn="ctr" fontAlgn="ctr"/>
                      <a:r>
                        <a:rPr lang="x-none" sz="900" b="0" i="0" u="none" strike="noStrike" dirty="0">
                          <a:solidFill>
                            <a:srgbClr val="000000"/>
                          </a:solidFill>
                          <a:effectLst/>
                          <a:latin typeface="Arial"/>
                        </a:rPr>
                        <a:t>PoE 802.3at/POE Proprietary</a:t>
                      </a:r>
                    </a:p>
                  </a:txBody>
                  <a:tcPr marL="108000" marR="108000" marT="54000" marB="54000" anchor="ctr"/>
                </a:tc>
                <a:tc>
                  <a:txBody>
                    <a:bodyPr/>
                    <a:lstStyle/>
                    <a:p>
                      <a:pPr algn="ctr" fontAlgn="ctr"/>
                      <a:r>
                        <a:rPr lang="x-none" sz="900" b="0" i="0" u="none" strike="noStrike">
                          <a:solidFill>
                            <a:srgbClr val="000000"/>
                          </a:solidFill>
                          <a:effectLst/>
                          <a:latin typeface="Arial"/>
                        </a:rPr>
                        <a:t>Yes</a:t>
                      </a:r>
                    </a:p>
                  </a:txBody>
                  <a:tcPr marL="108000" marR="108000" marT="54000" marB="54000" anchor="ctr"/>
                </a:tc>
                <a:tc>
                  <a:txBody>
                    <a:bodyPr/>
                    <a:lstStyle/>
                    <a:p>
                      <a:pPr algn="ctr" fontAlgn="ctr"/>
                      <a:r>
                        <a:rPr lang="x-none" sz="900" b="0" i="0" u="none" strike="noStrike" dirty="0">
                          <a:solidFill>
                            <a:srgbClr val="000000"/>
                          </a:solidFill>
                          <a:effectLst/>
                          <a:latin typeface="Arial"/>
                        </a:rPr>
                        <a:t>SP-FAP222B-PA (includes PoE injector) + SP-ADAPTORPLUG-01-XX</a:t>
                      </a:r>
                    </a:p>
                  </a:txBody>
                  <a:tcPr marL="108000" marR="108000" marT="54000" marB="54000" anchor="ctr"/>
                </a:tc>
                <a:tc>
                  <a:txBody>
                    <a:bodyPr/>
                    <a:lstStyle/>
                    <a:p>
                      <a:pPr algn="ctr" fontAlgn="ctr"/>
                      <a:r>
                        <a:rPr lang="x-none" sz="900" b="0" i="0" u="none" strike="noStrike" dirty="0">
                          <a:solidFill>
                            <a:srgbClr val="000000"/>
                          </a:solidFill>
                          <a:effectLst/>
                          <a:latin typeface="Arial"/>
                        </a:rPr>
                        <a:t>No</a:t>
                      </a:r>
                    </a:p>
                  </a:txBody>
                  <a:tcPr marL="108000" marR="108000" marT="54000" marB="54000" anchor="ctr"/>
                </a:tc>
              </a:tr>
              <a:tr h="382320">
                <a:tc>
                  <a:txBody>
                    <a:bodyPr/>
                    <a:lstStyle/>
                    <a:p>
                      <a:pPr algn="l" fontAlgn="ctr"/>
                      <a:r>
                        <a:rPr lang="x-none" sz="900" b="1" i="0" u="none" strike="noStrike" dirty="0">
                          <a:solidFill>
                            <a:srgbClr val="FFFFFF"/>
                          </a:solidFill>
                          <a:effectLst/>
                          <a:latin typeface="Arial"/>
                        </a:rPr>
                        <a:t>FAP-224D</a:t>
                      </a:r>
                    </a:p>
                  </a:txBody>
                  <a:tcPr marL="108000" marR="108000" marT="54000" marB="54000" anchor="ctr">
                    <a:solidFill>
                      <a:schemeClr val="accent4"/>
                    </a:solidFill>
                  </a:tcPr>
                </a:tc>
                <a:tc>
                  <a:txBody>
                    <a:bodyPr/>
                    <a:lstStyle/>
                    <a:p>
                      <a:pPr algn="ctr" fontAlgn="ctr"/>
                      <a:r>
                        <a:rPr lang="x-none" sz="900" b="0" i="0" u="none" strike="noStrike">
                          <a:solidFill>
                            <a:srgbClr val="000000"/>
                          </a:solidFill>
                          <a:effectLst/>
                          <a:latin typeface="Arial"/>
                        </a:rPr>
                        <a:t>PoE 802.3af</a:t>
                      </a:r>
                    </a:p>
                  </a:txBody>
                  <a:tcPr marL="108000" marR="108000" marT="54000" marB="54000" anchor="ctr"/>
                </a:tc>
                <a:tc>
                  <a:txBody>
                    <a:bodyPr/>
                    <a:lstStyle/>
                    <a:p>
                      <a:pPr algn="ctr" fontAlgn="ctr"/>
                      <a:r>
                        <a:rPr lang="x-none" sz="900" b="0" i="0" u="none" strike="noStrike">
                          <a:solidFill>
                            <a:srgbClr val="000000"/>
                          </a:solidFill>
                          <a:effectLst/>
                          <a:latin typeface="Arial"/>
                        </a:rPr>
                        <a:t>Yes</a:t>
                      </a:r>
                    </a:p>
                  </a:txBody>
                  <a:tcPr marL="108000" marR="108000" marT="54000" marB="54000" anchor="ctr"/>
                </a:tc>
                <a:tc>
                  <a:txBody>
                    <a:bodyPr/>
                    <a:lstStyle/>
                    <a:p>
                      <a:pPr algn="ctr" fontAlgn="ctr"/>
                      <a:r>
                        <a:rPr lang="x-none" sz="900" b="0" i="0" u="none" strike="noStrike" dirty="0">
                          <a:solidFill>
                            <a:srgbClr val="000000"/>
                          </a:solidFill>
                          <a:effectLst/>
                          <a:latin typeface="Arial"/>
                        </a:rPr>
                        <a:t>SP-FAP221B-PA + </a:t>
                      </a:r>
                      <a:endParaRPr lang="en-US" sz="900" b="0" i="0" u="none" strike="noStrike" dirty="0" smtClean="0">
                        <a:solidFill>
                          <a:srgbClr val="000000"/>
                        </a:solidFill>
                        <a:effectLst/>
                        <a:latin typeface="Arial"/>
                      </a:endParaRPr>
                    </a:p>
                    <a:p>
                      <a:pPr algn="ctr" fontAlgn="ctr"/>
                      <a:r>
                        <a:rPr lang="x-none" sz="900" b="0" i="0" u="none" strike="noStrike" dirty="0" smtClean="0">
                          <a:solidFill>
                            <a:srgbClr val="000000"/>
                          </a:solidFill>
                          <a:effectLst/>
                          <a:latin typeface="Arial"/>
                        </a:rPr>
                        <a:t>SP-ADAPTORPLUG-01-XX</a:t>
                      </a:r>
                      <a:endParaRPr lang="x-none" sz="900" b="0" i="0" u="none" strike="noStrike" dirty="0">
                        <a:solidFill>
                          <a:srgbClr val="000000"/>
                        </a:solidFill>
                        <a:effectLst/>
                        <a:latin typeface="Arial"/>
                      </a:endParaRPr>
                    </a:p>
                  </a:txBody>
                  <a:tcPr marL="108000" marR="108000" marT="54000" marB="54000" anchor="ctr"/>
                </a:tc>
                <a:tc>
                  <a:txBody>
                    <a:bodyPr/>
                    <a:lstStyle/>
                    <a:p>
                      <a:pPr algn="ctr" fontAlgn="ctr"/>
                      <a:r>
                        <a:rPr lang="x-none" sz="900" b="0" i="0" u="none" strike="noStrike" dirty="0">
                          <a:solidFill>
                            <a:srgbClr val="000000"/>
                          </a:solidFill>
                          <a:effectLst/>
                          <a:latin typeface="Arial"/>
                        </a:rPr>
                        <a:t>Yes</a:t>
                      </a:r>
                    </a:p>
                  </a:txBody>
                  <a:tcPr marL="108000" marR="108000" marT="54000" marB="54000" anchor="ctr"/>
                </a:tc>
              </a:tr>
              <a:tr h="278130">
                <a:tc>
                  <a:txBody>
                    <a:bodyPr/>
                    <a:lstStyle/>
                    <a:p>
                      <a:pPr algn="l" fontAlgn="ctr"/>
                      <a:r>
                        <a:rPr lang="x-none" sz="900" b="1" i="0" u="none" strike="noStrike">
                          <a:solidFill>
                            <a:srgbClr val="FFFFFF"/>
                          </a:solidFill>
                          <a:effectLst/>
                          <a:latin typeface="Arial"/>
                        </a:rPr>
                        <a:t>FAP-320B</a:t>
                      </a:r>
                    </a:p>
                  </a:txBody>
                  <a:tcPr marL="108000" marR="108000" marT="54000" marB="54000" anchor="ctr">
                    <a:solidFill>
                      <a:schemeClr val="accent4"/>
                    </a:solidFill>
                  </a:tcPr>
                </a:tc>
                <a:tc>
                  <a:txBody>
                    <a:bodyPr/>
                    <a:lstStyle/>
                    <a:p>
                      <a:pPr algn="ctr" fontAlgn="ctr"/>
                      <a:r>
                        <a:rPr lang="x-none" sz="900" b="0" i="0" u="none" strike="noStrike">
                          <a:solidFill>
                            <a:srgbClr val="000000"/>
                          </a:solidFill>
                          <a:effectLst/>
                          <a:latin typeface="Arial"/>
                        </a:rPr>
                        <a:t>PoE 802.3af</a:t>
                      </a:r>
                    </a:p>
                  </a:txBody>
                  <a:tcPr marL="108000" marR="108000" marT="54000" marB="54000" anchor="ctr"/>
                </a:tc>
                <a:tc>
                  <a:txBody>
                    <a:bodyPr/>
                    <a:lstStyle/>
                    <a:p>
                      <a:pPr algn="ctr" fontAlgn="ctr"/>
                      <a:r>
                        <a:rPr lang="x-none" sz="900" b="0" i="0" u="none" strike="noStrike">
                          <a:solidFill>
                            <a:srgbClr val="000000"/>
                          </a:solidFill>
                          <a:effectLst/>
                          <a:latin typeface="Arial"/>
                        </a:rPr>
                        <a:t>No</a:t>
                      </a:r>
                    </a:p>
                  </a:txBody>
                  <a:tcPr marL="108000" marR="108000" marT="54000" marB="54000" anchor="ctr"/>
                </a:tc>
                <a:tc>
                  <a:txBody>
                    <a:bodyPr/>
                    <a:lstStyle/>
                    <a:p>
                      <a:pPr algn="ctr" fontAlgn="ctr"/>
                      <a:r>
                        <a:rPr lang="x-none" sz="900" b="0" i="0" u="none" strike="noStrike">
                          <a:solidFill>
                            <a:srgbClr val="000000"/>
                          </a:solidFill>
                          <a:effectLst/>
                          <a:latin typeface="Arial"/>
                        </a:rPr>
                        <a:t>SP-FG20C-PA-XX</a:t>
                      </a:r>
                    </a:p>
                  </a:txBody>
                  <a:tcPr marL="108000" marR="108000" marT="54000" marB="54000" anchor="ctr"/>
                </a:tc>
                <a:tc>
                  <a:txBody>
                    <a:bodyPr/>
                    <a:lstStyle/>
                    <a:p>
                      <a:pPr algn="ctr" fontAlgn="ctr"/>
                      <a:r>
                        <a:rPr lang="x-none" sz="900" b="0" i="0" u="none" strike="noStrike" dirty="0">
                          <a:solidFill>
                            <a:srgbClr val="000000"/>
                          </a:solidFill>
                          <a:effectLst/>
                          <a:latin typeface="Arial"/>
                        </a:rPr>
                        <a:t>Yes</a:t>
                      </a:r>
                    </a:p>
                  </a:txBody>
                  <a:tcPr marL="108000" marR="108000" marT="54000" marB="54000" anchor="ctr"/>
                </a:tc>
              </a:tr>
              <a:tr h="278130">
                <a:tc>
                  <a:txBody>
                    <a:bodyPr/>
                    <a:lstStyle/>
                    <a:p>
                      <a:pPr algn="l" fontAlgn="ctr"/>
                      <a:r>
                        <a:rPr lang="x-none" sz="900" b="1" i="0" u="none" strike="noStrike">
                          <a:solidFill>
                            <a:srgbClr val="FFFFFF"/>
                          </a:solidFill>
                          <a:effectLst/>
                          <a:latin typeface="Arial"/>
                        </a:rPr>
                        <a:t>FAP-320C</a:t>
                      </a:r>
                    </a:p>
                  </a:txBody>
                  <a:tcPr marL="108000" marR="108000" marT="54000" marB="54000" anchor="ctr">
                    <a:solidFill>
                      <a:schemeClr val="accent4"/>
                    </a:solidFill>
                  </a:tcPr>
                </a:tc>
                <a:tc>
                  <a:txBody>
                    <a:bodyPr/>
                    <a:lstStyle/>
                    <a:p>
                      <a:pPr algn="ctr" fontAlgn="ctr"/>
                      <a:r>
                        <a:rPr lang="x-none" sz="900" b="0" i="0" u="none" strike="noStrike">
                          <a:solidFill>
                            <a:srgbClr val="000000"/>
                          </a:solidFill>
                          <a:effectLst/>
                          <a:latin typeface="Arial"/>
                        </a:rPr>
                        <a:t>PoE 802.3af</a:t>
                      </a:r>
                    </a:p>
                  </a:txBody>
                  <a:tcPr marL="108000" marR="108000" marT="54000" marB="54000" anchor="ctr"/>
                </a:tc>
                <a:tc>
                  <a:txBody>
                    <a:bodyPr/>
                    <a:lstStyle/>
                    <a:p>
                      <a:pPr algn="ctr" fontAlgn="ctr"/>
                      <a:r>
                        <a:rPr lang="x-none" sz="900" b="0" i="0" u="none" strike="noStrike">
                          <a:solidFill>
                            <a:srgbClr val="000000"/>
                          </a:solidFill>
                          <a:effectLst/>
                          <a:latin typeface="Arial"/>
                        </a:rPr>
                        <a:t>No</a:t>
                      </a:r>
                    </a:p>
                  </a:txBody>
                  <a:tcPr marL="108000" marR="108000" marT="54000" marB="54000" anchor="ctr"/>
                </a:tc>
                <a:tc>
                  <a:txBody>
                    <a:bodyPr/>
                    <a:lstStyle/>
                    <a:p>
                      <a:pPr algn="ctr" fontAlgn="ctr"/>
                      <a:r>
                        <a:rPr lang="x-none" sz="900" b="0" i="0" u="none" strike="noStrike" dirty="0">
                          <a:solidFill>
                            <a:srgbClr val="000000"/>
                          </a:solidFill>
                          <a:effectLst/>
                          <a:latin typeface="Arial"/>
                        </a:rPr>
                        <a:t>SP-FG20C-PA-XX</a:t>
                      </a:r>
                    </a:p>
                  </a:txBody>
                  <a:tcPr marL="108000" marR="108000" marT="54000" marB="54000" anchor="ctr"/>
                </a:tc>
                <a:tc>
                  <a:txBody>
                    <a:bodyPr/>
                    <a:lstStyle/>
                    <a:p>
                      <a:pPr algn="ctr" fontAlgn="ctr"/>
                      <a:r>
                        <a:rPr lang="x-none" sz="900" b="0" i="0" u="none" strike="noStrike" dirty="0">
                          <a:solidFill>
                            <a:srgbClr val="000000"/>
                          </a:solidFill>
                          <a:effectLst/>
                          <a:latin typeface="Arial"/>
                        </a:rPr>
                        <a:t>Yes</a:t>
                      </a:r>
                    </a:p>
                  </a:txBody>
                  <a:tcPr marL="108000" marR="108000" marT="54000" marB="54000" anchor="ctr"/>
                </a:tc>
              </a:tr>
              <a:tr h="278130">
                <a:tc>
                  <a:txBody>
                    <a:bodyPr/>
                    <a:lstStyle/>
                    <a:p>
                      <a:pPr algn="l" fontAlgn="ctr"/>
                      <a:r>
                        <a:rPr lang="x-none" sz="900" b="1" i="0" u="none" strike="noStrike" dirty="0">
                          <a:solidFill>
                            <a:srgbClr val="FFFFFF"/>
                          </a:solidFill>
                          <a:effectLst/>
                          <a:latin typeface="Arial"/>
                        </a:rPr>
                        <a:t>FAP-321C</a:t>
                      </a:r>
                    </a:p>
                  </a:txBody>
                  <a:tcPr marL="108000" marR="108000" marT="54000" marB="54000" anchor="ctr">
                    <a:solidFill>
                      <a:schemeClr val="accent4"/>
                    </a:solidFill>
                  </a:tcPr>
                </a:tc>
                <a:tc>
                  <a:txBody>
                    <a:bodyPr/>
                    <a:lstStyle/>
                    <a:p>
                      <a:pPr algn="ctr" fontAlgn="ctr"/>
                      <a:r>
                        <a:rPr lang="x-none" sz="900" b="0" i="0" u="none" strike="noStrike" dirty="0">
                          <a:solidFill>
                            <a:srgbClr val="000000"/>
                          </a:solidFill>
                          <a:effectLst/>
                          <a:latin typeface="Arial"/>
                        </a:rPr>
                        <a:t>PoE 802.3af</a:t>
                      </a:r>
                    </a:p>
                  </a:txBody>
                  <a:tcPr marL="108000" marR="108000" marT="54000" marB="54000" anchor="ctr"/>
                </a:tc>
                <a:tc>
                  <a:txBody>
                    <a:bodyPr/>
                    <a:lstStyle/>
                    <a:p>
                      <a:pPr algn="ctr" fontAlgn="ctr"/>
                      <a:r>
                        <a:rPr lang="x-none" sz="900" b="0" i="0" u="none" strike="noStrike" dirty="0">
                          <a:solidFill>
                            <a:srgbClr val="000000"/>
                          </a:solidFill>
                          <a:effectLst/>
                          <a:latin typeface="Arial"/>
                        </a:rPr>
                        <a:t>No</a:t>
                      </a:r>
                    </a:p>
                  </a:txBody>
                  <a:tcPr marL="108000" marR="108000" marT="54000" marB="54000" anchor="ctr"/>
                </a:tc>
                <a:tc>
                  <a:txBody>
                    <a:bodyPr/>
                    <a:lstStyle/>
                    <a:p>
                      <a:pPr algn="ctr" fontAlgn="ctr"/>
                      <a:r>
                        <a:rPr lang="x-none" sz="900" b="0" i="0" u="none" strike="noStrike" dirty="0">
                          <a:solidFill>
                            <a:srgbClr val="000000"/>
                          </a:solidFill>
                          <a:effectLst/>
                          <a:latin typeface="Arial"/>
                        </a:rPr>
                        <a:t>SP-FG20C-PA-XX</a:t>
                      </a:r>
                    </a:p>
                  </a:txBody>
                  <a:tcPr marL="108000" marR="108000" marT="54000" marB="54000" anchor="ctr"/>
                </a:tc>
                <a:tc>
                  <a:txBody>
                    <a:bodyPr/>
                    <a:lstStyle/>
                    <a:p>
                      <a:pPr algn="ctr" fontAlgn="ctr"/>
                      <a:r>
                        <a:rPr lang="x-none" sz="900" b="0" i="0" u="none" strike="noStrike" dirty="0">
                          <a:solidFill>
                            <a:srgbClr val="000000"/>
                          </a:solidFill>
                          <a:effectLst/>
                          <a:latin typeface="Arial"/>
                        </a:rPr>
                        <a:t>Yes</a:t>
                      </a:r>
                    </a:p>
                  </a:txBody>
                  <a:tcPr marL="108000" marR="108000" marT="54000" marB="54000" anchor="ctr"/>
                </a:tc>
              </a:tr>
              <a:tr h="27813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x-none" sz="900" b="1" i="0" u="none" strike="noStrike" dirty="0" smtClean="0">
                          <a:solidFill>
                            <a:srgbClr val="FFFFFF"/>
                          </a:solidFill>
                          <a:effectLst/>
                          <a:latin typeface="+mn-lt"/>
                        </a:rPr>
                        <a:t>FAP-</a:t>
                      </a:r>
                      <a:r>
                        <a:rPr lang="en-US" sz="900" b="1" i="0" u="none" strike="noStrike" dirty="0" smtClean="0">
                          <a:solidFill>
                            <a:srgbClr val="FFFFFF"/>
                          </a:solidFill>
                          <a:effectLst/>
                          <a:latin typeface="+mn-lt"/>
                        </a:rPr>
                        <a:t>S311</a:t>
                      </a:r>
                      <a:r>
                        <a:rPr lang="x-none" sz="900" b="1" i="0" u="none" strike="noStrike" dirty="0" smtClean="0">
                          <a:solidFill>
                            <a:srgbClr val="FFFFFF"/>
                          </a:solidFill>
                          <a:effectLst/>
                          <a:latin typeface="+mn-lt"/>
                        </a:rPr>
                        <a:t>C/</a:t>
                      </a:r>
                      <a:r>
                        <a:rPr lang="en-US" sz="900" b="1" i="0" u="none" strike="noStrike" dirty="0" smtClean="0">
                          <a:solidFill>
                            <a:srgbClr val="FFFFFF"/>
                          </a:solidFill>
                          <a:effectLst/>
                          <a:latin typeface="+mn-lt"/>
                        </a:rPr>
                        <a:t>313</a:t>
                      </a:r>
                      <a:r>
                        <a:rPr lang="x-none" sz="900" b="1" i="0" u="none" strike="noStrike" dirty="0" smtClean="0">
                          <a:solidFill>
                            <a:srgbClr val="FFFFFF"/>
                          </a:solidFill>
                          <a:effectLst/>
                          <a:latin typeface="+mn-lt"/>
                        </a:rPr>
                        <a:t>C</a:t>
                      </a:r>
                    </a:p>
                  </a:txBody>
                  <a:tcPr marL="108000" marR="108000" marT="54000" marB="54000" anchor="ctr">
                    <a:solidFill>
                      <a:schemeClr val="accent4"/>
                    </a:solidFill>
                  </a:tcPr>
                </a:tc>
                <a:tc>
                  <a:txBody>
                    <a:bodyPr/>
                    <a:lstStyle/>
                    <a:p>
                      <a:pPr algn="ctr" fontAlgn="ctr"/>
                      <a:r>
                        <a:rPr lang="x-none" sz="900" b="0" i="0" u="none" strike="noStrike" dirty="0" smtClean="0">
                          <a:solidFill>
                            <a:srgbClr val="000000"/>
                          </a:solidFill>
                          <a:effectLst/>
                          <a:latin typeface="+mn-lt"/>
                        </a:rPr>
                        <a:t>PoE 802.3at</a:t>
                      </a:r>
                      <a:endParaRPr lang="x-none" sz="900" b="0" i="0" u="none" strike="noStrike" dirty="0">
                        <a:solidFill>
                          <a:srgbClr val="000000"/>
                        </a:solidFill>
                        <a:effectLst/>
                        <a:latin typeface="Arial"/>
                      </a:endParaRPr>
                    </a:p>
                  </a:txBody>
                  <a:tcPr marL="108000" marR="108000" marT="54000" marB="54000" anchor="ctr"/>
                </a:tc>
                <a:tc>
                  <a:txBody>
                    <a:bodyPr/>
                    <a:lstStyle/>
                    <a:p>
                      <a:pPr algn="ctr" fontAlgn="ctr"/>
                      <a:r>
                        <a:rPr lang="x-none" sz="900" b="0" i="0" u="none" strike="noStrike" dirty="0" smtClean="0">
                          <a:solidFill>
                            <a:srgbClr val="000000"/>
                          </a:solidFill>
                          <a:effectLst/>
                          <a:latin typeface="+mn-lt"/>
                        </a:rPr>
                        <a:t>No</a:t>
                      </a:r>
                      <a:endParaRPr lang="x-none" sz="900" b="0" i="0" u="none" strike="noStrike" dirty="0">
                        <a:solidFill>
                          <a:srgbClr val="000000"/>
                        </a:solidFill>
                        <a:effectLst/>
                        <a:latin typeface="Arial"/>
                      </a:endParaRPr>
                    </a:p>
                  </a:txBody>
                  <a:tcPr marL="108000" marR="108000" marT="54000" marB="5400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900" b="0" i="0" u="none" strike="noStrike" dirty="0" smtClean="0">
                          <a:solidFill>
                            <a:srgbClr val="000000"/>
                          </a:solidFill>
                          <a:effectLst/>
                          <a:latin typeface="+mn-lt"/>
                        </a:rPr>
                        <a:t>SP-FG20C-PA-XX</a:t>
                      </a:r>
                    </a:p>
                  </a:txBody>
                  <a:tcPr marL="108000" marR="108000" marT="54000" marB="54000" anchor="ctr"/>
                </a:tc>
                <a:tc>
                  <a:txBody>
                    <a:bodyPr/>
                    <a:lstStyle/>
                    <a:p>
                      <a:pPr algn="ctr" fontAlgn="ctr"/>
                      <a:r>
                        <a:rPr lang="x-none" sz="900" b="0" i="0" u="none" strike="noStrike" dirty="0" smtClean="0">
                          <a:solidFill>
                            <a:srgbClr val="000000"/>
                          </a:solidFill>
                          <a:effectLst/>
                          <a:latin typeface="+mn-lt"/>
                        </a:rPr>
                        <a:t>Yes</a:t>
                      </a:r>
                      <a:endParaRPr lang="x-none" sz="900" b="0" i="0" u="none" strike="noStrike" dirty="0">
                        <a:solidFill>
                          <a:srgbClr val="000000"/>
                        </a:solidFill>
                        <a:effectLst/>
                        <a:latin typeface="Arial"/>
                      </a:endParaRPr>
                    </a:p>
                  </a:txBody>
                  <a:tcPr marL="108000" marR="108000" marT="54000" marB="54000" anchor="ctr"/>
                </a:tc>
              </a:tr>
              <a:tr h="27813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x-none" sz="900" b="1" i="0" u="none" strike="noStrike" dirty="0" smtClean="0">
                          <a:solidFill>
                            <a:srgbClr val="FFFFFF"/>
                          </a:solidFill>
                          <a:effectLst/>
                          <a:latin typeface="+mn-lt"/>
                        </a:rPr>
                        <a:t>FAP-</a:t>
                      </a:r>
                      <a:r>
                        <a:rPr lang="en-US" sz="900" b="1" i="0" u="none" strike="noStrike" dirty="0" smtClean="0">
                          <a:solidFill>
                            <a:srgbClr val="FFFFFF"/>
                          </a:solidFill>
                          <a:effectLst/>
                          <a:latin typeface="+mn-lt"/>
                        </a:rPr>
                        <a:t>S321</a:t>
                      </a:r>
                      <a:r>
                        <a:rPr lang="x-none" sz="900" b="1" i="0" u="none" strike="noStrike" dirty="0" smtClean="0">
                          <a:solidFill>
                            <a:srgbClr val="FFFFFF"/>
                          </a:solidFill>
                          <a:effectLst/>
                          <a:latin typeface="+mn-lt"/>
                        </a:rPr>
                        <a:t>C/</a:t>
                      </a:r>
                      <a:r>
                        <a:rPr lang="en-US" sz="900" b="1" i="0" u="none" strike="noStrike" dirty="0" smtClean="0">
                          <a:solidFill>
                            <a:srgbClr val="FFFFFF"/>
                          </a:solidFill>
                          <a:effectLst/>
                          <a:latin typeface="+mn-lt"/>
                        </a:rPr>
                        <a:t>323</a:t>
                      </a:r>
                      <a:r>
                        <a:rPr lang="x-none" sz="900" b="1" i="0" u="none" strike="noStrike" dirty="0" smtClean="0">
                          <a:solidFill>
                            <a:srgbClr val="FFFFFF"/>
                          </a:solidFill>
                          <a:effectLst/>
                          <a:latin typeface="+mn-lt"/>
                        </a:rPr>
                        <a:t>C</a:t>
                      </a:r>
                    </a:p>
                  </a:txBody>
                  <a:tcPr marL="108000" marR="108000" marT="54000" marB="54000" anchor="ctr">
                    <a:solidFill>
                      <a:schemeClr val="accent4"/>
                    </a:solidFill>
                  </a:tcPr>
                </a:tc>
                <a:tc>
                  <a:txBody>
                    <a:bodyPr/>
                    <a:lstStyle/>
                    <a:p>
                      <a:pPr algn="ctr" fontAlgn="ctr"/>
                      <a:r>
                        <a:rPr lang="x-none" sz="900" b="0" i="0" u="none" strike="noStrike" dirty="0" smtClean="0">
                          <a:solidFill>
                            <a:srgbClr val="000000"/>
                          </a:solidFill>
                          <a:effectLst/>
                          <a:latin typeface="+mn-lt"/>
                        </a:rPr>
                        <a:t>PoE 802.3at</a:t>
                      </a:r>
                      <a:endParaRPr lang="x-none" sz="900" b="0" i="0" u="none" strike="noStrike" dirty="0">
                        <a:solidFill>
                          <a:srgbClr val="000000"/>
                        </a:solidFill>
                        <a:effectLst/>
                        <a:latin typeface="Arial"/>
                      </a:endParaRPr>
                    </a:p>
                  </a:txBody>
                  <a:tcPr marL="108000" marR="108000" marT="54000" marB="54000" anchor="ctr"/>
                </a:tc>
                <a:tc>
                  <a:txBody>
                    <a:bodyPr/>
                    <a:lstStyle/>
                    <a:p>
                      <a:pPr algn="ctr" fontAlgn="ctr"/>
                      <a:r>
                        <a:rPr lang="x-none" sz="900" b="0" i="0" u="none" strike="noStrike" dirty="0" smtClean="0">
                          <a:solidFill>
                            <a:srgbClr val="000000"/>
                          </a:solidFill>
                          <a:effectLst/>
                          <a:latin typeface="+mn-lt"/>
                        </a:rPr>
                        <a:t>No</a:t>
                      </a:r>
                      <a:endParaRPr lang="x-none" sz="900" b="0" i="0" u="none" strike="noStrike" dirty="0">
                        <a:solidFill>
                          <a:srgbClr val="000000"/>
                        </a:solidFill>
                        <a:effectLst/>
                        <a:latin typeface="Arial"/>
                      </a:endParaRPr>
                    </a:p>
                  </a:txBody>
                  <a:tcPr marL="108000" marR="108000" marT="54000" marB="5400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x-none" sz="900" b="0" i="0" u="none" strike="noStrike" dirty="0" smtClean="0">
                          <a:solidFill>
                            <a:srgbClr val="000000"/>
                          </a:solidFill>
                          <a:effectLst/>
                          <a:latin typeface="+mn-lt"/>
                        </a:rPr>
                        <a:t>SP-FG20C-PA-XX</a:t>
                      </a:r>
                    </a:p>
                  </a:txBody>
                  <a:tcPr marL="108000" marR="108000" marT="54000" marB="54000" anchor="ctr"/>
                </a:tc>
                <a:tc>
                  <a:txBody>
                    <a:bodyPr/>
                    <a:lstStyle/>
                    <a:p>
                      <a:pPr algn="ctr" fontAlgn="ctr"/>
                      <a:r>
                        <a:rPr lang="x-none" sz="900" b="0" i="0" u="none" strike="noStrike" dirty="0" smtClean="0">
                          <a:solidFill>
                            <a:srgbClr val="000000"/>
                          </a:solidFill>
                          <a:effectLst/>
                          <a:latin typeface="+mn-lt"/>
                        </a:rPr>
                        <a:t>Yes</a:t>
                      </a:r>
                      <a:endParaRPr lang="x-none" sz="900" b="0" i="0" u="none" strike="noStrike" dirty="0">
                        <a:solidFill>
                          <a:srgbClr val="000000"/>
                        </a:solidFill>
                        <a:effectLst/>
                        <a:latin typeface="Arial"/>
                      </a:endParaRPr>
                    </a:p>
                  </a:txBody>
                  <a:tcPr marL="108000" marR="108000" marT="54000" marB="54000" anchor="ctr"/>
                </a:tc>
              </a:tr>
            </a:tbl>
          </a:graphicData>
        </a:graphic>
      </p:graphicFrame>
    </p:spTree>
    <p:extLst>
      <p:ext uri="{BB962C8B-B14F-4D97-AF65-F5344CB8AC3E}">
        <p14:creationId xmlns:p14="http://schemas.microsoft.com/office/powerpoint/2010/main" val="212915487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Arial Narrow"/>
              </a:rPr>
              <a:t>FortiGate Entry Level Series</a:t>
            </a:r>
            <a:r>
              <a:rPr lang="en-US" dirty="0" smtClean="0">
                <a:cs typeface="Arial Narrow"/>
              </a:rPr>
              <a:t>: </a:t>
            </a:r>
            <a:r>
              <a:rPr lang="en-US" dirty="0">
                <a:cs typeface="Arial Narrow"/>
              </a:rPr>
              <a:t>Comparison</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436676887"/>
              </p:ext>
            </p:extLst>
          </p:nvPr>
        </p:nvGraphicFramePr>
        <p:xfrm>
          <a:off x="2" y="705186"/>
          <a:ext cx="9143997" cy="4103534"/>
        </p:xfrm>
        <a:graphic>
          <a:graphicData uri="http://schemas.openxmlformats.org/drawingml/2006/table">
            <a:tbl>
              <a:tblPr firstRow="1" bandRow="1">
                <a:effectLst/>
                <a:tableStyleId>{073A0DAA-6AF3-43AB-8588-CEC1D06C72B9}</a:tableStyleId>
              </a:tblPr>
              <a:tblGrid>
                <a:gridCol w="1099141"/>
                <a:gridCol w="975287"/>
                <a:gridCol w="975287"/>
                <a:gridCol w="975287"/>
                <a:gridCol w="975287"/>
                <a:gridCol w="975287"/>
                <a:gridCol w="975287"/>
                <a:gridCol w="1096567"/>
                <a:gridCol w="1096567"/>
              </a:tblGrid>
              <a:tr h="373380">
                <a:tc>
                  <a:txBody>
                    <a:bodyPr/>
                    <a:lstStyle/>
                    <a:p>
                      <a:endParaRPr lang="en-US" sz="1100" dirty="0"/>
                    </a:p>
                  </a:txBody>
                  <a:tcPr marT="34290" marB="34290" anchor="ctr">
                    <a:lnL w="12700" cap="flat" cmpd="sng" algn="ctr">
                      <a:noFill/>
                      <a:prstDash val="solid"/>
                      <a:round/>
                      <a:headEnd type="none" w="med" len="med"/>
                      <a:tailEnd type="none" w="med" len="med"/>
                    </a:lnL>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FG-30E</a:t>
                      </a:r>
                    </a:p>
                  </a:txBody>
                  <a:tcPr marT="34290" marB="34290" anchor="ctr">
                    <a:solidFill>
                      <a:srgbClr val="3C3C3C"/>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000" dirty="0" smtClean="0"/>
                        <a:t>FG-50E</a:t>
                      </a:r>
                    </a:p>
                  </a:txBody>
                  <a:tcPr marT="34290" marB="34290" anchor="ctr">
                    <a:solidFill>
                      <a:srgbClr val="3C3C3C"/>
                    </a:solidFill>
                  </a:tcPr>
                </a:tc>
                <a:tc>
                  <a:txBody>
                    <a:bodyPr/>
                    <a:lstStyle/>
                    <a:p>
                      <a:pPr algn="ctr"/>
                      <a:r>
                        <a:rPr lang="en-US" sz="1000" dirty="0" smtClean="0"/>
                        <a:t>FG-60E</a:t>
                      </a:r>
                      <a:endParaRPr lang="en-US" sz="1000" dirty="0"/>
                    </a:p>
                  </a:txBody>
                  <a:tcPr marT="34290" marB="34290" anchor="ctr">
                    <a:solidFill>
                      <a:srgbClr val="3C3C3C"/>
                    </a:solidFill>
                  </a:tcPr>
                </a:tc>
                <a:tc>
                  <a:txBody>
                    <a:bodyPr/>
                    <a:lstStyle/>
                    <a:p>
                      <a:pPr algn="ctr"/>
                      <a:r>
                        <a:rPr lang="en-US" sz="1000" dirty="0" smtClean="0"/>
                        <a:t>FG-70D</a:t>
                      </a:r>
                      <a:endParaRPr lang="en-US" sz="1000" dirty="0"/>
                    </a:p>
                  </a:txBody>
                  <a:tcPr marT="34290" marB="34290" anchor="ctr">
                    <a:solidFill>
                      <a:srgbClr val="3C3C3C"/>
                    </a:solidFill>
                  </a:tcPr>
                </a:tc>
                <a:tc>
                  <a:txBody>
                    <a:bodyPr/>
                    <a:lstStyle/>
                    <a:p>
                      <a:pPr algn="ctr"/>
                      <a:r>
                        <a:rPr lang="en-US" sz="1000" dirty="0" smtClean="0"/>
                        <a:t>FG-80D</a:t>
                      </a:r>
                      <a:endParaRPr lang="en-US" sz="1000" dirty="0"/>
                    </a:p>
                  </a:txBody>
                  <a:tcPr marT="34290" marB="34290" anchor="ctr">
                    <a:solidFill>
                      <a:srgbClr val="3C3C3C"/>
                    </a:solidFill>
                  </a:tcPr>
                </a:tc>
                <a:tc>
                  <a:txBody>
                    <a:bodyPr/>
                    <a:lstStyle/>
                    <a:p>
                      <a:pPr algn="ctr"/>
                      <a:r>
                        <a:rPr lang="en-US" sz="1000" dirty="0" smtClean="0"/>
                        <a:t>FG-90D</a:t>
                      </a:r>
                      <a:endParaRPr lang="en-US" sz="1000" dirty="0"/>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FG-92D</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FG-94D-POE</a:t>
                      </a:r>
                    </a:p>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FG-98D-POE</a:t>
                      </a:r>
                    </a:p>
                  </a:txBody>
                  <a:tcPr marT="34290" marB="34290" anchor="ctr">
                    <a:lnR w="12700" cap="flat" cmpd="sng" algn="ctr">
                      <a:noFill/>
                      <a:prstDash val="solid"/>
                      <a:round/>
                      <a:headEnd type="none" w="med" len="med"/>
                      <a:tailEnd type="none" w="med" len="med"/>
                    </a:lnR>
                    <a:solidFill>
                      <a:srgbClr val="3C3C3C"/>
                    </a:solidFill>
                  </a:tcPr>
                </a:tc>
              </a:tr>
              <a:tr h="3429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rgbClr val="FFFFFF"/>
                          </a:solidFill>
                        </a:rPr>
                        <a:t>Recommended #users</a:t>
                      </a:r>
                    </a:p>
                  </a:txBody>
                  <a:tcPr marT="34290" marB="34290" anchor="ctr">
                    <a:lnL w="12700" cap="flat" cmpd="sng" algn="ctr">
                      <a:noFill/>
                      <a:prstDash val="solid"/>
                      <a:round/>
                      <a:headEnd type="none" w="med" len="med"/>
                      <a:tailEnd type="none" w="med" len="med"/>
                    </a:lnL>
                    <a:solidFill>
                      <a:schemeClr val="accent4"/>
                    </a:solidFill>
                  </a:tcPr>
                </a:tc>
                <a:tc>
                  <a:txBody>
                    <a:bodyPr/>
                    <a:lstStyle/>
                    <a:p>
                      <a:pPr algn="ctr"/>
                      <a:r>
                        <a:rPr lang="en-US" sz="900" b="1" i="0" dirty="0" smtClean="0">
                          <a:latin typeface="+mn-lt"/>
                        </a:rPr>
                        <a:t>1-5</a:t>
                      </a:r>
                      <a:endParaRPr lang="en-US" sz="900" b="1" i="0" dirty="0">
                        <a:latin typeface="+mn-lt"/>
                      </a:endParaRPr>
                    </a:p>
                  </a:txBody>
                  <a:tcPr marT="34290" marB="34290" anchor="ctr" horzOverflow="overflow"/>
                </a:tc>
                <a:tc gridSpan="2">
                  <a:txBody>
                    <a:bodyPr/>
                    <a:lstStyle/>
                    <a:p>
                      <a:pPr algn="ctr"/>
                      <a:r>
                        <a:rPr lang="en-US" sz="900" b="1" i="0" dirty="0" smtClean="0">
                          <a:latin typeface="+mn-lt"/>
                        </a:rPr>
                        <a:t>5-25</a:t>
                      </a:r>
                      <a:endParaRPr lang="en-US" sz="900" b="1" i="0" dirty="0">
                        <a:latin typeface="+mn-lt"/>
                      </a:endParaRPr>
                    </a:p>
                  </a:txBody>
                  <a:tcPr marT="34290" marB="34290" anchor="ctr" horzOverflow="overflow"/>
                </a:tc>
                <a:tc hMerge="1">
                  <a:txBody>
                    <a:bodyPr/>
                    <a:lstStyle/>
                    <a:p>
                      <a:pPr algn="ctr"/>
                      <a:endParaRPr lang="en-US" sz="900" b="1" i="0" dirty="0">
                        <a:latin typeface="+mn-lt"/>
                      </a:endParaRPr>
                    </a:p>
                  </a:txBody>
                  <a:tcPr marT="34290" marB="34290" anchor="ctr" horzOverflow="overflow"/>
                </a:tc>
                <a:tc gridSpan="5">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36424A"/>
                          </a:solidFill>
                          <a:effectLst/>
                          <a:uLnTx/>
                          <a:uFillTx/>
                          <a:latin typeface="+mn-lt"/>
                          <a:ea typeface="+mn-ea"/>
                          <a:cs typeface="+mn-cs"/>
                        </a:rPr>
                        <a:t>20-50</a:t>
                      </a:r>
                    </a:p>
                  </a:txBody>
                  <a:tcPr marT="34290" marB="34290" anchor="ctr" horzOverflow="overflow">
                    <a:lnR w="12700" cap="flat" cmpd="sng" algn="ctr">
                      <a:noFill/>
                      <a:prstDash val="solid"/>
                      <a:round/>
                      <a:headEnd type="none" w="med" len="med"/>
                      <a:tailEnd type="none" w="med" len="med"/>
                    </a:lnR>
                  </a:tcPr>
                </a:tc>
                <a:tc hMerge="1">
                  <a:txBody>
                    <a:bodyPr/>
                    <a:lstStyle/>
                    <a:p>
                      <a:pPr algn="ctr"/>
                      <a:endParaRPr lang="en-US" sz="1100" b="0" i="0" dirty="0">
                        <a:latin typeface="+mn-lt"/>
                      </a:endParaRPr>
                    </a:p>
                  </a:txBody>
                  <a:tcPr anchor="ctr" horzOverflow="overflow"/>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rgbClr val="36424A"/>
                        </a:solidFill>
                        <a:effectLst/>
                        <a:uLnTx/>
                        <a:uFillTx/>
                        <a:latin typeface="+mn-lt"/>
                        <a:ea typeface="+mn-ea"/>
                        <a:cs typeface="+mn-cs"/>
                      </a:endParaRPr>
                    </a:p>
                  </a:txBody>
                  <a:tcPr anchor="ctr" horzOverflow="overflow"/>
                </a:tc>
                <a:tc hMerge="1">
                  <a:txBody>
                    <a:bodyPr/>
                    <a:lstStyle/>
                    <a:p>
                      <a:endParaRPr lang="en-US"/>
                    </a:p>
                  </a:txBody>
                  <a:tcPr/>
                </a:tc>
                <a:tc hMerge="1">
                  <a:txBody>
                    <a:bodyPr/>
                    <a:lstStyle/>
                    <a:p>
                      <a:endParaRPr lang="en-US"/>
                    </a:p>
                  </a:txBody>
                  <a:tcPr/>
                </a:tc>
              </a:tr>
              <a:tr h="265403">
                <a:tc>
                  <a:txBody>
                    <a:bodyPr/>
                    <a:lstStyle/>
                    <a:p>
                      <a:r>
                        <a:rPr lang="en-US" sz="900" b="1" dirty="0" smtClean="0">
                          <a:solidFill>
                            <a:srgbClr val="FFFFFF"/>
                          </a:solidFill>
                        </a:rPr>
                        <a:t>Storage</a:t>
                      </a:r>
                    </a:p>
                  </a:txBody>
                  <a:tcPr marT="34290" marB="34290" anchor="ctr">
                    <a:lnL w="12700" cap="flat" cmpd="sng" algn="ctr">
                      <a:noFill/>
                      <a:prstDash val="solid"/>
                      <a:round/>
                      <a:headEnd type="none" w="med" len="med"/>
                      <a:tailEnd type="none" w="med" len="med"/>
                    </a:lnL>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chemeClr val="tx1"/>
                          </a:solidFill>
                          <a:latin typeface="+mn-lt"/>
                        </a:rPr>
                        <a:t>-</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 </a:t>
                      </a:r>
                      <a:r>
                        <a:rPr lang="en-US" sz="900" dirty="0" smtClean="0"/>
                        <a:t>(51E/52E)</a:t>
                      </a:r>
                      <a:endParaRPr lang="en-US" sz="900" b="0" i="0" dirty="0" smtClean="0">
                        <a:solidFill>
                          <a:srgbClr val="637F7F"/>
                        </a:solidFill>
                        <a:latin typeface="+mn-l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chemeClr val="tx1"/>
                          </a:solidFill>
                          <a:latin typeface="+mn-lt"/>
                        </a:rPr>
                        <a:t>-</a:t>
                      </a:r>
                    </a:p>
                  </a:txBody>
                  <a:tcPr marT="34290" marB="34290" anchor="ctr"/>
                </a:tc>
                <a:tc>
                  <a:txBody>
                    <a:bodyPr/>
                    <a:lstStyle/>
                    <a:p>
                      <a:pPr algn="ctr"/>
                      <a:r>
                        <a:rPr lang="en-US" sz="900" dirty="0" smtClean="0">
                          <a:solidFill>
                            <a:schemeClr val="tx1"/>
                          </a:solidFill>
                        </a:rPr>
                        <a:t>-</a:t>
                      </a:r>
                      <a:endParaRPr lang="en-US" sz="900" dirty="0">
                        <a:solidFill>
                          <a:schemeClr val="tx1"/>
                        </a:solidFill>
                      </a:endParaRP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 </a:t>
                      </a:r>
                      <a:endParaRPr lang="en-US" sz="900" b="0" i="0" dirty="0" smtClean="0">
                        <a:solidFill>
                          <a:srgbClr val="637F7F"/>
                        </a:solidFill>
                        <a:latin typeface="+mn-l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horzOverflow="overflow">
                    <a:lnR w="12700" cap="flat" cmpd="sng" algn="ctr">
                      <a:noFill/>
                      <a:prstDash val="solid"/>
                      <a:round/>
                      <a:headEnd type="none" w="med" len="med"/>
                      <a:tailEnd type="none" w="med" len="med"/>
                    </a:lnR>
                  </a:tcPr>
                </a:tc>
              </a:tr>
              <a:tr h="265403">
                <a:tc>
                  <a:txBody>
                    <a:bodyPr/>
                    <a:lstStyle/>
                    <a:p>
                      <a:r>
                        <a:rPr lang="en-US" sz="900" b="1" dirty="0" smtClean="0">
                          <a:solidFill>
                            <a:srgbClr val="FFFFFF"/>
                          </a:solidFill>
                        </a:rPr>
                        <a:t>WiFi</a:t>
                      </a:r>
                      <a:r>
                        <a:rPr lang="en-US" sz="900" b="1" baseline="0" dirty="0" smtClean="0">
                          <a:solidFill>
                            <a:srgbClr val="FFFFFF"/>
                          </a:solidFill>
                        </a:rPr>
                        <a:t> Variant</a:t>
                      </a:r>
                      <a:endParaRPr lang="en-US" sz="900" b="1" dirty="0">
                        <a:solidFill>
                          <a:srgbClr val="FFFFFF"/>
                        </a:solidFill>
                      </a:endParaRPr>
                    </a:p>
                  </a:txBody>
                  <a:tcPr marT="34290" marB="34290" anchor="ctr">
                    <a:lnL w="12700" cap="flat" cmpd="sng" algn="ctr">
                      <a:noFill/>
                      <a:prstDash val="solid"/>
                      <a:round/>
                      <a:headEnd type="none" w="med" len="med"/>
                      <a:tailEnd type="none" w="med" len="med"/>
                    </a:lnL>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r>
                        <a:rPr lang="en-US" sz="900" b="0" i="0" baseline="0" dirty="0" smtClean="0">
                          <a:solidFill>
                            <a:srgbClr val="36424A"/>
                          </a:solidFill>
                          <a:latin typeface="+mn-lt"/>
                          <a:ea typeface="+mn-ea"/>
                          <a:cs typeface="+mn-cs"/>
                          <a:sym typeface="Zapf Dingbats"/>
                        </a:rPr>
                        <a:t> </a:t>
                      </a:r>
                      <a:endParaRPr lang="en-US" sz="900" b="0" i="0" dirty="0" smtClean="0">
                        <a:solidFill>
                          <a:srgbClr val="637F7F"/>
                        </a:solidFill>
                        <a:latin typeface="+mn-l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a:tc>
                <a:tc>
                  <a:txBody>
                    <a:bodyPr/>
                    <a:lstStyle/>
                    <a:p>
                      <a:pPr algn="ctr"/>
                      <a:r>
                        <a:rPr lang="en-US" sz="900" dirty="0" smtClean="0">
                          <a:solidFill>
                            <a:srgbClr val="36424A"/>
                          </a:solidFill>
                        </a:rPr>
                        <a:t>-</a:t>
                      </a:r>
                      <a:endParaRPr lang="en-US" sz="900" dirty="0">
                        <a:solidFill>
                          <a:srgbClr val="36424A"/>
                        </a:solidFill>
                      </a:endParaRP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r>
                        <a:rPr lang="en-US" sz="900" b="0" i="0" baseline="0" dirty="0" smtClean="0">
                          <a:solidFill>
                            <a:srgbClr val="36424A"/>
                          </a:solidFill>
                          <a:latin typeface="+mn-lt"/>
                          <a:ea typeface="+mn-ea"/>
                          <a:cs typeface="+mn-cs"/>
                          <a:sym typeface="Zapf Dingbats"/>
                        </a:rPr>
                        <a:t> </a:t>
                      </a:r>
                      <a:endParaRPr lang="en-US" sz="900" b="0" i="0" dirty="0" smtClean="0">
                        <a:solidFill>
                          <a:srgbClr val="637F7F"/>
                        </a:solidFill>
                        <a:latin typeface="+mn-l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446E60"/>
                          </a:solidFill>
                          <a:latin typeface="+mn-lt"/>
                        </a:rPr>
                        <a:t>-</a:t>
                      </a:r>
                    </a:p>
                  </a:txBody>
                  <a:tcPr marT="34290" marB="34290" anchor="ctr" horzOverflow="overflow">
                    <a:lnR w="12700" cap="flat" cmpd="sng" algn="ctr">
                      <a:noFill/>
                      <a:prstDash val="solid"/>
                      <a:round/>
                      <a:headEnd type="none" w="med" len="med"/>
                      <a:tailEnd type="none" w="med" len="med"/>
                    </a:lnR>
                  </a:tcPr>
                </a:tc>
              </a:tr>
              <a:tr h="272588">
                <a:tc>
                  <a:txBody>
                    <a:bodyPr/>
                    <a:lstStyle/>
                    <a:p>
                      <a:r>
                        <a:rPr lang="en-US" sz="900" b="1" dirty="0" smtClean="0">
                          <a:solidFill>
                            <a:srgbClr val="FFFFFF"/>
                          </a:solidFill>
                        </a:rPr>
                        <a:t>POE Variant</a:t>
                      </a:r>
                      <a:endParaRPr lang="en-US" sz="900" b="1" dirty="0">
                        <a:solidFill>
                          <a:srgbClr val="FFFFFF"/>
                        </a:solidFill>
                      </a:endParaRPr>
                    </a:p>
                  </a:txBody>
                  <a:tcPr marT="34290" marB="34290" anchor="ctr">
                    <a:lnL w="12700" cap="flat" cmpd="sng" algn="ctr">
                      <a:noFill/>
                      <a:prstDash val="solid"/>
                      <a:round/>
                      <a:headEnd type="none" w="med" len="med"/>
                      <a:tailEnd type="none" w="med" len="med"/>
                    </a:lnL>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baseline="0" dirty="0" smtClean="0">
                          <a:solidFill>
                            <a:schemeClr val="tx1"/>
                          </a:solidFill>
                          <a:latin typeface="+mn-lt"/>
                          <a:ea typeface="+mn-ea"/>
                          <a:cs typeface="+mn-cs"/>
                          <a:sym typeface="Zapf Dingbats"/>
                        </a:rPr>
                        <a:t> (1x GE)</a:t>
                      </a:r>
                      <a:endParaRPr lang="en-US" sz="900" b="0" i="0" dirty="0" smtClean="0">
                        <a:solidFill>
                          <a:schemeClr val="tx1"/>
                        </a:solidFill>
                        <a:latin typeface="+mn-lt"/>
                      </a:endParaRPr>
                    </a:p>
                  </a:txBody>
                  <a:tcPr marT="34290" marB="34290" anchor="ctr"/>
                </a:tc>
                <a:tc>
                  <a:txBody>
                    <a:bodyPr/>
                    <a:lstStyle/>
                    <a:p>
                      <a:pPr algn="ctr"/>
                      <a:r>
                        <a:rPr lang="en-US" sz="900" b="0" i="0" dirty="0" smtClean="0">
                          <a:solidFill>
                            <a:srgbClr val="36424A"/>
                          </a:solidFill>
                          <a:latin typeface="+mn-lt"/>
                        </a:rPr>
                        <a:t>-</a:t>
                      </a:r>
                      <a:endParaRPr lang="en-US" sz="900" b="0" i="0" dirty="0">
                        <a:solidFill>
                          <a:srgbClr val="36424A"/>
                        </a:solidFill>
                        <a:latin typeface="+mn-lt"/>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chemeClr val="tx1"/>
                          </a:solidFill>
                          <a:effectLst/>
                          <a:uLnTx/>
                          <a:uFillTx/>
                          <a:latin typeface="+mn-lt"/>
                          <a:ea typeface="+mn-ea"/>
                          <a:cs typeface="+mn-cs"/>
                          <a:sym typeface="Zapf Dingbats"/>
                        </a:rPr>
                        <a:t>-</a:t>
                      </a:r>
                      <a:endParaRPr kumimoji="0" lang="en-US" sz="900" b="0" i="0" u="none" strike="noStrike" kern="1200" cap="none" spc="0" normalizeH="0" baseline="0" noProof="0" dirty="0" smtClean="0">
                        <a:ln>
                          <a:noFill/>
                        </a:ln>
                        <a:solidFill>
                          <a:schemeClr val="tx1"/>
                        </a:solidFill>
                        <a:effectLst/>
                        <a:uLnTx/>
                        <a:uFillTx/>
                        <a:latin typeface="+mn-lt"/>
                        <a:ea typeface="+mn-ea"/>
                        <a:cs typeface="+mn-cs"/>
                      </a:endParaRPr>
                    </a:p>
                  </a:txBody>
                  <a:tcPr marT="34290" marB="34290" anchor="ctr"/>
                </a:tc>
                <a:tc>
                  <a:txBody>
                    <a:bodyPr/>
                    <a:lstStyle/>
                    <a:p>
                      <a:pPr algn="ctr"/>
                      <a:r>
                        <a:rPr lang="en-US" sz="900" dirty="0" smtClean="0">
                          <a:solidFill>
                            <a:srgbClr val="36424A"/>
                          </a:solidFill>
                        </a:rPr>
                        <a:t>-</a:t>
                      </a:r>
                      <a:endParaRPr lang="en-US" sz="900" dirty="0">
                        <a:solidFill>
                          <a:srgbClr val="36424A"/>
                        </a:solidFill>
                      </a:endParaRPr>
                    </a:p>
                  </a:txBody>
                  <a:tcPr marT="34290" marB="34290" anchor="ctr" horzOverflow="overflow"/>
                </a:tc>
                <a:tc>
                  <a:txBody>
                    <a:bodyPr/>
                    <a:lstStyle/>
                    <a:p>
                      <a:pPr algn="ctr"/>
                      <a:r>
                        <a:rPr lang="en-US" sz="900" b="0" i="0" dirty="0" smtClean="0">
                          <a:solidFill>
                            <a:srgbClr val="36424A"/>
                          </a:solidFill>
                          <a:latin typeface="+mn-lt"/>
                        </a:rPr>
                        <a:t>-</a:t>
                      </a:r>
                      <a:endParaRPr lang="en-US" sz="900" b="0" i="0" dirty="0">
                        <a:solidFill>
                          <a:srgbClr val="36424A"/>
                        </a:solidFill>
                        <a:latin typeface="+mn-lt"/>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36424A"/>
                          </a:solidFill>
                          <a:effectLst/>
                          <a:uLnTx/>
                          <a:uFillTx/>
                          <a:latin typeface="+mn-lt"/>
                          <a:ea typeface="+mn-ea"/>
                          <a:cs typeface="+mn-cs"/>
                          <a:sym typeface="Zapf Dingbats"/>
                        </a:rPr>
                        <a:t>(4x GE)</a:t>
                      </a:r>
                      <a:endParaRPr kumimoji="0" lang="en-US" sz="900" b="0" i="0" u="none" strike="noStrike" kern="1200" cap="none" spc="0" normalizeH="0" baseline="0" noProof="0" dirty="0" smtClean="0">
                        <a:ln>
                          <a:noFill/>
                        </a:ln>
                        <a:solidFill>
                          <a:srgbClr val="36424A"/>
                        </a:solidFill>
                        <a:effectLst/>
                        <a:uLnTx/>
                        <a:uFillTx/>
                        <a:latin typeface="+mn-lt"/>
                        <a:ea typeface="+mn-ea"/>
                        <a:cs typeface="+mn-cs"/>
                      </a:endParaRP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rgbClr val="36424A"/>
                          </a:solidFill>
                        </a:rPr>
                        <a:t>-</a:t>
                      </a:r>
                      <a:endParaRPr lang="en-US" sz="900" dirty="0">
                        <a:solidFill>
                          <a:srgbClr val="36424A"/>
                        </a:solidFill>
                      </a:endParaRP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36424A"/>
                          </a:solidFill>
                          <a:effectLst/>
                          <a:uLnTx/>
                          <a:uFillTx/>
                          <a:latin typeface="+mn-lt"/>
                          <a:ea typeface="+mn-ea"/>
                          <a:cs typeface="+mn-cs"/>
                        </a:rPr>
                        <a:t>24x FE </a:t>
                      </a:r>
                      <a:endParaRPr lang="en-US" sz="900" dirty="0">
                        <a:solidFill>
                          <a:srgbClr val="36424A"/>
                        </a:solidFill>
                      </a:endParaRPr>
                    </a:p>
                  </a:txBody>
                  <a:tcPr marT="34290" marB="34290" anchor="ctr" horzOverflow="overflow">
                    <a:lnR w="12700" cap="flat" cmpd="sng" algn="ctr">
                      <a:noFill/>
                      <a:prstDash val="solid"/>
                      <a:round/>
                      <a:headEnd type="none" w="med" len="med"/>
                      <a:tailEnd type="none" w="med" len="med"/>
                    </a:lnR>
                  </a:tcPr>
                </a:tc>
              </a:tr>
              <a:tr h="442953">
                <a:tc>
                  <a:txBody>
                    <a:bodyPr/>
                    <a:lstStyle/>
                    <a:p>
                      <a:r>
                        <a:rPr lang="en-US" sz="900" b="1" dirty="0" smtClean="0">
                          <a:solidFill>
                            <a:srgbClr val="FFFFFF"/>
                          </a:solidFill>
                        </a:rPr>
                        <a:t>Firewall</a:t>
                      </a:r>
                      <a:r>
                        <a:rPr lang="en-US" sz="900" b="1" baseline="0" dirty="0" smtClean="0">
                          <a:solidFill>
                            <a:srgbClr val="FFFFFF"/>
                          </a:solidFill>
                        </a:rPr>
                        <a:t> &amp; VPN Performance</a:t>
                      </a:r>
                      <a:endParaRPr lang="en-US" sz="900" b="1" dirty="0">
                        <a:solidFill>
                          <a:srgbClr val="FFFFFF"/>
                        </a:solidFill>
                      </a:endParaRPr>
                    </a:p>
                  </a:txBody>
                  <a:tcPr marT="34290" marB="34290" anchor="ctr">
                    <a:lnL w="12700" cap="flat" cmpd="sng" algn="ctr">
                      <a:noFill/>
                      <a:prstDash val="solid"/>
                      <a:round/>
                      <a:headEnd type="none" w="med" len="med"/>
                      <a:tailEnd type="none" w="med" len="med"/>
                    </a:lnL>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horzOverflow="overflow">
                    <a:lnR w="12700" cap="flat" cmpd="sng" algn="ctr">
                      <a:noFill/>
                      <a:prstDash val="solid"/>
                      <a:round/>
                      <a:headEnd type="none" w="med" len="med"/>
                      <a:tailEnd type="none" w="med" len="med"/>
                    </a:lnR>
                  </a:tcPr>
                </a:tc>
              </a:tr>
              <a:tr h="342900">
                <a:tc>
                  <a:txBody>
                    <a:bodyPr/>
                    <a:lstStyle/>
                    <a:p>
                      <a:r>
                        <a:rPr lang="en-US" sz="900" b="1" dirty="0" smtClean="0">
                          <a:solidFill>
                            <a:srgbClr val="FFFFFF"/>
                          </a:solidFill>
                        </a:rPr>
                        <a:t>UTM Performance</a:t>
                      </a:r>
                      <a:endParaRPr lang="en-US" sz="900" b="1" dirty="0">
                        <a:solidFill>
                          <a:srgbClr val="FFFFFF"/>
                        </a:solidFill>
                      </a:endParaRPr>
                    </a:p>
                  </a:txBody>
                  <a:tcPr marT="34290" marB="34290" anchor="ctr">
                    <a:lnL w="12700" cap="flat" cmpd="sng" algn="ctr">
                      <a:noFill/>
                      <a:prstDash val="solid"/>
                      <a:round/>
                      <a:headEnd type="none" w="med" len="med"/>
                      <a:tailEnd type="none" w="med" len="med"/>
                    </a:lnL>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horzOverflow="overflow">
                    <a:lnR w="12700" cap="flat" cmpd="sng" algn="ctr">
                      <a:noFill/>
                      <a:prstDash val="solid"/>
                      <a:round/>
                      <a:headEnd type="none" w="med" len="med"/>
                      <a:tailEnd type="none" w="med" len="med"/>
                    </a:lnR>
                  </a:tcPr>
                </a:tc>
              </a:tr>
              <a:tr h="265403">
                <a:tc>
                  <a:txBody>
                    <a:bodyPr/>
                    <a:lstStyle/>
                    <a:p>
                      <a:r>
                        <a:rPr lang="en-US" sz="900" b="1" dirty="0" smtClean="0">
                          <a:solidFill>
                            <a:srgbClr val="FFFFFF"/>
                          </a:solidFill>
                        </a:rPr>
                        <a:t>Port Density</a:t>
                      </a:r>
                      <a:endParaRPr lang="en-US" sz="900" b="1" dirty="0">
                        <a:solidFill>
                          <a:srgbClr val="FFFFFF"/>
                        </a:solidFill>
                      </a:endParaRPr>
                    </a:p>
                  </a:txBody>
                  <a:tcPr marT="34290" marB="34290" anchor="ctr">
                    <a:lnL w="12700" cap="flat" cmpd="sng" algn="ctr">
                      <a:noFill/>
                      <a:prstDash val="solid"/>
                      <a:round/>
                      <a:headEnd type="none" w="med" len="med"/>
                      <a:tailEnd type="none" w="med" len="med"/>
                    </a:lnL>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T="34290" marB="34290" anchor="ctr" horzOverflow="overflow">
                    <a:lnR w="12700" cap="flat" cmpd="sng" algn="ctr">
                      <a:noFill/>
                      <a:prstDash val="solid"/>
                      <a:round/>
                      <a:headEnd type="none" w="med" len="med"/>
                      <a:tailEnd type="none" w="med" len="med"/>
                    </a:lnR>
                  </a:tcPr>
                </a:tc>
              </a:tr>
              <a:tr h="470486">
                <a:tc rowSpan="3">
                  <a:txBody>
                    <a:bodyPr/>
                    <a:lstStyle/>
                    <a:p>
                      <a:r>
                        <a:rPr lang="en-US" sz="900" b="1" dirty="0" smtClean="0">
                          <a:solidFill>
                            <a:srgbClr val="FFFFFF"/>
                          </a:solidFill>
                        </a:rPr>
                        <a:t>Ideal Use Cases</a:t>
                      </a:r>
                    </a:p>
                  </a:txBody>
                  <a:tcPr marT="34290" marB="34290" anchor="ctr">
                    <a:lnL w="12700" cap="flat" cmpd="sng" algn="ctr">
                      <a:noFill/>
                      <a:prstDash val="solid"/>
                      <a:round/>
                      <a:headEnd type="none" w="med" len="med"/>
                      <a:tailEnd type="none" w="med" len="med"/>
                    </a:lnL>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rgbClr val="36424A"/>
                          </a:solidFill>
                        </a:rPr>
                        <a:t>Small branch</a:t>
                      </a:r>
                      <a:r>
                        <a:rPr lang="en-US" sz="900" baseline="0" dirty="0" smtClean="0">
                          <a:solidFill>
                            <a:srgbClr val="36424A"/>
                          </a:solidFill>
                        </a:rPr>
                        <a:t> o</a:t>
                      </a:r>
                      <a:r>
                        <a:rPr lang="en-US" sz="900" dirty="0" smtClean="0">
                          <a:solidFill>
                            <a:srgbClr val="36424A"/>
                          </a:solidFill>
                        </a:rPr>
                        <a:t>ffices</a:t>
                      </a:r>
                      <a:r>
                        <a:rPr lang="en-US" sz="900" baseline="0" dirty="0" smtClean="0">
                          <a:solidFill>
                            <a:srgbClr val="36424A"/>
                          </a:solidFill>
                        </a:rPr>
                        <a:t> , Kiosks</a:t>
                      </a:r>
                      <a:endParaRPr lang="en-US" sz="900" dirty="0" smtClean="0">
                        <a:solidFill>
                          <a:srgbClr val="36424A"/>
                        </a:solidFill>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rgbClr val="36424A"/>
                          </a:solidFill>
                        </a:rPr>
                        <a:t>Small offices</a:t>
                      </a:r>
                    </a:p>
                  </a:txBody>
                  <a:tcPr marT="34290" marB="34290" anchor="ctr"/>
                </a:tc>
                <a:tc>
                  <a:txBody>
                    <a:bodyPr/>
                    <a:lstStyle/>
                    <a:p>
                      <a:pPr algn="ctr"/>
                      <a:r>
                        <a:rPr lang="en-US" sz="900" dirty="0" smtClean="0">
                          <a:solidFill>
                            <a:srgbClr val="36424A"/>
                          </a:solidFill>
                        </a:rPr>
                        <a:t>Small branch</a:t>
                      </a:r>
                      <a:r>
                        <a:rPr lang="en-US" sz="900" baseline="0" dirty="0" smtClean="0">
                          <a:solidFill>
                            <a:srgbClr val="36424A"/>
                          </a:solidFill>
                        </a:rPr>
                        <a:t> o</a:t>
                      </a:r>
                      <a:r>
                        <a:rPr lang="en-US" sz="900" dirty="0" smtClean="0">
                          <a:solidFill>
                            <a:srgbClr val="36424A"/>
                          </a:solidFill>
                        </a:rPr>
                        <a:t>ffices</a:t>
                      </a:r>
                      <a:r>
                        <a:rPr lang="en-US" sz="900" baseline="0" dirty="0" smtClean="0">
                          <a:solidFill>
                            <a:srgbClr val="36424A"/>
                          </a:solidFill>
                        </a:rPr>
                        <a:t> </a:t>
                      </a:r>
                      <a:endParaRPr lang="en-US" sz="900" dirty="0">
                        <a:solidFill>
                          <a:srgbClr val="36424A"/>
                        </a:solidFill>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rgbClr val="36424A"/>
                          </a:solidFill>
                        </a:rPr>
                        <a:t>Small branch offices</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rgbClr val="36424A"/>
                          </a:solidFill>
                        </a:rPr>
                        <a:t>Small offices</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rgbClr val="36424A"/>
                          </a:solidFill>
                        </a:rPr>
                        <a:t>Small branch offices</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rgbClr val="36424A"/>
                          </a:solidFill>
                        </a:rPr>
                        <a:t>Small offices</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rgbClr val="36424A"/>
                          </a:solidFill>
                        </a:rPr>
                        <a:t>Small branch offices</a:t>
                      </a:r>
                    </a:p>
                  </a:txBody>
                  <a:tcPr marT="34290" marB="34290" anchor="ctr">
                    <a:lnR w="12700" cap="flat" cmpd="sng" algn="ctr">
                      <a:noFill/>
                      <a:prstDash val="solid"/>
                      <a:round/>
                      <a:headEnd type="none" w="med" len="med"/>
                      <a:tailEnd type="none" w="med" len="med"/>
                    </a:lnR>
                  </a:tcPr>
                </a:tc>
              </a:tr>
              <a:tr h="494230">
                <a:tc vMerge="1">
                  <a:txBody>
                    <a:bodyPr/>
                    <a:lstStyle/>
                    <a:p>
                      <a:endParaRPr lang="en-US"/>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rgbClr val="36424A"/>
                          </a:solidFill>
                        </a:rPr>
                        <a:t>Limited VPN</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rgbClr val="36424A"/>
                          </a:solidFill>
                        </a:rPr>
                        <a:t>Limited VPN</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solidFill>
                            <a:srgbClr val="36424A"/>
                          </a:solidFill>
                        </a:rPr>
                        <a:t>Site-Site VPN</a:t>
                      </a:r>
                      <a:endParaRPr lang="en-US" sz="900" dirty="0">
                        <a:solidFill>
                          <a:srgbClr val="36424A"/>
                        </a:solidFill>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solidFill>
                            <a:srgbClr val="36424A"/>
                          </a:solidFill>
                        </a:rPr>
                        <a:t>Site-Site VPN</a:t>
                      </a:r>
                      <a:endParaRPr lang="en-US" sz="900" dirty="0">
                        <a:solidFill>
                          <a:srgbClr val="36424A"/>
                        </a:solidFill>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rgbClr val="36424A"/>
                          </a:solidFill>
                        </a:rPr>
                        <a:t>Limited VPN</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solidFill>
                            <a:srgbClr val="36424A"/>
                          </a:solidFill>
                        </a:rPr>
                        <a:t>Site-Site VPN, WAN opt.</a:t>
                      </a:r>
                      <a:endParaRPr lang="en-US" sz="900" dirty="0" smtClean="0">
                        <a:solidFill>
                          <a:srgbClr val="36424A"/>
                        </a:solidFill>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rgbClr val="36424A"/>
                          </a:solidFill>
                        </a:rPr>
                        <a:t>Limited VPN</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solidFill>
                            <a:srgbClr val="36424A"/>
                          </a:solidFill>
                        </a:rPr>
                        <a:t>Site-Site </a:t>
                      </a:r>
                      <a:br>
                        <a:rPr lang="en-US" sz="900" baseline="0" dirty="0" smtClean="0">
                          <a:solidFill>
                            <a:srgbClr val="36424A"/>
                          </a:solidFill>
                        </a:rPr>
                      </a:br>
                      <a:r>
                        <a:rPr lang="en-US" sz="900" baseline="0" dirty="0" smtClean="0">
                          <a:solidFill>
                            <a:srgbClr val="36424A"/>
                          </a:solidFill>
                        </a:rPr>
                        <a:t>VPN, WAN </a:t>
                      </a:r>
                      <a:br>
                        <a:rPr lang="en-US" sz="900" baseline="0" dirty="0" smtClean="0">
                          <a:solidFill>
                            <a:srgbClr val="36424A"/>
                          </a:solidFill>
                        </a:rPr>
                      </a:br>
                      <a:r>
                        <a:rPr lang="en-US" sz="900" baseline="0" dirty="0" smtClean="0">
                          <a:solidFill>
                            <a:srgbClr val="36424A"/>
                          </a:solidFill>
                        </a:rPr>
                        <a:t>opt. </a:t>
                      </a:r>
                      <a:endParaRPr lang="en-US" sz="900" dirty="0" smtClean="0">
                        <a:solidFill>
                          <a:srgbClr val="36424A"/>
                        </a:solidFill>
                      </a:endParaRPr>
                    </a:p>
                  </a:txBody>
                  <a:tcPr marT="34290" marB="34290" anchor="ctr">
                    <a:lnR w="12700" cap="flat" cmpd="sng" algn="ctr">
                      <a:noFill/>
                      <a:prstDash val="solid"/>
                      <a:round/>
                      <a:headEnd type="none" w="med" len="med"/>
                      <a:tailEnd type="none" w="med" len="med"/>
                    </a:lnR>
                  </a:tcPr>
                </a:tc>
              </a:tr>
              <a:tr h="567888">
                <a:tc vMerge="1">
                  <a:txBody>
                    <a:bodyPr/>
                    <a:lstStyle/>
                    <a:p>
                      <a:endParaRPr lang="en-US"/>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solidFill>
                            <a:srgbClr val="36424A"/>
                          </a:solidFill>
                        </a:rPr>
                        <a:t>Full UTM, </a:t>
                      </a:r>
                      <a:br>
                        <a:rPr lang="en-US" sz="900" baseline="0" dirty="0" smtClean="0">
                          <a:solidFill>
                            <a:srgbClr val="36424A"/>
                          </a:solidFill>
                        </a:rPr>
                      </a:br>
                      <a:r>
                        <a:rPr lang="en-US" sz="900" baseline="0" dirty="0" smtClean="0">
                          <a:solidFill>
                            <a:srgbClr val="36424A"/>
                          </a:solidFill>
                        </a:rPr>
                        <a:t>Cloud based logging</a:t>
                      </a:r>
                      <a:endParaRPr lang="en-US" sz="900" dirty="0" smtClean="0">
                        <a:solidFill>
                          <a:srgbClr val="36424A"/>
                        </a:solidFill>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solidFill>
                            <a:srgbClr val="36424A"/>
                          </a:solidFill>
                        </a:rPr>
                        <a:t>Full UTM, </a:t>
                      </a:r>
                      <a:br>
                        <a:rPr lang="en-US" sz="900" baseline="0" dirty="0" smtClean="0">
                          <a:solidFill>
                            <a:srgbClr val="36424A"/>
                          </a:solidFill>
                        </a:rPr>
                      </a:br>
                      <a:r>
                        <a:rPr lang="en-US" sz="900" baseline="0" dirty="0" smtClean="0">
                          <a:solidFill>
                            <a:srgbClr val="36424A"/>
                          </a:solidFill>
                        </a:rPr>
                        <a:t>Cloud based logging</a:t>
                      </a:r>
                      <a:endParaRPr lang="en-US" sz="900" dirty="0" smtClean="0">
                        <a:solidFill>
                          <a:srgbClr val="36424A"/>
                        </a:solidFill>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solidFill>
                            <a:srgbClr val="36424A"/>
                          </a:solidFill>
                        </a:rPr>
                        <a:t>limited UTM, central logging </a:t>
                      </a:r>
                      <a:endParaRPr lang="en-US" sz="900" dirty="0" smtClean="0">
                        <a:solidFill>
                          <a:srgbClr val="36424A"/>
                        </a:solidFill>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solidFill>
                            <a:srgbClr val="36424A"/>
                          </a:solidFill>
                        </a:rPr>
                        <a:t>UTM, </a:t>
                      </a:r>
                      <a:br>
                        <a:rPr lang="en-US" sz="900" baseline="0" dirty="0" smtClean="0">
                          <a:solidFill>
                            <a:srgbClr val="36424A"/>
                          </a:solidFill>
                        </a:rPr>
                      </a:br>
                      <a:r>
                        <a:rPr lang="en-US" sz="900" baseline="0" dirty="0" smtClean="0">
                          <a:solidFill>
                            <a:srgbClr val="36424A"/>
                          </a:solidFill>
                        </a:rPr>
                        <a:t>central logging</a:t>
                      </a:r>
                      <a:endParaRPr lang="en-US" sz="900" dirty="0" smtClean="0">
                        <a:solidFill>
                          <a:srgbClr val="36424A"/>
                        </a:solidFill>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solidFill>
                            <a:srgbClr val="36424A"/>
                          </a:solidFill>
                        </a:rPr>
                        <a:t>Full UTM, </a:t>
                      </a:r>
                      <a:br>
                        <a:rPr lang="en-US" sz="900" baseline="0" dirty="0" smtClean="0">
                          <a:solidFill>
                            <a:srgbClr val="36424A"/>
                          </a:solidFill>
                        </a:rPr>
                      </a:br>
                      <a:r>
                        <a:rPr lang="en-US" sz="900" baseline="0" dirty="0" smtClean="0">
                          <a:solidFill>
                            <a:srgbClr val="36424A"/>
                          </a:solidFill>
                        </a:rPr>
                        <a:t>local log &amp; reporting</a:t>
                      </a:r>
                      <a:endParaRPr lang="en-US" sz="900" dirty="0" smtClean="0">
                        <a:solidFill>
                          <a:srgbClr val="36424A"/>
                        </a:solidFill>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solidFill>
                            <a:srgbClr val="36424A"/>
                          </a:solidFill>
                        </a:rPr>
                        <a:t>UTM,</a:t>
                      </a:r>
                      <a:br>
                        <a:rPr lang="en-US" sz="900" baseline="0" dirty="0" smtClean="0">
                          <a:solidFill>
                            <a:srgbClr val="36424A"/>
                          </a:solidFill>
                        </a:rPr>
                      </a:br>
                      <a:r>
                        <a:rPr lang="en-US" sz="900" baseline="0" dirty="0" smtClean="0">
                          <a:solidFill>
                            <a:srgbClr val="36424A"/>
                          </a:solidFill>
                        </a:rPr>
                        <a:t>local log &amp; reporting</a:t>
                      </a:r>
                      <a:endParaRPr lang="en-US" sz="900" dirty="0" smtClean="0">
                        <a:solidFill>
                          <a:srgbClr val="36424A"/>
                        </a:solidFill>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solidFill>
                            <a:srgbClr val="36424A"/>
                          </a:solidFill>
                        </a:rPr>
                        <a:t>Full UTM, </a:t>
                      </a:r>
                      <a:br>
                        <a:rPr lang="en-US" sz="900" baseline="0" dirty="0" smtClean="0">
                          <a:solidFill>
                            <a:srgbClr val="36424A"/>
                          </a:solidFill>
                        </a:rPr>
                      </a:br>
                      <a:r>
                        <a:rPr lang="en-US" sz="900" baseline="0" dirty="0" smtClean="0">
                          <a:solidFill>
                            <a:srgbClr val="36424A"/>
                          </a:solidFill>
                        </a:rPr>
                        <a:t>Cloud based logging</a:t>
                      </a:r>
                      <a:endParaRPr lang="en-US" sz="900" dirty="0" smtClean="0">
                        <a:solidFill>
                          <a:srgbClr val="36424A"/>
                        </a:solidFill>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solidFill>
                            <a:srgbClr val="36424A"/>
                          </a:solidFill>
                        </a:rPr>
                        <a:t>UTM , high PoE ports desired</a:t>
                      </a:r>
                      <a:endParaRPr lang="en-US" sz="900" dirty="0" smtClean="0">
                        <a:solidFill>
                          <a:srgbClr val="36424A"/>
                        </a:solidFill>
                      </a:endParaRPr>
                    </a:p>
                  </a:txBody>
                  <a:tcPr marT="34290" marB="34290" anchor="ctr">
                    <a:lnR w="12700" cap="flat" cmpd="sng" algn="ctr">
                      <a:noFill/>
                      <a:prstDash val="solid"/>
                      <a:round/>
                      <a:headEnd type="none" w="med" len="med"/>
                      <a:tailEnd type="none" w="med" len="med"/>
                    </a:lnR>
                  </a:tcPr>
                </a:tc>
              </a:tr>
            </a:tbl>
          </a:graphicData>
        </a:graphic>
      </p:graphicFrame>
    </p:spTree>
    <p:extLst>
      <p:ext uri="{BB962C8B-B14F-4D97-AF65-F5344CB8AC3E}">
        <p14:creationId xmlns:p14="http://schemas.microsoft.com/office/powerpoint/2010/main" val="3496466390"/>
      </p:ext>
    </p:extLst>
  </p:cSld>
  <p:clrMapOvr>
    <a:masterClrMapping/>
  </p:clrMapOvr>
  <p:transition spd="slow">
    <p:wip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a:solidFill>
                  <a:srgbClr val="FFFFFF"/>
                </a:solidFill>
              </a:rPr>
              <a:t>FortiSwitch</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0337" y="2151900"/>
            <a:ext cx="585216" cy="585216"/>
          </a:xfrm>
          <a:prstGeom prst="rect">
            <a:avLst/>
          </a:prstGeom>
        </p:spPr>
      </p:pic>
    </p:spTree>
    <p:extLst>
      <p:ext uri="{BB962C8B-B14F-4D97-AF65-F5344CB8AC3E}">
        <p14:creationId xmlns:p14="http://schemas.microsoft.com/office/powerpoint/2010/main" val="2986042847"/>
      </p:ext>
    </p:extLst>
  </p:cSld>
  <p:clrMapOvr>
    <a:masterClrMapping/>
  </p:clrMapOvr>
  <p:transition>
    <p:wipe dir="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i="0" dirty="0" smtClean="0"/>
              <a:t>Introducing FortiSwitch</a:t>
            </a:r>
            <a:endParaRPr lang="en-US" b="0" i="0" dirty="0">
              <a:latin typeface="+mj-lt"/>
              <a:cs typeface="Arial Narrow"/>
            </a:endParaRPr>
          </a:p>
        </p:txBody>
      </p:sp>
      <p:sp>
        <p:nvSpPr>
          <p:cNvPr id="22" name="Content Placeholder 9"/>
          <p:cNvSpPr txBox="1">
            <a:spLocks/>
          </p:cNvSpPr>
          <p:nvPr/>
        </p:nvSpPr>
        <p:spPr>
          <a:xfrm>
            <a:off x="4763801" y="2024574"/>
            <a:ext cx="3987800" cy="937549"/>
          </a:xfrm>
          <a:prstGeom prst="rect">
            <a:avLst/>
          </a:prstGeom>
        </p:spPr>
        <p:txBody>
          <a:bodyPr vert="horz" wrap="square" lIns="91436" tIns="45718" rIns="91436" bIns="45718" numCol="1" anchor="t" anchorCtr="0" compatLnSpc="1">
            <a:prstTxWarp prst="textNoShape">
              <a:avLst/>
            </a:prstTxWarp>
            <a:normAutofit/>
          </a:bodyPr>
          <a:lstStyle>
            <a:lvl1pPr marL="173038" marR="0" indent="-173038" algn="l" defTabSz="914400" rtl="0" eaLnBrk="1" fontAlgn="base" latinLnBrk="0" hangingPunct="1">
              <a:lnSpc>
                <a:spcPct val="100000"/>
              </a:lnSpc>
              <a:spcBef>
                <a:spcPct val="20000"/>
              </a:spcBef>
              <a:spcAft>
                <a:spcPct val="0"/>
              </a:spcAft>
              <a:buClr>
                <a:srgbClr val="FF0000"/>
              </a:buClr>
              <a:buSzPct val="100000"/>
              <a:buFont typeface="Arial"/>
              <a:buChar char="•"/>
              <a:tabLst/>
              <a:defRPr sz="2400" b="0" i="0">
                <a:solidFill>
                  <a:srgbClr val="1B232A"/>
                </a:solidFill>
                <a:latin typeface="Arial Narrow"/>
                <a:ea typeface="+mn-ea"/>
                <a:cs typeface="Arial Narrow"/>
              </a:defRPr>
            </a:lvl1pPr>
            <a:lvl2pPr marL="463550" marR="0" indent="-176213" algn="l" defTabSz="914400" rtl="0" eaLnBrk="1" fontAlgn="base" latinLnBrk="0" hangingPunct="1">
              <a:lnSpc>
                <a:spcPct val="110000"/>
              </a:lnSpc>
              <a:spcBef>
                <a:spcPct val="20000"/>
              </a:spcBef>
              <a:spcAft>
                <a:spcPct val="0"/>
              </a:spcAft>
              <a:buClr>
                <a:srgbClr val="FF0000"/>
              </a:buClr>
              <a:buSzTx/>
              <a:buFont typeface="Lucida Grande"/>
              <a:buChar char="»"/>
              <a:tabLst/>
              <a:defRPr sz="2000" b="0" i="0">
                <a:solidFill>
                  <a:srgbClr val="1B232A"/>
                </a:solidFill>
                <a:latin typeface="Arial Narrow"/>
                <a:ea typeface="+mn-ea"/>
                <a:cs typeface="Arial Narrow"/>
              </a:defRPr>
            </a:lvl2pPr>
            <a:lvl3pPr marL="747713" marR="0" indent="-169863" algn="l" defTabSz="914400" rtl="0" eaLnBrk="1" fontAlgn="base" latinLnBrk="0" hangingPunct="1">
              <a:lnSpc>
                <a:spcPct val="110000"/>
              </a:lnSpc>
              <a:spcBef>
                <a:spcPct val="20000"/>
              </a:spcBef>
              <a:spcAft>
                <a:spcPct val="0"/>
              </a:spcAft>
              <a:buClr>
                <a:srgbClr val="FF0000"/>
              </a:buClr>
              <a:buSzTx/>
              <a:buFont typeface="Arial"/>
              <a:buChar char="•"/>
              <a:tabLst/>
              <a:defRPr sz="1800" b="0" i="0">
                <a:solidFill>
                  <a:srgbClr val="1B232A"/>
                </a:solidFill>
                <a:latin typeface="Arial Narrow"/>
                <a:ea typeface="+mn-ea"/>
                <a:cs typeface="Arial Narrow"/>
              </a:defRPr>
            </a:lvl3pPr>
            <a:lvl4pPr marL="1139825" marR="0" indent="-228600" algn="l" defTabSz="914400" rtl="0" eaLnBrk="1" fontAlgn="base" latinLnBrk="0" hangingPunct="1">
              <a:lnSpc>
                <a:spcPct val="110000"/>
              </a:lnSpc>
              <a:spcBef>
                <a:spcPct val="20000"/>
              </a:spcBef>
              <a:spcAft>
                <a:spcPct val="0"/>
              </a:spcAft>
              <a:buClr>
                <a:srgbClr val="FF0000"/>
              </a:buClr>
              <a:buSzTx/>
              <a:buFont typeface="Lucida Grande"/>
              <a:buChar char="»"/>
              <a:tabLst/>
              <a:defRPr sz="1800" b="0" i="0">
                <a:solidFill>
                  <a:srgbClr val="1B232A"/>
                </a:solidFill>
                <a:latin typeface="Arial Narrow"/>
                <a:ea typeface="+mn-ea"/>
                <a:cs typeface="Arial Narrow"/>
              </a:defRPr>
            </a:lvl4pPr>
            <a:lvl5pPr marL="1492250" marR="0" indent="-228600" algn="l" defTabSz="914400" rtl="0" eaLnBrk="1" fontAlgn="base" latinLnBrk="0" hangingPunct="1">
              <a:lnSpc>
                <a:spcPct val="110000"/>
              </a:lnSpc>
              <a:spcBef>
                <a:spcPct val="20000"/>
              </a:spcBef>
              <a:spcAft>
                <a:spcPct val="0"/>
              </a:spcAft>
              <a:buClr>
                <a:srgbClr val="FF0000"/>
              </a:buClr>
              <a:buSzTx/>
              <a:buFont typeface="Arial"/>
              <a:buChar char="•"/>
              <a:tabLst/>
              <a:defRPr sz="1800" b="0" i="0">
                <a:solidFill>
                  <a:srgbClr val="1B232A"/>
                </a:solidFill>
                <a:latin typeface="Arial Narrow"/>
                <a:ea typeface="+mn-ea"/>
                <a:cs typeface="Arial Narrow"/>
              </a:defRPr>
            </a:lvl5pPr>
            <a:lvl6pPr marL="19637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6pPr>
            <a:lvl7pPr marL="24209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7pPr>
            <a:lvl8pPr marL="28781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8pPr>
            <a:lvl9pPr marL="33353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9pPr>
          </a:lstStyle>
          <a:p>
            <a:pPr>
              <a:lnSpc>
                <a:spcPct val="90000"/>
              </a:lnSpc>
              <a:buClr>
                <a:schemeClr val="accent6"/>
              </a:buClr>
              <a:buFont typeface="Wingdings" charset="2"/>
              <a:buChar char="§"/>
            </a:pPr>
            <a:r>
              <a:rPr lang="en-US" sz="1600" b="1" dirty="0">
                <a:latin typeface="Arial"/>
                <a:cs typeface="Arial"/>
              </a:rPr>
              <a:t>Outstanding price, performance, and scalability to organizations with diverse operational needs.</a:t>
            </a:r>
            <a:endParaRPr lang="en-US" sz="1500" b="1" dirty="0">
              <a:latin typeface="Arial"/>
              <a:ea typeface="ＭＳ Ｐゴシック" pitchFamily="34" charset="-128"/>
              <a:cs typeface="Arial"/>
            </a:endParaRPr>
          </a:p>
          <a:p>
            <a:pPr>
              <a:lnSpc>
                <a:spcPct val="90000"/>
              </a:lnSpc>
            </a:pPr>
            <a:endParaRPr lang="en-US" sz="1500" b="1" dirty="0">
              <a:latin typeface="+mn-lt"/>
              <a:ea typeface="ＭＳ Ｐゴシック" pitchFamily="34" charset="-128"/>
            </a:endParaRPr>
          </a:p>
          <a:p>
            <a:pPr marL="0" indent="0">
              <a:lnSpc>
                <a:spcPct val="90000"/>
              </a:lnSpc>
              <a:buNone/>
            </a:pPr>
            <a:endParaRPr lang="en-US" sz="1500" dirty="0">
              <a:latin typeface="+mn-lt"/>
              <a:ea typeface="ＭＳ Ｐゴシック" pitchFamily="34" charset="-128"/>
            </a:endParaRPr>
          </a:p>
        </p:txBody>
      </p:sp>
      <p:sp>
        <p:nvSpPr>
          <p:cNvPr id="2" name="Rectangle 1"/>
          <p:cNvSpPr/>
          <p:nvPr/>
        </p:nvSpPr>
        <p:spPr>
          <a:xfrm>
            <a:off x="5079997" y="2754954"/>
            <a:ext cx="3644273" cy="1697388"/>
          </a:xfrm>
          <a:prstGeom prst="rect">
            <a:avLst/>
          </a:prstGeom>
        </p:spPr>
        <p:txBody>
          <a:bodyPr wrap="square" lIns="91436" tIns="45718" rIns="91436" bIns="45718">
            <a:spAutoFit/>
          </a:bodyPr>
          <a:lstStyle/>
          <a:p>
            <a:pPr>
              <a:lnSpc>
                <a:spcPct val="90000"/>
              </a:lnSpc>
              <a:spcBef>
                <a:spcPts val="800"/>
              </a:spcBef>
            </a:pPr>
            <a:r>
              <a:rPr lang="en-US" sz="1600" b="1" dirty="0"/>
              <a:t>Primary Benefits:</a:t>
            </a:r>
          </a:p>
          <a:p>
            <a:pPr marL="285738" indent="-285738">
              <a:lnSpc>
                <a:spcPct val="90000"/>
              </a:lnSpc>
              <a:spcBef>
                <a:spcPts val="800"/>
              </a:spcBef>
              <a:buClr>
                <a:schemeClr val="accent3"/>
              </a:buClr>
              <a:buFont typeface="Lucida Grande"/>
              <a:buChar char="✓"/>
            </a:pPr>
            <a:r>
              <a:rPr lang="en-US" dirty="0">
                <a:latin typeface="+mj-lt"/>
                <a:cs typeface="Arial Narrow"/>
              </a:rPr>
              <a:t>High Port Density</a:t>
            </a:r>
          </a:p>
          <a:p>
            <a:pPr marL="285738" indent="-285738">
              <a:lnSpc>
                <a:spcPct val="90000"/>
              </a:lnSpc>
              <a:spcBef>
                <a:spcPts val="800"/>
              </a:spcBef>
              <a:buClr>
                <a:schemeClr val="accent3"/>
              </a:buClr>
              <a:buFont typeface="Lucida Grande"/>
              <a:buChar char="✓"/>
            </a:pPr>
            <a:r>
              <a:rPr lang="en-US" dirty="0">
                <a:latin typeface="+mj-lt"/>
                <a:cs typeface="Arial Narrow"/>
              </a:rPr>
              <a:t>Integrated Power Over Ethernet</a:t>
            </a:r>
          </a:p>
          <a:p>
            <a:pPr marL="285738" indent="-285738">
              <a:lnSpc>
                <a:spcPct val="90000"/>
              </a:lnSpc>
              <a:spcBef>
                <a:spcPts val="800"/>
              </a:spcBef>
              <a:buClr>
                <a:schemeClr val="accent3"/>
              </a:buClr>
              <a:buFont typeface="Lucida Grande"/>
              <a:buChar char="✓"/>
            </a:pPr>
            <a:r>
              <a:rPr lang="en-US" dirty="0">
                <a:latin typeface="+mj-lt"/>
                <a:cs typeface="Arial Narrow"/>
              </a:rPr>
              <a:t>Connect Access Points, Peripherals, Cameras, Phones</a:t>
            </a:r>
          </a:p>
          <a:p>
            <a:pPr marL="285738" indent="-285738">
              <a:lnSpc>
                <a:spcPct val="90000"/>
              </a:lnSpc>
              <a:spcBef>
                <a:spcPts val="800"/>
              </a:spcBef>
              <a:buClr>
                <a:schemeClr val="accent3"/>
              </a:buClr>
              <a:buFont typeface="Lucida Grande"/>
              <a:buChar char="✓"/>
            </a:pPr>
            <a:r>
              <a:rPr lang="en-US" dirty="0">
                <a:latin typeface="+mj-lt"/>
                <a:cs typeface="Arial Narrow"/>
              </a:rPr>
              <a:t>Create an integrated, secure network</a:t>
            </a:r>
          </a:p>
        </p:txBody>
      </p:sp>
      <p:grpSp>
        <p:nvGrpSpPr>
          <p:cNvPr id="9" name="Group 8"/>
          <p:cNvGrpSpPr/>
          <p:nvPr/>
        </p:nvGrpSpPr>
        <p:grpSpPr>
          <a:xfrm>
            <a:off x="448253" y="900000"/>
            <a:ext cx="8281328" cy="635058"/>
            <a:chOff x="448252" y="916722"/>
            <a:chExt cx="8281328" cy="635058"/>
          </a:xfrm>
        </p:grpSpPr>
        <p:sp>
          <p:nvSpPr>
            <p:cNvPr id="35" name="Rectangle 34"/>
            <p:cNvSpPr/>
            <p:nvPr/>
          </p:nvSpPr>
          <p:spPr bwMode="invGray">
            <a:xfrm>
              <a:off x="448252" y="916722"/>
              <a:ext cx="8281328" cy="635058"/>
            </a:xfrm>
            <a:prstGeom prst="rect">
              <a:avLst/>
            </a:prstGeom>
            <a:solidFill>
              <a:srgbClr val="324040"/>
            </a:solidFill>
            <a:ln w="28575">
              <a:noFill/>
              <a:round/>
              <a:headEnd/>
              <a:tailEnd/>
            </a:ln>
            <a:extLst/>
          </p:spPr>
          <p:txBody>
            <a:bodyPr wrap="square" rtlCol="0" anchor="ctr"/>
            <a:lstStyle/>
            <a:p>
              <a:pPr marL="914362" lvl="4" defTabSz="342865"/>
              <a:r>
                <a:rPr lang="en-US" sz="1800" b="1" dirty="0">
                  <a:solidFill>
                    <a:schemeClr val="bg1"/>
                  </a:solidFill>
                  <a:cs typeface="Arial Narrow"/>
                </a:rPr>
                <a:t>Access level Gigabit Switches with ease of use and low cost of ownership </a:t>
              </a:r>
            </a:p>
          </p:txBody>
        </p:sp>
        <p:pic>
          <p:nvPicPr>
            <p:cNvPr id="45" name="Picture 4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1367" y="943934"/>
              <a:ext cx="585216" cy="585216"/>
            </a:xfrm>
            <a:prstGeom prst="rect">
              <a:avLst/>
            </a:prstGeom>
          </p:spPr>
        </p:pic>
      </p:grpSp>
      <p:sp>
        <p:nvSpPr>
          <p:cNvPr id="7" name="Rectangle 6"/>
          <p:cNvSpPr/>
          <p:nvPr/>
        </p:nvSpPr>
        <p:spPr>
          <a:xfrm>
            <a:off x="448252" y="2024573"/>
            <a:ext cx="1819605" cy="2223686"/>
          </a:xfrm>
          <a:prstGeom prst="rect">
            <a:avLst/>
          </a:prstGeom>
        </p:spPr>
        <p:txBody>
          <a:bodyPr wrap="square" lIns="91436" tIns="45718" rIns="91436" bIns="45718">
            <a:spAutoFit/>
          </a:bodyPr>
          <a:lstStyle/>
          <a:p>
            <a:pPr marL="285738" indent="-285738">
              <a:lnSpc>
                <a:spcPct val="150000"/>
              </a:lnSpc>
              <a:spcBef>
                <a:spcPts val="2700"/>
              </a:spcBef>
              <a:buSzPct val="100000"/>
              <a:buBlip>
                <a:blip r:embed="rId3"/>
              </a:buBlip>
            </a:pPr>
            <a:r>
              <a:rPr lang="en-US" sz="1200" b="1" dirty="0">
                <a:ea typeface="Helvetica 55 Roman" charset="0"/>
                <a:cs typeface="Arial Narrow"/>
              </a:rPr>
              <a:t>FSW-1xxD Series</a:t>
            </a:r>
          </a:p>
          <a:p>
            <a:pPr marL="285738" indent="-285738">
              <a:lnSpc>
                <a:spcPct val="150000"/>
              </a:lnSpc>
              <a:spcBef>
                <a:spcPts val="2700"/>
              </a:spcBef>
              <a:buSzPct val="100000"/>
              <a:buBlip>
                <a:blip r:embed="rId3"/>
              </a:buBlip>
            </a:pPr>
            <a:r>
              <a:rPr lang="en-US" sz="1200" b="1" dirty="0">
                <a:ea typeface="Helvetica 55 Roman" charset="0"/>
                <a:cs typeface="Arial Narrow"/>
              </a:rPr>
              <a:t>FSW-2xxD Series</a:t>
            </a:r>
          </a:p>
          <a:p>
            <a:pPr marL="285738" indent="-285738">
              <a:lnSpc>
                <a:spcPct val="150000"/>
              </a:lnSpc>
              <a:spcBef>
                <a:spcPts val="2700"/>
              </a:spcBef>
              <a:buSzPct val="100000"/>
              <a:buBlip>
                <a:blip r:embed="rId3"/>
              </a:buBlip>
            </a:pPr>
            <a:r>
              <a:rPr lang="en-US" sz="1200" b="1" dirty="0">
                <a:ea typeface="Helvetica 55 Roman" charset="0"/>
                <a:cs typeface="Arial Narrow"/>
              </a:rPr>
              <a:t>FSW-4xxD Series</a:t>
            </a:r>
          </a:p>
          <a:p>
            <a:pPr marL="285738" indent="-285738">
              <a:lnSpc>
                <a:spcPct val="150000"/>
              </a:lnSpc>
              <a:spcBef>
                <a:spcPts val="2700"/>
              </a:spcBef>
              <a:buSzPct val="100000"/>
              <a:buBlip>
                <a:blip r:embed="rId3"/>
              </a:buBlip>
            </a:pPr>
            <a:r>
              <a:rPr lang="en-US" sz="1200" b="1" dirty="0">
                <a:ea typeface="Helvetica 55 Roman" charset="0"/>
                <a:cs typeface="Arial Narrow"/>
              </a:rPr>
              <a:t>FSW-5xxD Series</a:t>
            </a:r>
          </a:p>
        </p:txBody>
      </p:sp>
      <p:pic>
        <p:nvPicPr>
          <p:cNvPr id="4" name="Picture 3"/>
          <p:cNvPicPr>
            <a:picLocks noChangeAspect="1"/>
          </p:cNvPicPr>
          <p:nvPr/>
        </p:nvPicPr>
        <p:blipFill>
          <a:blip r:embed="rId4"/>
          <a:stretch>
            <a:fillRect/>
          </a:stretch>
        </p:blipFill>
        <p:spPr>
          <a:xfrm>
            <a:off x="2596050" y="2061921"/>
            <a:ext cx="1692924" cy="313840"/>
          </a:xfrm>
          <a:prstGeom prst="rect">
            <a:avLst/>
          </a:prstGeom>
        </p:spPr>
      </p:pic>
      <p:pic>
        <p:nvPicPr>
          <p:cNvPr id="5" name="Picture 4"/>
          <p:cNvPicPr>
            <a:picLocks noChangeAspect="1"/>
          </p:cNvPicPr>
          <p:nvPr/>
        </p:nvPicPr>
        <p:blipFill>
          <a:blip r:embed="rId5"/>
          <a:stretch>
            <a:fillRect/>
          </a:stretch>
        </p:blipFill>
        <p:spPr>
          <a:xfrm>
            <a:off x="2544842" y="2630152"/>
            <a:ext cx="1744133" cy="359685"/>
          </a:xfrm>
          <a:prstGeom prst="rect">
            <a:avLst/>
          </a:prstGeom>
        </p:spPr>
      </p:pic>
      <p:pic>
        <p:nvPicPr>
          <p:cNvPr id="6" name="Picture 5"/>
          <p:cNvPicPr>
            <a:picLocks noChangeAspect="1"/>
          </p:cNvPicPr>
          <p:nvPr/>
        </p:nvPicPr>
        <p:blipFill>
          <a:blip r:embed="rId6"/>
          <a:stretch>
            <a:fillRect/>
          </a:stretch>
        </p:blipFill>
        <p:spPr>
          <a:xfrm>
            <a:off x="2596050" y="3803009"/>
            <a:ext cx="1692924" cy="452945"/>
          </a:xfrm>
          <a:prstGeom prst="rect">
            <a:avLst/>
          </a:prstGeom>
        </p:spPr>
      </p:pic>
      <p:pic>
        <p:nvPicPr>
          <p:cNvPr id="8" name="Picture 7"/>
          <p:cNvPicPr>
            <a:picLocks noChangeAspect="1"/>
          </p:cNvPicPr>
          <p:nvPr/>
        </p:nvPicPr>
        <p:blipFill>
          <a:blip r:embed="rId7"/>
          <a:stretch>
            <a:fillRect/>
          </a:stretch>
        </p:blipFill>
        <p:spPr>
          <a:xfrm>
            <a:off x="2596050" y="3207744"/>
            <a:ext cx="1692924" cy="431530"/>
          </a:xfrm>
          <a:prstGeom prst="rect">
            <a:avLst/>
          </a:prstGeom>
        </p:spPr>
      </p:pic>
    </p:spTree>
    <p:extLst>
      <p:ext uri="{BB962C8B-B14F-4D97-AF65-F5344CB8AC3E}">
        <p14:creationId xmlns:p14="http://schemas.microsoft.com/office/powerpoint/2010/main" val="1663405854"/>
      </p:ext>
    </p:extLst>
  </p:cSld>
  <p:clrMapOvr>
    <a:masterClrMapping/>
  </p:clrMapOvr>
  <p:transition spd="slow">
    <p:wip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 name="Content Placeholder 5"/>
          <p:cNvGraphicFramePr>
            <a:graphicFrameLocks/>
          </p:cNvGraphicFramePr>
          <p:nvPr>
            <p:extLst>
              <p:ext uri="{D42A27DB-BD31-4B8C-83A1-F6EECF244321}">
                <p14:modId xmlns:p14="http://schemas.microsoft.com/office/powerpoint/2010/main" val="3600302663"/>
              </p:ext>
            </p:extLst>
          </p:nvPr>
        </p:nvGraphicFramePr>
        <p:xfrm>
          <a:off x="191206" y="776210"/>
          <a:ext cx="8763000" cy="4024810"/>
        </p:xfrm>
        <a:graphic>
          <a:graphicData uri="http://schemas.openxmlformats.org/drawingml/2006/table">
            <a:tbl>
              <a:tblPr firstCol="1" lastRow="1">
                <a:tableStyleId>{073A0DAA-6AF3-43AB-8588-CEC1D06C72B9}</a:tableStyleId>
              </a:tblPr>
              <a:tblGrid>
                <a:gridCol w="687294"/>
                <a:gridCol w="229098"/>
                <a:gridCol w="1961652"/>
                <a:gridCol w="1961652"/>
                <a:gridCol w="1961652"/>
                <a:gridCol w="1961652"/>
              </a:tblGrid>
              <a:tr h="481680">
                <a:tc rowSpan="2">
                  <a:txBody>
                    <a:bodyPr/>
                    <a:lstStyle/>
                    <a:p>
                      <a:pPr algn="ctr"/>
                      <a:r>
                        <a:rPr lang="en-US" sz="1200" dirty="0" smtClean="0">
                          <a:solidFill>
                            <a:srgbClr val="FFFFFF"/>
                          </a:solidFill>
                        </a:rPr>
                        <a:t>Data</a:t>
                      </a:r>
                      <a:endParaRPr lang="en-US" sz="1200" baseline="0" dirty="0" smtClean="0">
                        <a:solidFill>
                          <a:srgbClr val="FFFFFF"/>
                        </a:solidFill>
                      </a:endParaRPr>
                    </a:p>
                    <a:p>
                      <a:pPr algn="ctr"/>
                      <a:r>
                        <a:rPr lang="en-US" sz="1200" dirty="0" smtClean="0">
                          <a:solidFill>
                            <a:srgbClr val="FFFFFF"/>
                          </a:solidFill>
                        </a:rPr>
                        <a:t>Center</a:t>
                      </a:r>
                    </a:p>
                  </a:txBody>
                  <a:tcPr marL="0" marR="0" marT="0" marB="0" vert="vert270" anchor="ctr">
                    <a:solidFill>
                      <a:srgbClr val="3C3C3C"/>
                    </a:solidFill>
                  </a:tcPr>
                </a:tc>
                <a:tc>
                  <a:txBody>
                    <a:bodyPr/>
                    <a:lstStyle/>
                    <a:p>
                      <a:pPr algn="ctr"/>
                      <a:r>
                        <a:rPr lang="en-US" sz="1000" dirty="0" smtClean="0">
                          <a:solidFill>
                            <a:srgbClr val="FFFFFF"/>
                          </a:solidFill>
                        </a:rPr>
                        <a:t>40G</a:t>
                      </a:r>
                      <a:endParaRPr lang="en-US" sz="1000" dirty="0">
                        <a:solidFill>
                          <a:srgbClr val="FFFFFF"/>
                        </a:solidFill>
                      </a:endParaRPr>
                    </a:p>
                  </a:txBody>
                  <a:tcPr marL="0" marR="0" marT="0" marB="0" vert="vert270" anchor="ctr">
                    <a:lnB w="12700" cap="flat" cmpd="sng" algn="ctr">
                      <a:solidFill>
                        <a:schemeClr val="bg1"/>
                      </a:solidFill>
                      <a:prstDash val="solid"/>
                      <a:round/>
                      <a:headEnd type="none" w="med" len="med"/>
                      <a:tailEnd type="none" w="med" len="med"/>
                    </a:lnB>
                    <a:solidFill>
                      <a:schemeClr val="accent4"/>
                    </a:solidFill>
                  </a:tcPr>
                </a:tc>
                <a:tc>
                  <a:txBody>
                    <a:bodyPr/>
                    <a:lstStyle/>
                    <a:p>
                      <a:pPr algn="l"/>
                      <a:endParaRPr lang="en-US" sz="1000" dirty="0">
                        <a:solidFill>
                          <a:schemeClr val="tx1">
                            <a:lumMod val="50000"/>
                            <a:lumOff val="50000"/>
                          </a:schemeClr>
                        </a:solidFill>
                      </a:endParaRPr>
                    </a:p>
                  </a:txBody>
                  <a:tcPr marL="0" marR="0" marT="0" marB="0" anchor="ctr">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l"/>
                      <a:endParaRPr lang="en-US" sz="1000" dirty="0">
                        <a:solidFill>
                          <a:schemeClr val="tx1">
                            <a:lumMod val="50000"/>
                            <a:lumOff val="50000"/>
                          </a:schemeClr>
                        </a:solidFill>
                      </a:endParaRPr>
                    </a:p>
                  </a:txBody>
                  <a:tcPr marL="0" marR="0" marT="0" marB="0" anchor="ctr">
                    <a:solidFill>
                      <a:schemeClr val="bg1">
                        <a:lumMod val="85000"/>
                      </a:schemeClr>
                    </a:solidFill>
                  </a:tcPr>
                </a:tc>
                <a:tc>
                  <a:txBody>
                    <a:bodyPr/>
                    <a:lstStyle/>
                    <a:p>
                      <a:pPr algn="l"/>
                      <a:endParaRPr lang="en-US" sz="1000" dirty="0">
                        <a:solidFill>
                          <a:schemeClr val="tx1">
                            <a:lumMod val="50000"/>
                            <a:lumOff val="50000"/>
                          </a:schemeClr>
                        </a:solidFill>
                      </a:endParaRPr>
                    </a:p>
                  </a:txBody>
                  <a:tcPr marL="0" marR="0" marT="0" marB="0" anchor="ctr">
                    <a:solidFill>
                      <a:schemeClr val="bg1">
                        <a:lumMod val="85000"/>
                      </a:schemeClr>
                    </a:solidFill>
                  </a:tcPr>
                </a:tc>
                <a:tc>
                  <a:txBody>
                    <a:bodyPr/>
                    <a:lstStyle/>
                    <a:p>
                      <a:pPr algn="l"/>
                      <a:endParaRPr lang="en-US" sz="1000" dirty="0">
                        <a:solidFill>
                          <a:schemeClr val="tx1">
                            <a:lumMod val="50000"/>
                            <a:lumOff val="50000"/>
                          </a:schemeClr>
                        </a:solidFill>
                      </a:endParaRPr>
                    </a:p>
                  </a:txBody>
                  <a:tcPr marL="0" marR="0" marT="0" marB="0" anchor="ctr">
                    <a:solidFill>
                      <a:schemeClr val="bg1">
                        <a:lumMod val="85000"/>
                      </a:schemeClr>
                    </a:solidFill>
                  </a:tcPr>
                </a:tc>
              </a:tr>
              <a:tr h="481680">
                <a:tc vMerge="1">
                  <a:txBody>
                    <a:bodyPr/>
                    <a:lstStyle/>
                    <a:p>
                      <a:pPr algn="ctr"/>
                      <a:endParaRPr lang="en-US" dirty="0">
                        <a:solidFill>
                          <a:schemeClr val="tx1">
                            <a:lumMod val="50000"/>
                            <a:lumOff val="50000"/>
                          </a:schemeClr>
                        </a:solidFill>
                      </a:endParaRPr>
                    </a:p>
                  </a:txBody>
                  <a:tcPr marL="0" marR="0" marT="0" marB="0" anchor="ctr">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7F7F7F"/>
                    </a:solidFill>
                  </a:tcPr>
                </a:tc>
                <a:tc>
                  <a:txBody>
                    <a:bodyPr/>
                    <a:lstStyle/>
                    <a:p>
                      <a:pPr algn="ctr"/>
                      <a:r>
                        <a:rPr lang="en-US" sz="1000" dirty="0" smtClean="0">
                          <a:solidFill>
                            <a:srgbClr val="FFFFFF"/>
                          </a:solidFill>
                        </a:rPr>
                        <a:t>10G</a:t>
                      </a:r>
                      <a:endParaRPr lang="en-US" sz="1000" dirty="0">
                        <a:solidFill>
                          <a:srgbClr val="FFFFFF"/>
                        </a:solidFill>
                      </a:endParaRPr>
                    </a:p>
                  </a:txBody>
                  <a:tcPr marL="0" marR="0" marT="0" marB="0" vert="vert27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l"/>
                      <a:endParaRPr lang="en-US" sz="1000" dirty="0">
                        <a:solidFill>
                          <a:schemeClr val="tx1">
                            <a:lumMod val="50000"/>
                            <a:lumOff val="50000"/>
                          </a:schemeClr>
                        </a:solidFill>
                      </a:endParaRPr>
                    </a:p>
                  </a:txBody>
                  <a:tcPr marL="0" marR="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l"/>
                      <a:endParaRPr lang="en-US" sz="1000" dirty="0">
                        <a:solidFill>
                          <a:schemeClr val="tx1">
                            <a:lumMod val="50000"/>
                            <a:lumOff val="50000"/>
                          </a:schemeClr>
                        </a:solidFill>
                      </a:endParaRPr>
                    </a:p>
                  </a:txBody>
                  <a:tcPr marL="0" marR="0" marT="0" marB="0" anchor="ctr">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l"/>
                      <a:endParaRPr lang="en-US" sz="1000" dirty="0">
                        <a:solidFill>
                          <a:schemeClr val="tx1">
                            <a:lumMod val="50000"/>
                            <a:lumOff val="50000"/>
                          </a:schemeClr>
                        </a:solidFill>
                      </a:endParaRPr>
                    </a:p>
                  </a:txBody>
                  <a:tcPr marL="0" marR="0" marT="0" marB="0" anchor="ctr">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l"/>
                      <a:endParaRPr lang="en-US" sz="1000" dirty="0">
                        <a:solidFill>
                          <a:schemeClr val="tx1">
                            <a:lumMod val="50000"/>
                            <a:lumOff val="50000"/>
                          </a:schemeClr>
                        </a:solidFill>
                      </a:endParaRPr>
                    </a:p>
                  </a:txBody>
                  <a:tcPr marL="0" marR="0" marT="0" marB="0" anchor="ctr">
                    <a:lnB w="12700" cap="flat" cmpd="sng" algn="ctr">
                      <a:solidFill>
                        <a:schemeClr val="bg1"/>
                      </a:solidFill>
                      <a:prstDash val="solid"/>
                      <a:round/>
                      <a:headEnd type="none" w="med" len="med"/>
                      <a:tailEnd type="none" w="med" len="med"/>
                    </a:lnB>
                    <a:solidFill>
                      <a:schemeClr val="bg1">
                        <a:lumMod val="85000"/>
                      </a:schemeClr>
                    </a:solidFill>
                  </a:tcPr>
                </a:tc>
              </a:tr>
              <a:tr h="481680">
                <a:tc rowSpan="4">
                  <a:txBody>
                    <a:bodyPr/>
                    <a:lstStyle/>
                    <a:p>
                      <a:pPr algn="ctr"/>
                      <a:r>
                        <a:rPr lang="en-US" sz="1200" dirty="0" smtClean="0">
                          <a:solidFill>
                            <a:srgbClr val="FFFFFF"/>
                          </a:solidFill>
                        </a:rPr>
                        <a:t>Secure Access</a:t>
                      </a:r>
                      <a:endParaRPr lang="en-US" sz="1200" dirty="0">
                        <a:solidFill>
                          <a:srgbClr val="FFFFFF"/>
                        </a:solidFill>
                      </a:endParaRPr>
                    </a:p>
                  </a:txBody>
                  <a:tcPr marL="0" marR="0" marT="0" marB="0" vert="vert270" anchor="ctr">
                    <a:solidFill>
                      <a:srgbClr val="3C3C3C"/>
                    </a:solidFill>
                  </a:tcPr>
                </a:tc>
                <a:tc rowSpan="4">
                  <a:txBody>
                    <a:bodyPr/>
                    <a:lstStyle/>
                    <a:p>
                      <a:pPr algn="ctr"/>
                      <a:r>
                        <a:rPr lang="en-US" sz="1000" dirty="0" smtClean="0">
                          <a:solidFill>
                            <a:srgbClr val="FFFFFF"/>
                          </a:solidFill>
                        </a:rPr>
                        <a:t>1G</a:t>
                      </a:r>
                      <a:endParaRPr lang="en-US" sz="1000" dirty="0">
                        <a:solidFill>
                          <a:srgbClr val="FFFFFF"/>
                        </a:solidFill>
                      </a:endParaRPr>
                    </a:p>
                  </a:txBody>
                  <a:tcPr marL="0" marR="0" marT="0" marB="0" vert="vert270" anchor="ctr">
                    <a:lnT w="12700" cap="flat" cmpd="sng" algn="ctr">
                      <a:solidFill>
                        <a:schemeClr val="bg1"/>
                      </a:solidFill>
                      <a:prstDash val="solid"/>
                      <a:round/>
                      <a:headEnd type="none" w="med" len="med"/>
                      <a:tailEnd type="none" w="med" len="med"/>
                    </a:lnT>
                    <a:solidFill>
                      <a:schemeClr val="accent4"/>
                    </a:solidFill>
                  </a:tcPr>
                </a:tc>
                <a:tc rowSpan="4">
                  <a:txBody>
                    <a:bodyPr/>
                    <a:lstStyle/>
                    <a:p>
                      <a:endParaRPr lang="en-US" sz="1000" dirty="0"/>
                    </a:p>
                  </a:txBody>
                  <a:tcPr marL="0" marR="0" marT="0" marB="0" anchor="ctr">
                    <a:lnT w="12700" cap="flat" cmpd="sng" algn="ctr">
                      <a:solidFill>
                        <a:schemeClr val="bg1"/>
                      </a:solidFill>
                      <a:prstDash val="solid"/>
                      <a:round/>
                      <a:headEnd type="none" w="med" len="med"/>
                      <a:tailEnd type="none" w="med" len="med"/>
                    </a:lnT>
                    <a:solidFill>
                      <a:srgbClr val="F2F2F2"/>
                    </a:solidFill>
                  </a:tcPr>
                </a:tc>
                <a:tc>
                  <a:txBody>
                    <a:bodyPr/>
                    <a:lstStyle/>
                    <a:p>
                      <a:endParaRPr lang="en-US" sz="1000" dirty="0"/>
                    </a:p>
                  </a:txBody>
                  <a:tcPr marL="0" marR="0" marT="0" marB="0" anchor="ctr">
                    <a:lnT w="12700" cap="flat" cmpd="sng" algn="ctr">
                      <a:solidFill>
                        <a:schemeClr val="bg1"/>
                      </a:solidFill>
                      <a:prstDash val="solid"/>
                      <a:round/>
                      <a:headEnd type="none" w="med" len="med"/>
                      <a:tailEnd type="none" w="med" len="med"/>
                    </a:lnT>
                    <a:solidFill>
                      <a:srgbClr val="F2F2F2"/>
                    </a:solidFill>
                  </a:tcPr>
                </a:tc>
                <a:tc>
                  <a:txBody>
                    <a:bodyPr/>
                    <a:lstStyle/>
                    <a:p>
                      <a:endParaRPr lang="en-US" sz="1000" dirty="0"/>
                    </a:p>
                  </a:txBody>
                  <a:tcPr marL="0" marR="0" marT="0" marB="0" anchor="ctr">
                    <a:lnT w="12700" cap="flat" cmpd="sng" algn="ctr">
                      <a:solidFill>
                        <a:schemeClr val="bg1"/>
                      </a:solidFill>
                      <a:prstDash val="solid"/>
                      <a:round/>
                      <a:headEnd type="none" w="med" len="med"/>
                      <a:tailEnd type="none" w="med" len="med"/>
                    </a:lnT>
                    <a:solidFill>
                      <a:srgbClr val="F2F2F2"/>
                    </a:solidFill>
                  </a:tcPr>
                </a:tc>
                <a:tc>
                  <a:txBody>
                    <a:bodyPr/>
                    <a:lstStyle/>
                    <a:p>
                      <a:endParaRPr lang="en-US" sz="1000" dirty="0"/>
                    </a:p>
                  </a:txBody>
                  <a:tcPr marL="0" marR="0" marT="0" marB="0" anchor="ctr">
                    <a:lnT w="12700" cap="flat" cmpd="sng" algn="ctr">
                      <a:solidFill>
                        <a:schemeClr val="bg1"/>
                      </a:solidFill>
                      <a:prstDash val="solid"/>
                      <a:round/>
                      <a:headEnd type="none" w="med" len="med"/>
                      <a:tailEnd type="none" w="med" len="med"/>
                    </a:lnT>
                    <a:solidFill>
                      <a:srgbClr val="F2F2F2"/>
                    </a:solidFill>
                  </a:tcPr>
                </a:tc>
              </a:tr>
              <a:tr h="481680">
                <a:tc vMerge="1">
                  <a:txBody>
                    <a:bodyPr/>
                    <a:lstStyle/>
                    <a:p>
                      <a:endParaRPr lang="en-US"/>
                    </a:p>
                  </a:txBody>
                  <a:tcPr/>
                </a:tc>
                <a:tc vMerge="1">
                  <a:txBody>
                    <a:bodyPr/>
                    <a:lstStyle/>
                    <a:p>
                      <a:endParaRPr lang="en-US"/>
                    </a:p>
                  </a:txBody>
                  <a:tcPr/>
                </a:tc>
                <a:tc vMerge="1">
                  <a:txBody>
                    <a:bodyPr/>
                    <a:lstStyle/>
                    <a:p>
                      <a:endParaRPr lang="en-US" dirty="0"/>
                    </a:p>
                  </a:txBody>
                  <a:tcPr marL="0" marR="0" marT="0" marB="0" anchor="ctr">
                    <a:solidFill>
                      <a:srgbClr val="F2F2F2"/>
                    </a:solidFill>
                  </a:tcPr>
                </a:tc>
                <a:tc>
                  <a:txBody>
                    <a:bodyPr/>
                    <a:lstStyle/>
                    <a:p>
                      <a:endParaRPr lang="en-US" sz="1000" dirty="0"/>
                    </a:p>
                  </a:txBody>
                  <a:tcPr marL="0" marR="0" marT="0" marB="0" anchor="ctr">
                    <a:solidFill>
                      <a:srgbClr val="F2F2F2"/>
                    </a:solidFill>
                  </a:tcPr>
                </a:tc>
                <a:tc>
                  <a:txBody>
                    <a:bodyPr/>
                    <a:lstStyle/>
                    <a:p>
                      <a:endParaRPr lang="en-US" sz="1000" dirty="0"/>
                    </a:p>
                  </a:txBody>
                  <a:tcPr marL="0" marR="0" marT="0" marB="0" anchor="ctr">
                    <a:solidFill>
                      <a:srgbClr val="F2F2F2"/>
                    </a:solidFill>
                  </a:tcPr>
                </a:tc>
                <a:tc>
                  <a:txBody>
                    <a:bodyPr/>
                    <a:lstStyle/>
                    <a:p>
                      <a:endParaRPr lang="en-US" sz="1000" dirty="0"/>
                    </a:p>
                  </a:txBody>
                  <a:tcPr marL="0" marR="0" marT="0" marB="0" anchor="ctr">
                    <a:solidFill>
                      <a:srgbClr val="F2F2F2"/>
                    </a:solidFill>
                  </a:tcPr>
                </a:tc>
              </a:tr>
              <a:tr h="481680">
                <a:tc vMerge="1">
                  <a:txBody>
                    <a:bodyPr/>
                    <a:lstStyle/>
                    <a:p>
                      <a:endParaRPr lang="en-US"/>
                    </a:p>
                  </a:txBody>
                  <a:tcPr/>
                </a:tc>
                <a:tc vMerge="1">
                  <a:txBody>
                    <a:bodyPr/>
                    <a:lstStyle/>
                    <a:p>
                      <a:endParaRPr lang="en-US"/>
                    </a:p>
                  </a:txBody>
                  <a:tcPr/>
                </a:tc>
                <a:tc vMerge="1">
                  <a:txBody>
                    <a:bodyPr/>
                    <a:lstStyle/>
                    <a:p>
                      <a:endParaRPr lang="en-US" dirty="0"/>
                    </a:p>
                  </a:txBody>
                  <a:tcPr marL="0" marR="0" marT="0" marB="0" anchor="ctr">
                    <a:solidFill>
                      <a:srgbClr val="F2F2F2"/>
                    </a:solidFill>
                  </a:tcPr>
                </a:tc>
                <a:tc>
                  <a:txBody>
                    <a:bodyPr/>
                    <a:lstStyle/>
                    <a:p>
                      <a:endParaRPr lang="en-US" sz="1000" dirty="0"/>
                    </a:p>
                  </a:txBody>
                  <a:tcPr marL="0" marR="0" marT="0" marB="0" anchor="ctr">
                    <a:solidFill>
                      <a:srgbClr val="F2F2F2"/>
                    </a:solidFill>
                  </a:tcPr>
                </a:tc>
                <a:tc>
                  <a:txBody>
                    <a:bodyPr/>
                    <a:lstStyle/>
                    <a:p>
                      <a:endParaRPr lang="en-US" sz="1000" dirty="0"/>
                    </a:p>
                  </a:txBody>
                  <a:tcPr marL="0" marR="0" marT="0" marB="0" anchor="ctr">
                    <a:solidFill>
                      <a:srgbClr val="F2F2F2"/>
                    </a:solidFill>
                  </a:tcPr>
                </a:tc>
                <a:tc>
                  <a:txBody>
                    <a:bodyPr/>
                    <a:lstStyle/>
                    <a:p>
                      <a:endParaRPr lang="en-US" sz="1000" dirty="0"/>
                    </a:p>
                  </a:txBody>
                  <a:tcPr marL="0" marR="0" marT="0" marB="0" anchor="ctr">
                    <a:solidFill>
                      <a:srgbClr val="F2F2F2"/>
                    </a:solidFill>
                  </a:tcPr>
                </a:tc>
              </a:tr>
              <a:tr h="481680">
                <a:tc vMerge="1">
                  <a:txBody>
                    <a:bodyPr/>
                    <a:lstStyle/>
                    <a:p>
                      <a:endParaRPr lang="en-US"/>
                    </a:p>
                  </a:txBody>
                  <a:tcPr/>
                </a:tc>
                <a:tc vMerge="1">
                  <a:txBody>
                    <a:bodyPr/>
                    <a:lstStyle/>
                    <a:p>
                      <a:endParaRPr lang="en-US"/>
                    </a:p>
                  </a:txBody>
                  <a:tcPr/>
                </a:tc>
                <a:tc vMerge="1">
                  <a:txBody>
                    <a:bodyPr/>
                    <a:lstStyle/>
                    <a:p>
                      <a:endParaRPr lang="en-US" dirty="0"/>
                    </a:p>
                  </a:txBody>
                  <a:tcPr marL="0" marR="0" marT="0" marB="0" anchor="ctr">
                    <a:solidFill>
                      <a:srgbClr val="F2F2F2"/>
                    </a:solidFill>
                  </a:tcPr>
                </a:tc>
                <a:tc>
                  <a:txBody>
                    <a:bodyPr/>
                    <a:lstStyle/>
                    <a:p>
                      <a:endParaRPr lang="en-US" sz="1000" dirty="0"/>
                    </a:p>
                  </a:txBody>
                  <a:tcPr marL="0" marR="0" marT="0" marB="0" anchor="ctr">
                    <a:solidFill>
                      <a:srgbClr val="F2F2F2"/>
                    </a:solidFill>
                  </a:tcPr>
                </a:tc>
                <a:tc>
                  <a:txBody>
                    <a:bodyPr/>
                    <a:lstStyle/>
                    <a:p>
                      <a:endParaRPr lang="en-US" sz="1000" dirty="0"/>
                    </a:p>
                  </a:txBody>
                  <a:tcPr marL="0" marR="0" marT="0" marB="0" anchor="ctr">
                    <a:solidFill>
                      <a:srgbClr val="F2F2F2"/>
                    </a:solidFill>
                  </a:tcPr>
                </a:tc>
                <a:tc>
                  <a:txBody>
                    <a:bodyPr/>
                    <a:lstStyle/>
                    <a:p>
                      <a:endParaRPr lang="en-US" sz="1000" dirty="0"/>
                    </a:p>
                  </a:txBody>
                  <a:tcPr marL="0" marR="0" marT="0" marB="0" anchor="ctr">
                    <a:solidFill>
                      <a:srgbClr val="F2F2F2"/>
                    </a:solidFill>
                  </a:tcPr>
                </a:tc>
              </a:tr>
              <a:tr h="736871">
                <a:tc gridSpan="2">
                  <a:txBody>
                    <a:bodyPr/>
                    <a:lstStyle/>
                    <a:p>
                      <a:pPr algn="ctr"/>
                      <a:r>
                        <a:rPr lang="en-US" sz="1200" b="1" kern="1200" dirty="0" smtClean="0">
                          <a:solidFill>
                            <a:srgbClr val="FFFFFF"/>
                          </a:solidFill>
                          <a:latin typeface="+mn-lt"/>
                          <a:ea typeface="+mn-ea"/>
                          <a:cs typeface="+mn-cs"/>
                        </a:rPr>
                        <a:t>Access</a:t>
                      </a:r>
                      <a:endParaRPr lang="en-US" sz="1200" b="1" kern="1200" dirty="0">
                        <a:solidFill>
                          <a:srgbClr val="FFFFFF"/>
                        </a:solidFill>
                        <a:latin typeface="+mn-lt"/>
                        <a:ea typeface="+mn-ea"/>
                        <a:cs typeface="+mn-cs"/>
                      </a:endParaRPr>
                    </a:p>
                  </a:txBody>
                  <a:tcPr marL="0" marR="0" marT="0" marB="0" vert="vert270" anchor="ctr">
                    <a:lnB w="12700" cap="flat" cmpd="sng" algn="ctr">
                      <a:solidFill>
                        <a:srgbClr val="FFFFFF"/>
                      </a:solidFill>
                      <a:prstDash val="solid"/>
                      <a:round/>
                      <a:headEnd type="none" w="med" len="med"/>
                      <a:tailEnd type="none" w="med" len="med"/>
                    </a:lnB>
                    <a:solidFill>
                      <a:srgbClr val="3C3C3C"/>
                    </a:solidFill>
                  </a:tcPr>
                </a:tc>
                <a:tc hMerge="1">
                  <a:txBody>
                    <a:bodyPr/>
                    <a:lstStyle/>
                    <a:p>
                      <a:pPr algn="ctr"/>
                      <a:endParaRPr lang="en-US" sz="1200" dirty="0">
                        <a:solidFill>
                          <a:srgbClr val="FFFFFF"/>
                        </a:solidFill>
                      </a:endParaRPr>
                    </a:p>
                  </a:txBody>
                  <a:tcPr marL="0" marR="0" marT="0" marB="0" vert="vert270" anchor="ctr">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l"/>
                      <a:endParaRPr lang="en-US" sz="1000" dirty="0">
                        <a:solidFill>
                          <a:schemeClr val="tx1">
                            <a:lumMod val="50000"/>
                            <a:lumOff val="50000"/>
                          </a:schemeClr>
                        </a:solidFill>
                      </a:endParaRPr>
                    </a:p>
                  </a:txBody>
                  <a:tcPr marL="0" marR="0" marT="0" marB="0" anchor="b">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l"/>
                      <a:endParaRPr lang="en-US" sz="1000" dirty="0">
                        <a:solidFill>
                          <a:schemeClr val="tx1">
                            <a:lumMod val="50000"/>
                            <a:lumOff val="50000"/>
                          </a:schemeClr>
                        </a:solidFill>
                      </a:endParaRPr>
                    </a:p>
                  </a:txBody>
                  <a:tcPr marL="0" marR="0" marT="0" marB="0" anchor="ctr">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l"/>
                      <a:endParaRPr lang="en-US" sz="1000" dirty="0">
                        <a:solidFill>
                          <a:schemeClr val="tx1">
                            <a:lumMod val="50000"/>
                            <a:lumOff val="50000"/>
                          </a:schemeClr>
                        </a:solidFill>
                      </a:endParaRPr>
                    </a:p>
                  </a:txBody>
                  <a:tcPr marL="0" marR="0" marT="0" marB="0" anchor="ctr">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US" sz="1000" dirty="0">
                        <a:solidFill>
                          <a:schemeClr val="tx1">
                            <a:lumMod val="50000"/>
                            <a:lumOff val="50000"/>
                          </a:schemeClr>
                        </a:solidFill>
                      </a:endParaRPr>
                    </a:p>
                  </a:txBody>
                  <a:tcPr marL="0" marR="0" marT="0" marB="0" anchor="ctr">
                    <a:lnB w="12700" cap="flat" cmpd="sng" algn="ctr">
                      <a:solidFill>
                        <a:srgbClr val="FFFFFF"/>
                      </a:solidFill>
                      <a:prstDash val="solid"/>
                      <a:round/>
                      <a:headEnd type="none" w="med" len="med"/>
                      <a:tailEnd type="none" w="med" len="med"/>
                    </a:lnB>
                    <a:solidFill>
                      <a:schemeClr val="bg1">
                        <a:lumMod val="85000"/>
                      </a:schemeClr>
                    </a:solidFill>
                  </a:tcPr>
                </a:tc>
              </a:tr>
              <a:tr h="397859">
                <a:tc gridSpan="2">
                  <a:txBody>
                    <a:bodyPr/>
                    <a:lstStyle/>
                    <a:p>
                      <a:pPr algn="ctr"/>
                      <a:endParaRPr lang="en-US" sz="1000" dirty="0">
                        <a:solidFill>
                          <a:schemeClr val="tx1">
                            <a:lumMod val="50000"/>
                            <a:lumOff val="50000"/>
                          </a:schemeClr>
                        </a:solidFill>
                      </a:endParaRPr>
                    </a:p>
                  </a:txBody>
                  <a:tcPr marL="0" marR="0" marT="0" marB="0" anchor="ctr">
                    <a:lnT w="12700" cap="flat" cmpd="sng" algn="ctr">
                      <a:solidFill>
                        <a:srgbClr val="FFFFFF"/>
                      </a:solidFill>
                      <a:prstDash val="solid"/>
                      <a:round/>
                      <a:headEnd type="none" w="med" len="med"/>
                      <a:tailEnd type="none" w="med" len="med"/>
                    </a:lnT>
                    <a:solidFill>
                      <a:srgbClr val="3C3C3C"/>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Arial"/>
                          <a:ea typeface="+mn-ea"/>
                          <a:cs typeface="Arial"/>
                        </a:rPr>
                        <a:t>8 ports</a:t>
                      </a:r>
                      <a:endParaRPr kumimoji="0" lang="en-US" sz="1200" b="1" i="0" u="none" strike="noStrike" kern="1200" cap="none" spc="0" normalizeH="0" baseline="0" noProof="0" dirty="0">
                        <a:ln>
                          <a:noFill/>
                        </a:ln>
                        <a:solidFill>
                          <a:schemeClr val="bg1"/>
                        </a:solidFill>
                        <a:effectLst/>
                        <a:uLnTx/>
                        <a:uFillTx/>
                        <a:latin typeface="Arial"/>
                        <a:ea typeface="+mn-ea"/>
                        <a:cs typeface="Arial"/>
                      </a:endParaRPr>
                    </a:p>
                  </a:txBody>
                  <a:tcPr marL="0" marR="0" marT="0" marB="0" anchor="ctr">
                    <a:lnT w="12700" cap="flat" cmpd="sng" algn="ctr">
                      <a:solidFill>
                        <a:srgbClr val="FFFFFF"/>
                      </a:solidFill>
                      <a:prstDash val="solid"/>
                      <a:round/>
                      <a:headEnd type="none" w="med" len="med"/>
                      <a:tailEnd type="none" w="med" len="med"/>
                    </a:lnT>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Arial"/>
                          <a:ea typeface="+mn-ea"/>
                          <a:cs typeface="Arial"/>
                        </a:rPr>
                        <a:t>24 ports</a:t>
                      </a:r>
                      <a:endParaRPr kumimoji="0" lang="en-US" sz="1200" b="1" i="0" u="none" strike="noStrike" kern="1200" cap="none" spc="0" normalizeH="0" baseline="0" noProof="0" dirty="0">
                        <a:ln>
                          <a:noFill/>
                        </a:ln>
                        <a:solidFill>
                          <a:srgbClr val="FFFFFF"/>
                        </a:solidFill>
                        <a:effectLst/>
                        <a:uLnTx/>
                        <a:uFillTx/>
                        <a:latin typeface="Arial"/>
                        <a:ea typeface="+mn-ea"/>
                        <a:cs typeface="Arial"/>
                      </a:endParaRPr>
                    </a:p>
                  </a:txBody>
                  <a:tcPr marL="0" marR="0" marT="0" marB="0" anchor="ctr">
                    <a:lnT w="12700" cap="flat" cmpd="sng" algn="ctr">
                      <a:solidFill>
                        <a:srgbClr val="FFFFFF"/>
                      </a:solidFill>
                      <a:prstDash val="solid"/>
                      <a:round/>
                      <a:headEnd type="none" w="med" len="med"/>
                      <a:tailEnd type="none" w="med" len="med"/>
                    </a:lnT>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Arial"/>
                          <a:ea typeface="+mn-ea"/>
                          <a:cs typeface="Arial"/>
                        </a:rPr>
                        <a:t>32 ports</a:t>
                      </a:r>
                    </a:p>
                  </a:txBody>
                  <a:tcPr marL="0" marR="0" marT="0" marB="0" anchor="ctr">
                    <a:lnT w="12700" cap="flat" cmpd="sng" algn="ctr">
                      <a:solidFill>
                        <a:srgbClr val="FFFFFF"/>
                      </a:solidFill>
                      <a:prstDash val="solid"/>
                      <a:round/>
                      <a:headEnd type="none" w="med" len="med"/>
                      <a:tailEnd type="none" w="med" len="med"/>
                    </a:lnT>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Arial"/>
                          <a:ea typeface="+mn-ea"/>
                          <a:cs typeface="Arial"/>
                        </a:rPr>
                        <a:t>48 ports</a:t>
                      </a:r>
                    </a:p>
                  </a:txBody>
                  <a:tcPr marL="0" marR="0" marT="0" marB="0" anchor="ctr">
                    <a:lnT w="12700" cap="flat" cmpd="sng" algn="ctr">
                      <a:solidFill>
                        <a:srgbClr val="FFFFFF"/>
                      </a:solidFill>
                      <a:prstDash val="solid"/>
                      <a:round/>
                      <a:headEnd type="none" w="med" len="med"/>
                      <a:tailEnd type="none" w="med" len="med"/>
                    </a:lnT>
                    <a:solidFill>
                      <a:srgbClr val="3C3C3C"/>
                    </a:solidFill>
                  </a:tcPr>
                </a:tc>
              </a:tr>
            </a:tbl>
          </a:graphicData>
        </a:graphic>
      </p:graphicFrame>
      <p:sp>
        <p:nvSpPr>
          <p:cNvPr id="30" name="Title 1"/>
          <p:cNvSpPr>
            <a:spLocks noGrp="1"/>
          </p:cNvSpPr>
          <p:nvPr>
            <p:ph type="title"/>
          </p:nvPr>
        </p:nvSpPr>
        <p:spPr/>
        <p:txBody>
          <a:bodyPr/>
          <a:lstStyle/>
          <a:p>
            <a:r>
              <a:rPr lang="en-US" dirty="0" smtClean="0"/>
              <a:t>FortiSwitch Family </a:t>
            </a:r>
            <a:endParaRPr lang="en-US" dirty="0"/>
          </a:p>
        </p:txBody>
      </p:sp>
      <p:sp>
        <p:nvSpPr>
          <p:cNvPr id="32" name="TextBox 31"/>
          <p:cNvSpPr txBox="1"/>
          <p:nvPr/>
        </p:nvSpPr>
        <p:spPr>
          <a:xfrm>
            <a:off x="2041351" y="3836348"/>
            <a:ext cx="1295400" cy="276999"/>
          </a:xfrm>
          <a:prstGeom prst="rect">
            <a:avLst/>
          </a:prstGeom>
          <a:noFill/>
        </p:spPr>
        <p:txBody>
          <a:bodyPr wrap="square" lIns="91436" tIns="45718" rIns="91436" bIns="45718" rtlCol="0">
            <a:spAutoFit/>
          </a:bodyPr>
          <a:lstStyle/>
          <a:p>
            <a:pPr>
              <a:defRPr/>
            </a:pPr>
            <a:r>
              <a:rPr lang="en-US" sz="1200" dirty="0">
                <a:solidFill>
                  <a:srgbClr val="000000"/>
                </a:solidFill>
                <a:latin typeface="Arial Narrow"/>
                <a:cs typeface="Arial Narrow"/>
              </a:rPr>
              <a:t>FSW-80-POE</a:t>
            </a:r>
          </a:p>
        </p:txBody>
      </p:sp>
      <p:sp>
        <p:nvSpPr>
          <p:cNvPr id="58" name="TextBox 57"/>
          <p:cNvSpPr txBox="1"/>
          <p:nvPr/>
        </p:nvSpPr>
        <p:spPr>
          <a:xfrm>
            <a:off x="3925789" y="1384340"/>
            <a:ext cx="1295400" cy="276999"/>
          </a:xfrm>
          <a:prstGeom prst="rect">
            <a:avLst/>
          </a:prstGeom>
          <a:noFill/>
        </p:spPr>
        <p:txBody>
          <a:bodyPr wrap="square" lIns="91436" tIns="45718" rIns="91436" bIns="45718" rtlCol="0">
            <a:spAutoFit/>
          </a:bodyPr>
          <a:lstStyle/>
          <a:p>
            <a:pPr>
              <a:defRPr/>
            </a:pPr>
            <a:r>
              <a:rPr lang="en-US" sz="1200" dirty="0">
                <a:solidFill>
                  <a:srgbClr val="000000"/>
                </a:solidFill>
                <a:latin typeface="Arial Narrow"/>
                <a:cs typeface="Arial Narrow"/>
              </a:rPr>
              <a:t>FSW-1024D</a:t>
            </a:r>
          </a:p>
        </p:txBody>
      </p:sp>
      <p:sp>
        <p:nvSpPr>
          <p:cNvPr id="71" name="TextBox 70"/>
          <p:cNvSpPr txBox="1"/>
          <p:nvPr/>
        </p:nvSpPr>
        <p:spPr>
          <a:xfrm>
            <a:off x="5637346" y="841055"/>
            <a:ext cx="1295400" cy="276999"/>
          </a:xfrm>
          <a:prstGeom prst="rect">
            <a:avLst/>
          </a:prstGeom>
          <a:noFill/>
        </p:spPr>
        <p:txBody>
          <a:bodyPr wrap="square" lIns="91436" tIns="45718" rIns="91436" bIns="45718" rtlCol="0">
            <a:spAutoFit/>
          </a:bodyPr>
          <a:lstStyle/>
          <a:p>
            <a:pPr algn="ctr">
              <a:defRPr/>
            </a:pPr>
            <a:r>
              <a:rPr lang="en-US" sz="1200" dirty="0">
                <a:solidFill>
                  <a:srgbClr val="000000"/>
                </a:solidFill>
                <a:latin typeface="Arial Narrow"/>
                <a:cs typeface="Arial Narrow"/>
              </a:rPr>
              <a:t>FSW-3032D</a:t>
            </a:r>
          </a:p>
        </p:txBody>
      </p:sp>
      <p:sp>
        <p:nvSpPr>
          <p:cNvPr id="73" name="TextBox 72"/>
          <p:cNvSpPr txBox="1"/>
          <p:nvPr/>
        </p:nvSpPr>
        <p:spPr>
          <a:xfrm>
            <a:off x="7954603" y="1390934"/>
            <a:ext cx="1295400" cy="276999"/>
          </a:xfrm>
          <a:prstGeom prst="rect">
            <a:avLst/>
          </a:prstGeom>
          <a:noFill/>
        </p:spPr>
        <p:txBody>
          <a:bodyPr wrap="square" lIns="91436" tIns="45718" rIns="91436" bIns="45718" rtlCol="0">
            <a:spAutoFit/>
          </a:bodyPr>
          <a:lstStyle/>
          <a:p>
            <a:pPr>
              <a:defRPr/>
            </a:pPr>
            <a:r>
              <a:rPr lang="en-US" sz="1200" dirty="0">
                <a:solidFill>
                  <a:srgbClr val="000000"/>
                </a:solidFill>
                <a:latin typeface="Arial Narrow"/>
                <a:cs typeface="Arial Narrow"/>
              </a:rPr>
              <a:t>FSW-1048D</a:t>
            </a:r>
          </a:p>
        </p:txBody>
      </p:sp>
      <p:sp>
        <p:nvSpPr>
          <p:cNvPr id="102" name="TextBox 101"/>
          <p:cNvSpPr txBox="1"/>
          <p:nvPr/>
        </p:nvSpPr>
        <p:spPr>
          <a:xfrm>
            <a:off x="2041351" y="2510069"/>
            <a:ext cx="1295400" cy="276999"/>
          </a:xfrm>
          <a:prstGeom prst="rect">
            <a:avLst/>
          </a:prstGeom>
          <a:noFill/>
        </p:spPr>
        <p:txBody>
          <a:bodyPr wrap="square" lIns="91436" tIns="45718" rIns="91436" bIns="45718" rtlCol="0">
            <a:spAutoFit/>
          </a:bodyPr>
          <a:lstStyle/>
          <a:p>
            <a:pPr>
              <a:defRPr/>
            </a:pPr>
            <a:r>
              <a:rPr lang="en-US" sz="1200" dirty="0">
                <a:solidFill>
                  <a:srgbClr val="000000"/>
                </a:solidFill>
                <a:latin typeface="Arial Narrow"/>
                <a:cs typeface="Arial Narrow"/>
              </a:rPr>
              <a:t>FSW-108D-POE</a:t>
            </a:r>
          </a:p>
        </p:txBody>
      </p:sp>
      <p:sp>
        <p:nvSpPr>
          <p:cNvPr id="106" name="TextBox 105"/>
          <p:cNvSpPr txBox="1"/>
          <p:nvPr/>
        </p:nvSpPr>
        <p:spPr>
          <a:xfrm>
            <a:off x="4012391" y="3410182"/>
            <a:ext cx="1295400" cy="276999"/>
          </a:xfrm>
          <a:prstGeom prst="rect">
            <a:avLst/>
          </a:prstGeom>
          <a:noFill/>
        </p:spPr>
        <p:txBody>
          <a:bodyPr wrap="square" lIns="91436" tIns="45718" rIns="91436" bIns="45718" rtlCol="0">
            <a:spAutoFit/>
          </a:bodyPr>
          <a:lstStyle/>
          <a:p>
            <a:pPr>
              <a:defRPr/>
            </a:pPr>
            <a:r>
              <a:rPr lang="en-US" sz="1200" dirty="0">
                <a:solidFill>
                  <a:srgbClr val="000000"/>
                </a:solidFill>
                <a:latin typeface="Arial Narrow"/>
                <a:cs typeface="Arial Narrow"/>
              </a:rPr>
              <a:t>FSW-124D</a:t>
            </a:r>
          </a:p>
        </p:txBody>
      </p:sp>
      <p:sp>
        <p:nvSpPr>
          <p:cNvPr id="107" name="TextBox 106"/>
          <p:cNvSpPr txBox="1"/>
          <p:nvPr/>
        </p:nvSpPr>
        <p:spPr>
          <a:xfrm>
            <a:off x="4012391" y="3257785"/>
            <a:ext cx="1295400" cy="276999"/>
          </a:xfrm>
          <a:prstGeom prst="rect">
            <a:avLst/>
          </a:prstGeom>
          <a:noFill/>
        </p:spPr>
        <p:txBody>
          <a:bodyPr wrap="square" lIns="91436" tIns="45718" rIns="91436" bIns="45718" rtlCol="0">
            <a:spAutoFit/>
          </a:bodyPr>
          <a:lstStyle/>
          <a:p>
            <a:pPr>
              <a:defRPr/>
            </a:pPr>
            <a:r>
              <a:rPr lang="en-US" sz="1200" dirty="0">
                <a:solidFill>
                  <a:srgbClr val="000000"/>
                </a:solidFill>
                <a:latin typeface="Arial Narrow"/>
                <a:cs typeface="Arial Narrow"/>
              </a:rPr>
              <a:t>FSW-124D-POE</a:t>
            </a:r>
          </a:p>
        </p:txBody>
      </p:sp>
      <p:sp>
        <p:nvSpPr>
          <p:cNvPr id="111" name="TextBox 110"/>
          <p:cNvSpPr txBox="1"/>
          <p:nvPr/>
        </p:nvSpPr>
        <p:spPr>
          <a:xfrm>
            <a:off x="4022551" y="2747063"/>
            <a:ext cx="1295400" cy="461665"/>
          </a:xfrm>
          <a:prstGeom prst="rect">
            <a:avLst/>
          </a:prstGeom>
          <a:noFill/>
        </p:spPr>
        <p:txBody>
          <a:bodyPr wrap="square" lIns="91436" tIns="45718" rIns="91436" bIns="45718" rtlCol="0">
            <a:spAutoFit/>
          </a:bodyPr>
          <a:lstStyle/>
          <a:p>
            <a:pPr>
              <a:defRPr/>
            </a:pPr>
            <a:r>
              <a:rPr lang="en-US" sz="1200" dirty="0">
                <a:solidFill>
                  <a:srgbClr val="000000"/>
                </a:solidFill>
                <a:latin typeface="Arial Narrow"/>
                <a:cs typeface="Arial Narrow"/>
              </a:rPr>
              <a:t>FSW-224D-FPOE</a:t>
            </a:r>
          </a:p>
          <a:p>
            <a:pPr>
              <a:defRPr/>
            </a:pPr>
            <a:r>
              <a:rPr lang="en-US" sz="1200" dirty="0">
                <a:solidFill>
                  <a:srgbClr val="000000"/>
                </a:solidFill>
                <a:latin typeface="Arial Narrow"/>
                <a:cs typeface="Arial Narrow"/>
              </a:rPr>
              <a:t>FSW-224D-POE</a:t>
            </a:r>
          </a:p>
        </p:txBody>
      </p:sp>
      <p:sp>
        <p:nvSpPr>
          <p:cNvPr id="121" name="TextBox 120"/>
          <p:cNvSpPr txBox="1"/>
          <p:nvPr/>
        </p:nvSpPr>
        <p:spPr>
          <a:xfrm>
            <a:off x="4022551" y="2200884"/>
            <a:ext cx="1295400" cy="646331"/>
          </a:xfrm>
          <a:prstGeom prst="rect">
            <a:avLst/>
          </a:prstGeom>
          <a:noFill/>
        </p:spPr>
        <p:txBody>
          <a:bodyPr wrap="square" lIns="91436" tIns="45718" rIns="91436" bIns="45718" rtlCol="0">
            <a:spAutoFit/>
          </a:bodyPr>
          <a:lstStyle/>
          <a:p>
            <a:pPr>
              <a:defRPr/>
            </a:pPr>
            <a:r>
              <a:rPr lang="en-US" sz="1200" dirty="0">
                <a:latin typeface="Arial Narrow"/>
                <a:cs typeface="Arial Narrow"/>
              </a:rPr>
              <a:t>FSW-424D-FPOE</a:t>
            </a:r>
          </a:p>
          <a:p>
            <a:pPr>
              <a:defRPr/>
            </a:pPr>
            <a:r>
              <a:rPr lang="en-US" sz="1200" dirty="0">
                <a:latin typeface="Arial Narrow"/>
                <a:cs typeface="Arial Narrow"/>
              </a:rPr>
              <a:t>FSW-424D-POE</a:t>
            </a:r>
          </a:p>
          <a:p>
            <a:pPr>
              <a:defRPr/>
            </a:pPr>
            <a:r>
              <a:rPr lang="en-US" sz="1200" dirty="0">
                <a:latin typeface="Arial Narrow"/>
                <a:cs typeface="Arial Narrow"/>
              </a:rPr>
              <a:t>FSW-424D</a:t>
            </a:r>
          </a:p>
        </p:txBody>
      </p:sp>
      <p:sp>
        <p:nvSpPr>
          <p:cNvPr id="126" name="TextBox 125"/>
          <p:cNvSpPr txBox="1"/>
          <p:nvPr/>
        </p:nvSpPr>
        <p:spPr>
          <a:xfrm>
            <a:off x="4012391" y="1963658"/>
            <a:ext cx="1295400" cy="276999"/>
          </a:xfrm>
          <a:prstGeom prst="rect">
            <a:avLst/>
          </a:prstGeom>
          <a:noFill/>
        </p:spPr>
        <p:txBody>
          <a:bodyPr wrap="square" lIns="91436" tIns="45718" rIns="91436" bIns="45718" rtlCol="0">
            <a:spAutoFit/>
          </a:bodyPr>
          <a:lstStyle/>
          <a:p>
            <a:pPr>
              <a:defRPr/>
            </a:pPr>
            <a:r>
              <a:rPr lang="en-US" sz="1200" dirty="0">
                <a:solidFill>
                  <a:srgbClr val="000000"/>
                </a:solidFill>
                <a:latin typeface="Arial Narrow"/>
                <a:cs typeface="Arial Narrow"/>
              </a:rPr>
              <a:t>FSW-524D</a:t>
            </a:r>
          </a:p>
        </p:txBody>
      </p:sp>
      <p:sp>
        <p:nvSpPr>
          <p:cNvPr id="128" name="TextBox 127"/>
          <p:cNvSpPr txBox="1"/>
          <p:nvPr/>
        </p:nvSpPr>
        <p:spPr>
          <a:xfrm>
            <a:off x="4010843" y="1821254"/>
            <a:ext cx="1295400" cy="276999"/>
          </a:xfrm>
          <a:prstGeom prst="rect">
            <a:avLst/>
          </a:prstGeom>
          <a:noFill/>
        </p:spPr>
        <p:txBody>
          <a:bodyPr wrap="square" lIns="91436" tIns="45718" rIns="91436" bIns="45718" rtlCol="0">
            <a:spAutoFit/>
          </a:bodyPr>
          <a:lstStyle/>
          <a:p>
            <a:pPr>
              <a:defRPr/>
            </a:pPr>
            <a:r>
              <a:rPr lang="en-US" sz="1200" dirty="0">
                <a:solidFill>
                  <a:srgbClr val="000000"/>
                </a:solidFill>
                <a:latin typeface="Arial Narrow"/>
                <a:cs typeface="Arial Narrow"/>
              </a:rPr>
              <a:t>FSW-524D-FPOE</a:t>
            </a:r>
          </a:p>
        </p:txBody>
      </p:sp>
      <p:sp>
        <p:nvSpPr>
          <p:cNvPr id="154" name="TextBox 153"/>
          <p:cNvSpPr txBox="1"/>
          <p:nvPr/>
        </p:nvSpPr>
        <p:spPr>
          <a:xfrm>
            <a:off x="7954471" y="2792783"/>
            <a:ext cx="1295400" cy="461665"/>
          </a:xfrm>
          <a:prstGeom prst="rect">
            <a:avLst/>
          </a:prstGeom>
          <a:noFill/>
        </p:spPr>
        <p:txBody>
          <a:bodyPr wrap="square" lIns="91436" tIns="45718" rIns="91436" bIns="45718" rtlCol="0">
            <a:spAutoFit/>
          </a:bodyPr>
          <a:lstStyle/>
          <a:p>
            <a:pPr>
              <a:defRPr/>
            </a:pPr>
            <a:r>
              <a:rPr lang="en-US" sz="1200" dirty="0">
                <a:latin typeface="Arial Narrow"/>
                <a:cs typeface="Arial Narrow"/>
              </a:rPr>
              <a:t>FSW-248D-FPOE</a:t>
            </a:r>
          </a:p>
          <a:p>
            <a:pPr>
              <a:defRPr/>
            </a:pPr>
            <a:r>
              <a:rPr lang="en-US" sz="1200" dirty="0">
                <a:latin typeface="Arial Narrow"/>
                <a:cs typeface="Arial Narrow"/>
              </a:rPr>
              <a:t>FSW-248D-POE</a:t>
            </a:r>
          </a:p>
        </p:txBody>
      </p:sp>
      <p:sp>
        <p:nvSpPr>
          <p:cNvPr id="143" name="TextBox 142"/>
          <p:cNvSpPr txBox="1"/>
          <p:nvPr/>
        </p:nvSpPr>
        <p:spPr>
          <a:xfrm>
            <a:off x="7944311" y="2213663"/>
            <a:ext cx="1295400" cy="646331"/>
          </a:xfrm>
          <a:prstGeom prst="rect">
            <a:avLst/>
          </a:prstGeom>
          <a:noFill/>
        </p:spPr>
        <p:txBody>
          <a:bodyPr wrap="square" lIns="91436" tIns="45718" rIns="91436" bIns="45718" rtlCol="0">
            <a:spAutoFit/>
          </a:bodyPr>
          <a:lstStyle/>
          <a:p>
            <a:pPr>
              <a:defRPr/>
            </a:pPr>
            <a:r>
              <a:rPr lang="en-US" sz="1200" dirty="0">
                <a:latin typeface="Arial Narrow"/>
                <a:cs typeface="Arial Narrow"/>
              </a:rPr>
              <a:t>FSW-448D-FPOE</a:t>
            </a:r>
          </a:p>
          <a:p>
            <a:pPr>
              <a:defRPr/>
            </a:pPr>
            <a:r>
              <a:rPr lang="en-US" sz="1200" dirty="0">
                <a:latin typeface="Arial Narrow"/>
                <a:cs typeface="Arial Narrow"/>
              </a:rPr>
              <a:t>FSW-448D-POE</a:t>
            </a:r>
          </a:p>
          <a:p>
            <a:pPr>
              <a:defRPr/>
            </a:pPr>
            <a:r>
              <a:rPr lang="en-US" sz="1200" dirty="0">
                <a:latin typeface="Arial Narrow"/>
                <a:cs typeface="Arial Narrow"/>
              </a:rPr>
              <a:t>FSW-448D</a:t>
            </a:r>
          </a:p>
        </p:txBody>
      </p:sp>
      <p:pic>
        <p:nvPicPr>
          <p:cNvPr id="64" name="Picture 36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06595" y="3837294"/>
            <a:ext cx="59424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36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06595" y="2529923"/>
            <a:ext cx="59424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ounded Rectangle 38"/>
          <p:cNvSpPr/>
          <p:nvPr/>
        </p:nvSpPr>
        <p:spPr bwMode="auto">
          <a:xfrm>
            <a:off x="1410405" y="3857038"/>
            <a:ext cx="685800" cy="171450"/>
          </a:xfrm>
          <a:prstGeom prst="roundRect">
            <a:avLst>
              <a:gd name="adj" fmla="val 50000"/>
            </a:avLst>
          </a:prstGeom>
          <a:solidFill>
            <a:schemeClr val="accent2">
              <a:lumMod val="50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000" dirty="0">
                <a:solidFill>
                  <a:schemeClr val="bg1"/>
                </a:solidFill>
                <a:latin typeface="Arial" charset="0"/>
              </a:rPr>
              <a:t>POE</a:t>
            </a:r>
          </a:p>
        </p:txBody>
      </p:sp>
      <p:sp>
        <p:nvSpPr>
          <p:cNvPr id="105" name="Rounded Rectangle 104"/>
          <p:cNvSpPr/>
          <p:nvPr/>
        </p:nvSpPr>
        <p:spPr bwMode="auto">
          <a:xfrm>
            <a:off x="1410405" y="2530757"/>
            <a:ext cx="685800" cy="171450"/>
          </a:xfrm>
          <a:prstGeom prst="roundRect">
            <a:avLst>
              <a:gd name="adj" fmla="val 50000"/>
            </a:avLst>
          </a:prstGeom>
          <a:solidFill>
            <a:schemeClr val="accent2">
              <a:lumMod val="50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000" dirty="0">
                <a:solidFill>
                  <a:schemeClr val="bg1"/>
                </a:solidFill>
                <a:latin typeface="Arial" charset="0"/>
              </a:rPr>
              <a:t>POE</a:t>
            </a:r>
          </a:p>
        </p:txBody>
      </p:sp>
      <p:pic>
        <p:nvPicPr>
          <p:cNvPr id="70" name="Picture 36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38589" y="3295224"/>
            <a:ext cx="59424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36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38589" y="3172870"/>
            <a:ext cx="59424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36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38589" y="2808253"/>
            <a:ext cx="59424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36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38589" y="2685900"/>
            <a:ext cx="59424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36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38589" y="2385220"/>
            <a:ext cx="59424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36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38589" y="2262867"/>
            <a:ext cx="59424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Rounded Rectangle 109"/>
          <p:cNvSpPr/>
          <p:nvPr/>
        </p:nvSpPr>
        <p:spPr bwMode="auto">
          <a:xfrm>
            <a:off x="3345773" y="3276832"/>
            <a:ext cx="685800" cy="171450"/>
          </a:xfrm>
          <a:prstGeom prst="roundRect">
            <a:avLst>
              <a:gd name="adj" fmla="val 50000"/>
            </a:avLst>
          </a:prstGeom>
          <a:solidFill>
            <a:schemeClr val="accent2">
              <a:lumMod val="50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000" dirty="0">
                <a:solidFill>
                  <a:schemeClr val="bg1"/>
                </a:solidFill>
                <a:latin typeface="Arial" charset="0"/>
              </a:rPr>
              <a:t>POE</a:t>
            </a:r>
          </a:p>
        </p:txBody>
      </p:sp>
      <p:sp>
        <p:nvSpPr>
          <p:cNvPr id="115" name="Rounded Rectangle 114"/>
          <p:cNvSpPr/>
          <p:nvPr/>
        </p:nvSpPr>
        <p:spPr bwMode="auto">
          <a:xfrm>
            <a:off x="3355933" y="2918351"/>
            <a:ext cx="685800" cy="171450"/>
          </a:xfrm>
          <a:prstGeom prst="roundRect">
            <a:avLst>
              <a:gd name="adj" fmla="val 50000"/>
            </a:avLst>
          </a:prstGeom>
          <a:solidFill>
            <a:schemeClr val="accent2">
              <a:lumMod val="50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000" dirty="0">
                <a:solidFill>
                  <a:schemeClr val="bg1"/>
                </a:solidFill>
                <a:latin typeface="Arial" charset="0"/>
              </a:rPr>
              <a:t>POE</a:t>
            </a:r>
          </a:p>
        </p:txBody>
      </p:sp>
      <p:sp>
        <p:nvSpPr>
          <p:cNvPr id="117" name="Rounded Rectangle 116"/>
          <p:cNvSpPr/>
          <p:nvPr/>
        </p:nvSpPr>
        <p:spPr bwMode="auto">
          <a:xfrm>
            <a:off x="3355933" y="2715417"/>
            <a:ext cx="685800" cy="171450"/>
          </a:xfrm>
          <a:prstGeom prst="roundRect">
            <a:avLst>
              <a:gd name="adj" fmla="val 50000"/>
            </a:avLst>
          </a:prstGeom>
          <a:solidFill>
            <a:schemeClr val="accent2">
              <a:lumMod val="50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000" dirty="0">
                <a:solidFill>
                  <a:schemeClr val="bg1"/>
                </a:solidFill>
                <a:latin typeface="Arial" charset="0"/>
              </a:rPr>
              <a:t>POE+</a:t>
            </a:r>
          </a:p>
        </p:txBody>
      </p:sp>
      <p:pic>
        <p:nvPicPr>
          <p:cNvPr id="80" name="Picture 36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70599" y="1314268"/>
            <a:ext cx="59424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36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45773" y="1306338"/>
            <a:ext cx="59424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36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06243" y="834759"/>
            <a:ext cx="59424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ounded Rectangle 51"/>
          <p:cNvSpPr/>
          <p:nvPr/>
        </p:nvSpPr>
        <p:spPr bwMode="auto">
          <a:xfrm>
            <a:off x="7442438" y="1277402"/>
            <a:ext cx="609600" cy="171450"/>
          </a:xfrm>
          <a:prstGeom prst="roundRect">
            <a:avLst>
              <a:gd name="adj" fmla="val 50000"/>
            </a:avLst>
          </a:prstGeom>
          <a:solidFill>
            <a:srgbClr val="455A6B"/>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hangingPunct="0">
              <a:spcBef>
                <a:spcPct val="20000"/>
              </a:spcBef>
              <a:buClr>
                <a:schemeClr val="accent1"/>
              </a:buClr>
              <a:buSzPct val="90000"/>
            </a:pPr>
            <a:r>
              <a:rPr lang="en-US" sz="1000" dirty="0">
                <a:solidFill>
                  <a:schemeClr val="bg1"/>
                </a:solidFill>
                <a:latin typeface="Arial" charset="0"/>
                <a:sym typeface="Wingdings"/>
              </a:rPr>
              <a:t>40G </a:t>
            </a:r>
            <a:r>
              <a:rPr lang="en-US" sz="1000" dirty="0">
                <a:solidFill>
                  <a:schemeClr val="bg1"/>
                </a:solidFill>
                <a:latin typeface="Wingdings"/>
                <a:ea typeface="Wingdings"/>
                <a:cs typeface="Wingdings"/>
                <a:sym typeface="Wingdings"/>
              </a:rPr>
              <a:t></a:t>
            </a:r>
            <a:r>
              <a:rPr lang="en-US" sz="1000" dirty="0">
                <a:solidFill>
                  <a:schemeClr val="bg1"/>
                </a:solidFill>
                <a:latin typeface="Arial" charset="0"/>
                <a:sym typeface="Wingdings"/>
              </a:rPr>
              <a:t> </a:t>
            </a:r>
            <a:endParaRPr lang="en-US" sz="1000" dirty="0">
              <a:solidFill>
                <a:schemeClr val="bg1"/>
              </a:solidFill>
              <a:latin typeface="Arial" charset="0"/>
            </a:endParaRPr>
          </a:p>
        </p:txBody>
      </p:sp>
      <p:pic>
        <p:nvPicPr>
          <p:cNvPr id="84" name="Picture 36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90729" y="2847772"/>
            <a:ext cx="59424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36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90729" y="2725419"/>
            <a:ext cx="59424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36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90729" y="2369083"/>
            <a:ext cx="59424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36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90729" y="2246730"/>
            <a:ext cx="59424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 name="Rounded Rectangle 156"/>
          <p:cNvSpPr/>
          <p:nvPr/>
        </p:nvSpPr>
        <p:spPr bwMode="auto">
          <a:xfrm>
            <a:off x="7287853" y="2964071"/>
            <a:ext cx="685800" cy="171450"/>
          </a:xfrm>
          <a:prstGeom prst="roundRect">
            <a:avLst>
              <a:gd name="adj" fmla="val 50000"/>
            </a:avLst>
          </a:prstGeom>
          <a:solidFill>
            <a:schemeClr val="accent2">
              <a:lumMod val="50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000" dirty="0">
                <a:solidFill>
                  <a:schemeClr val="bg1"/>
                </a:solidFill>
                <a:latin typeface="Arial" charset="0"/>
              </a:rPr>
              <a:t>POE</a:t>
            </a:r>
          </a:p>
        </p:txBody>
      </p:sp>
      <p:sp>
        <p:nvSpPr>
          <p:cNvPr id="158" name="Rounded Rectangle 157"/>
          <p:cNvSpPr/>
          <p:nvPr/>
        </p:nvSpPr>
        <p:spPr bwMode="auto">
          <a:xfrm>
            <a:off x="7287853" y="2761137"/>
            <a:ext cx="685800" cy="171450"/>
          </a:xfrm>
          <a:prstGeom prst="roundRect">
            <a:avLst>
              <a:gd name="adj" fmla="val 50000"/>
            </a:avLst>
          </a:prstGeom>
          <a:solidFill>
            <a:schemeClr val="accent2">
              <a:lumMod val="50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000" dirty="0">
                <a:solidFill>
                  <a:schemeClr val="bg1"/>
                </a:solidFill>
                <a:latin typeface="Arial" charset="0"/>
              </a:rPr>
              <a:t>POE+</a:t>
            </a:r>
          </a:p>
        </p:txBody>
      </p:sp>
      <p:pic>
        <p:nvPicPr>
          <p:cNvPr id="91" name="Picture 36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90729" y="2107276"/>
            <a:ext cx="59424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 name="Rounded Rectangle 145"/>
          <p:cNvSpPr/>
          <p:nvPr/>
        </p:nvSpPr>
        <p:spPr bwMode="auto">
          <a:xfrm>
            <a:off x="7257373" y="2384951"/>
            <a:ext cx="685800" cy="171450"/>
          </a:xfrm>
          <a:prstGeom prst="roundRect">
            <a:avLst>
              <a:gd name="adj" fmla="val 50000"/>
            </a:avLst>
          </a:prstGeom>
          <a:solidFill>
            <a:schemeClr val="accent2">
              <a:lumMod val="50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000" dirty="0">
                <a:solidFill>
                  <a:schemeClr val="bg1"/>
                </a:solidFill>
                <a:latin typeface="Arial" charset="0"/>
              </a:rPr>
              <a:t>POE</a:t>
            </a:r>
          </a:p>
        </p:txBody>
      </p:sp>
      <p:pic>
        <p:nvPicPr>
          <p:cNvPr id="88" name="Picture 36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90729" y="1868029"/>
            <a:ext cx="59424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Rounded Rectangle 146"/>
          <p:cNvSpPr/>
          <p:nvPr/>
        </p:nvSpPr>
        <p:spPr bwMode="auto">
          <a:xfrm>
            <a:off x="7257373" y="2182017"/>
            <a:ext cx="685800" cy="171450"/>
          </a:xfrm>
          <a:prstGeom prst="roundRect">
            <a:avLst>
              <a:gd name="adj" fmla="val 50000"/>
            </a:avLst>
          </a:prstGeom>
          <a:solidFill>
            <a:schemeClr val="accent2">
              <a:lumMod val="50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000" dirty="0">
                <a:solidFill>
                  <a:schemeClr val="bg1"/>
                </a:solidFill>
                <a:latin typeface="Arial" charset="0"/>
              </a:rPr>
              <a:t>POE+</a:t>
            </a:r>
          </a:p>
        </p:txBody>
      </p:sp>
      <p:sp>
        <p:nvSpPr>
          <p:cNvPr id="137" name="TextBox 136"/>
          <p:cNvSpPr txBox="1"/>
          <p:nvPr/>
        </p:nvSpPr>
        <p:spPr>
          <a:xfrm>
            <a:off x="7923991" y="1947479"/>
            <a:ext cx="1295400" cy="276999"/>
          </a:xfrm>
          <a:prstGeom prst="rect">
            <a:avLst/>
          </a:prstGeom>
          <a:noFill/>
        </p:spPr>
        <p:txBody>
          <a:bodyPr wrap="square" lIns="91436" tIns="45718" rIns="91436" bIns="45718" rtlCol="0">
            <a:spAutoFit/>
          </a:bodyPr>
          <a:lstStyle/>
          <a:p>
            <a:pPr>
              <a:defRPr/>
            </a:pPr>
            <a:r>
              <a:rPr lang="en-US" sz="1200" dirty="0">
                <a:solidFill>
                  <a:srgbClr val="000000"/>
                </a:solidFill>
                <a:latin typeface="Arial Narrow"/>
                <a:cs typeface="Arial Narrow"/>
              </a:rPr>
              <a:t>FSW-548D</a:t>
            </a:r>
          </a:p>
        </p:txBody>
      </p:sp>
      <p:sp>
        <p:nvSpPr>
          <p:cNvPr id="139" name="TextBox 138"/>
          <p:cNvSpPr txBox="1"/>
          <p:nvPr/>
        </p:nvSpPr>
        <p:spPr>
          <a:xfrm>
            <a:off x="7922443" y="1796987"/>
            <a:ext cx="1295400" cy="276999"/>
          </a:xfrm>
          <a:prstGeom prst="rect">
            <a:avLst/>
          </a:prstGeom>
          <a:noFill/>
        </p:spPr>
        <p:txBody>
          <a:bodyPr wrap="square" lIns="91436" tIns="45718" rIns="91436" bIns="45718" rtlCol="0">
            <a:spAutoFit/>
          </a:bodyPr>
          <a:lstStyle/>
          <a:p>
            <a:pPr>
              <a:defRPr/>
            </a:pPr>
            <a:r>
              <a:rPr lang="en-US" sz="1200" dirty="0">
                <a:solidFill>
                  <a:srgbClr val="000000"/>
                </a:solidFill>
                <a:latin typeface="Arial Narrow"/>
                <a:cs typeface="Arial Narrow"/>
              </a:rPr>
              <a:t>FSW-548D-FPOE</a:t>
            </a:r>
          </a:p>
        </p:txBody>
      </p:sp>
      <p:pic>
        <p:nvPicPr>
          <p:cNvPr id="89" name="Picture 36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90729" y="1745676"/>
            <a:ext cx="59424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Rounded Rectangle 141"/>
          <p:cNvSpPr/>
          <p:nvPr/>
        </p:nvSpPr>
        <p:spPr bwMode="auto">
          <a:xfrm>
            <a:off x="7170600" y="1989942"/>
            <a:ext cx="771027" cy="171450"/>
          </a:xfrm>
          <a:prstGeom prst="roundRect">
            <a:avLst>
              <a:gd name="adj" fmla="val 50000"/>
            </a:avLst>
          </a:prstGeom>
          <a:solidFill>
            <a:schemeClr val="accent5">
              <a:lumMod val="75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hangingPunct="0">
              <a:spcBef>
                <a:spcPct val="20000"/>
              </a:spcBef>
              <a:buClr>
                <a:schemeClr val="accent1"/>
              </a:buClr>
              <a:buSzPct val="90000"/>
            </a:pPr>
            <a:r>
              <a:rPr lang="en-US" sz="1000" dirty="0">
                <a:solidFill>
                  <a:schemeClr val="bg1"/>
                </a:solidFill>
                <a:latin typeface="Arial" charset="0"/>
                <a:sym typeface="Wingdings"/>
              </a:rPr>
              <a:t>FL Stacking</a:t>
            </a:r>
            <a:endParaRPr lang="en-US" sz="1000" dirty="0">
              <a:solidFill>
                <a:schemeClr val="bg1"/>
              </a:solidFill>
              <a:latin typeface="Arial" charset="0"/>
            </a:endParaRPr>
          </a:p>
        </p:txBody>
      </p:sp>
      <p:sp>
        <p:nvSpPr>
          <p:cNvPr id="141" name="Rounded Rectangle 140"/>
          <p:cNvSpPr/>
          <p:nvPr/>
        </p:nvSpPr>
        <p:spPr bwMode="auto">
          <a:xfrm>
            <a:off x="7170600" y="1799442"/>
            <a:ext cx="771027" cy="171450"/>
          </a:xfrm>
          <a:prstGeom prst="roundRect">
            <a:avLst>
              <a:gd name="adj" fmla="val 50000"/>
            </a:avLst>
          </a:prstGeom>
          <a:solidFill>
            <a:schemeClr val="accent5">
              <a:lumMod val="75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hangingPunct="0">
              <a:spcBef>
                <a:spcPct val="20000"/>
              </a:spcBef>
              <a:buClr>
                <a:schemeClr val="accent1"/>
              </a:buClr>
              <a:buSzPct val="90000"/>
            </a:pPr>
            <a:r>
              <a:rPr lang="en-US" sz="1000" dirty="0">
                <a:solidFill>
                  <a:schemeClr val="bg1"/>
                </a:solidFill>
                <a:latin typeface="Arial" charset="0"/>
                <a:sym typeface="Wingdings"/>
              </a:rPr>
              <a:t>FL Stacking</a:t>
            </a:r>
            <a:endParaRPr lang="en-US" sz="1000" dirty="0">
              <a:solidFill>
                <a:schemeClr val="bg1"/>
              </a:solidFill>
              <a:latin typeface="Arial" charset="0"/>
            </a:endParaRPr>
          </a:p>
        </p:txBody>
      </p:sp>
      <p:pic>
        <p:nvPicPr>
          <p:cNvPr id="92" name="Picture 36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38589" y="2134297"/>
            <a:ext cx="59424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36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38589" y="1891744"/>
            <a:ext cx="59424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 name="Rounded Rectangle 123"/>
          <p:cNvSpPr/>
          <p:nvPr/>
        </p:nvSpPr>
        <p:spPr bwMode="auto">
          <a:xfrm>
            <a:off x="3355933" y="2461151"/>
            <a:ext cx="685800" cy="171450"/>
          </a:xfrm>
          <a:prstGeom prst="roundRect">
            <a:avLst>
              <a:gd name="adj" fmla="val 50000"/>
            </a:avLst>
          </a:prstGeom>
          <a:solidFill>
            <a:schemeClr val="accent2">
              <a:lumMod val="50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000" dirty="0">
                <a:solidFill>
                  <a:schemeClr val="bg1"/>
                </a:solidFill>
                <a:latin typeface="Arial" charset="0"/>
              </a:rPr>
              <a:t>POE</a:t>
            </a:r>
          </a:p>
        </p:txBody>
      </p:sp>
      <p:sp>
        <p:nvSpPr>
          <p:cNvPr id="125" name="Rounded Rectangle 124"/>
          <p:cNvSpPr/>
          <p:nvPr/>
        </p:nvSpPr>
        <p:spPr bwMode="auto">
          <a:xfrm>
            <a:off x="3355933" y="2258217"/>
            <a:ext cx="685800" cy="171450"/>
          </a:xfrm>
          <a:prstGeom prst="roundRect">
            <a:avLst>
              <a:gd name="adj" fmla="val 50000"/>
            </a:avLst>
          </a:prstGeom>
          <a:solidFill>
            <a:schemeClr val="accent2">
              <a:lumMod val="50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000" dirty="0">
                <a:solidFill>
                  <a:schemeClr val="bg1"/>
                </a:solidFill>
                <a:latin typeface="Arial" charset="0"/>
              </a:rPr>
              <a:t>POE+</a:t>
            </a:r>
          </a:p>
        </p:txBody>
      </p:sp>
      <p:pic>
        <p:nvPicPr>
          <p:cNvPr id="79" name="Picture 36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38589" y="1769392"/>
            <a:ext cx="59424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Rounded Rectangle 129"/>
          <p:cNvSpPr/>
          <p:nvPr/>
        </p:nvSpPr>
        <p:spPr bwMode="auto">
          <a:xfrm>
            <a:off x="3258999" y="1799442"/>
            <a:ext cx="771027" cy="171450"/>
          </a:xfrm>
          <a:prstGeom prst="roundRect">
            <a:avLst>
              <a:gd name="adj" fmla="val 50000"/>
            </a:avLst>
          </a:prstGeom>
          <a:solidFill>
            <a:schemeClr val="accent5">
              <a:lumMod val="75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hangingPunct="0">
              <a:spcBef>
                <a:spcPct val="20000"/>
              </a:spcBef>
              <a:buClr>
                <a:schemeClr val="accent1"/>
              </a:buClr>
              <a:buSzPct val="90000"/>
            </a:pPr>
            <a:r>
              <a:rPr lang="en-US" sz="1000" dirty="0">
                <a:solidFill>
                  <a:schemeClr val="bg1"/>
                </a:solidFill>
                <a:latin typeface="Arial" charset="0"/>
                <a:sym typeface="Wingdings"/>
              </a:rPr>
              <a:t>FL Stacking</a:t>
            </a:r>
            <a:endParaRPr lang="en-US" sz="1000" dirty="0">
              <a:solidFill>
                <a:schemeClr val="bg1"/>
              </a:solidFill>
              <a:latin typeface="Arial" charset="0"/>
            </a:endParaRPr>
          </a:p>
        </p:txBody>
      </p:sp>
      <p:sp>
        <p:nvSpPr>
          <p:cNvPr id="131" name="Rounded Rectangle 130"/>
          <p:cNvSpPr/>
          <p:nvPr/>
        </p:nvSpPr>
        <p:spPr bwMode="auto">
          <a:xfrm>
            <a:off x="3258999" y="1989942"/>
            <a:ext cx="771027" cy="171450"/>
          </a:xfrm>
          <a:prstGeom prst="roundRect">
            <a:avLst>
              <a:gd name="adj" fmla="val 50000"/>
            </a:avLst>
          </a:prstGeom>
          <a:solidFill>
            <a:schemeClr val="accent5">
              <a:lumMod val="75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hangingPunct="0">
              <a:spcBef>
                <a:spcPct val="20000"/>
              </a:spcBef>
              <a:buClr>
                <a:schemeClr val="accent1"/>
              </a:buClr>
              <a:buSzPct val="90000"/>
            </a:pPr>
            <a:r>
              <a:rPr lang="en-US" sz="1000" dirty="0">
                <a:solidFill>
                  <a:schemeClr val="bg1"/>
                </a:solidFill>
                <a:latin typeface="Arial" charset="0"/>
                <a:sym typeface="Wingdings"/>
              </a:rPr>
              <a:t>FL Stacking</a:t>
            </a:r>
            <a:endParaRPr lang="en-US" sz="1000" dirty="0">
              <a:solidFill>
                <a:schemeClr val="bg1"/>
              </a:solidFill>
              <a:latin typeface="Arial" charset="0"/>
            </a:endParaRPr>
          </a:p>
        </p:txBody>
      </p:sp>
    </p:spTree>
    <p:extLst>
      <p:ext uri="{BB962C8B-B14F-4D97-AF65-F5344CB8AC3E}">
        <p14:creationId xmlns:p14="http://schemas.microsoft.com/office/powerpoint/2010/main" val="3147609467"/>
      </p:ext>
    </p:extLst>
  </p:cSld>
  <p:clrMapOvr>
    <a:masterClrMapping/>
  </p:clrMapOvr>
  <p:transition spd="slow">
    <p:wip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4"/>
          <p:cNvGraphicFramePr>
            <a:graphicFrameLocks/>
          </p:cNvGraphicFramePr>
          <p:nvPr>
            <p:extLst>
              <p:ext uri="{D42A27DB-BD31-4B8C-83A1-F6EECF244321}">
                <p14:modId xmlns:p14="http://schemas.microsoft.com/office/powerpoint/2010/main" val="1768470350"/>
              </p:ext>
            </p:extLst>
          </p:nvPr>
        </p:nvGraphicFramePr>
        <p:xfrm>
          <a:off x="1" y="983618"/>
          <a:ext cx="9143999" cy="3785527"/>
        </p:xfrm>
        <a:graphic>
          <a:graphicData uri="http://schemas.openxmlformats.org/drawingml/2006/table">
            <a:tbl>
              <a:tblPr firstRow="1" bandRow="1">
                <a:effectLst/>
                <a:tableStyleId>{073A0DAA-6AF3-43AB-8588-CEC1D06C72B9}</a:tableStyleId>
              </a:tblPr>
              <a:tblGrid>
                <a:gridCol w="264631"/>
                <a:gridCol w="1629022"/>
                <a:gridCol w="6923776"/>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Switch Capacity</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solidFill>
                            <a:srgbClr val="000000"/>
                          </a:solidFill>
                          <a:effectLst/>
                        </a:rPr>
                        <a:t>16 Gbps</a:t>
                      </a: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MAC Address Storage</a:t>
                      </a: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smtClean="0">
                          <a:solidFill>
                            <a:srgbClr val="000000"/>
                          </a:solidFill>
                        </a:rPr>
                        <a:t>2,000</a:t>
                      </a:r>
                      <a:endParaRPr lang="en-US" sz="1000" b="0"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Network Latency (64bytes)</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&lt;1 </a:t>
                      </a:r>
                      <a:r>
                        <a:rPr lang="el-GR" sz="1000" kern="1200" dirty="0" smtClean="0">
                          <a:solidFill>
                            <a:srgbClr val="000000"/>
                          </a:solidFill>
                          <a:effectLst/>
                        </a:rPr>
                        <a:t>μs </a:t>
                      </a: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VLANs Supported</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rgbClr val="000000"/>
                          </a:solidFill>
                          <a:effectLst/>
                          <a:latin typeface="+mn-lt"/>
                        </a:rPr>
                        <a:t>N/A</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Total Link Aggregation Group</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rgbClr val="000000"/>
                          </a:solidFill>
                          <a:effectLst/>
                          <a:latin typeface="+mn-lt"/>
                          <a:ea typeface="MS PGothic" pitchFamily="34" charset="-128"/>
                          <a:cs typeface="MS PGothic" pitchFamily="34" charset="-128"/>
                        </a:rPr>
                        <a:t>-</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rgbClr val="000000"/>
                          </a:solidFill>
                        </a:rPr>
                        <a:t>PoE Power Budget</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rPr>
                        <a:t>62 W</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30722" name="Rectangle 2"/>
          <p:cNvSpPr>
            <a:spLocks noGrp="1" noChangeArrowheads="1"/>
          </p:cNvSpPr>
          <p:nvPr>
            <p:ph type="title"/>
          </p:nvPr>
        </p:nvSpPr>
        <p:spPr/>
        <p:txBody>
          <a:bodyPr/>
          <a:lstStyle/>
          <a:p>
            <a:pPr eaLnBrk="1" hangingPunct="1"/>
            <a:r>
              <a:rPr lang="en-US" b="0" i="0" dirty="0" smtClean="0"/>
              <a:t>FortiSwitch 80-POE</a:t>
            </a:r>
            <a:endParaRPr lang="en-US" b="0" i="0" dirty="0"/>
          </a:p>
        </p:txBody>
      </p:sp>
      <p:pic>
        <p:nvPicPr>
          <p:cNvPr id="4098" name="Picture 2"/>
          <p:cNvPicPr>
            <a:picLocks noChangeAspect="1" noChangeArrowheads="1"/>
          </p:cNvPicPr>
          <p:nvPr/>
        </p:nvPicPr>
        <p:blipFill>
          <a:blip r:embed="rId2"/>
          <a:srcRect/>
          <a:stretch>
            <a:fillRect/>
          </a:stretch>
        </p:blipFill>
        <p:spPr bwMode="auto">
          <a:xfrm>
            <a:off x="1184014" y="1356379"/>
            <a:ext cx="3420000" cy="1167092"/>
          </a:xfrm>
          <a:prstGeom prst="rect">
            <a:avLst/>
          </a:prstGeom>
          <a:noFill/>
          <a:ln w="9525">
            <a:noFill/>
            <a:miter lim="800000"/>
            <a:headEnd/>
            <a:tailEnd/>
          </a:ln>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8640" y="2297091"/>
            <a:ext cx="372259" cy="5472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50899" y="2297091"/>
            <a:ext cx="372258" cy="547200"/>
          </a:xfrm>
          <a:prstGeom prst="rect">
            <a:avLst/>
          </a:prstGeom>
        </p:spPr>
      </p:pic>
      <p:sp>
        <p:nvSpPr>
          <p:cNvPr id="12"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4x GE RJ45 Ports </a:t>
            </a:r>
          </a:p>
          <a:p>
            <a:pPr marL="343033" indent="-343033" defTabSz="914379">
              <a:spcBef>
                <a:spcPct val="20000"/>
              </a:spcBef>
              <a:buClr>
                <a:schemeClr val="accent6"/>
              </a:buClr>
              <a:buFont typeface="+mj-ea"/>
              <a:buAutoNum type="circleNumDbPlain"/>
            </a:pPr>
            <a:r>
              <a:rPr lang="en-US" sz="1000" b="1" dirty="0"/>
              <a:t>4x GE PoE Ports</a:t>
            </a:r>
          </a:p>
        </p:txBody>
      </p:sp>
      <p:cxnSp>
        <p:nvCxnSpPr>
          <p:cNvPr id="9" name="Straight Connector 8"/>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2351877"/>
      </p:ext>
    </p:extLst>
  </p:cSld>
  <p:clrMapOvr>
    <a:masterClrMapping/>
  </p:clrMapOvr>
  <p:transition spd="slow">
    <p:wip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4"/>
          <p:cNvGraphicFramePr>
            <a:graphicFrameLocks/>
          </p:cNvGraphicFramePr>
          <p:nvPr>
            <p:extLst>
              <p:ext uri="{D42A27DB-BD31-4B8C-83A1-F6EECF244321}">
                <p14:modId xmlns:p14="http://schemas.microsoft.com/office/powerpoint/2010/main" val="1481563069"/>
              </p:ext>
            </p:extLst>
          </p:nvPr>
        </p:nvGraphicFramePr>
        <p:xfrm>
          <a:off x="1" y="983618"/>
          <a:ext cx="9143999" cy="3785527"/>
        </p:xfrm>
        <a:graphic>
          <a:graphicData uri="http://schemas.openxmlformats.org/drawingml/2006/table">
            <a:tbl>
              <a:tblPr firstRow="1" bandRow="1">
                <a:effectLst/>
                <a:tableStyleId>{073A0DAA-6AF3-43AB-8588-CEC1D06C72B9}</a:tableStyleId>
              </a:tblPr>
              <a:tblGrid>
                <a:gridCol w="264631"/>
                <a:gridCol w="1629022"/>
                <a:gridCol w="6923776"/>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Switch Capacity</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20 Gbps</a:t>
                      </a: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MAC Address Storage</a:t>
                      </a: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rPr>
                        <a:t>16,000</a:t>
                      </a:r>
                      <a:endParaRPr lang="en-US" sz="1000" b="0" i="0" dirty="0" smtClean="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Network Latency (64bytes)</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&lt;1 </a:t>
                      </a:r>
                      <a:r>
                        <a:rPr lang="el-GR" sz="1000" kern="1200" dirty="0" smtClean="0">
                          <a:solidFill>
                            <a:srgbClr val="000000"/>
                          </a:solidFill>
                          <a:effectLst/>
                        </a:rPr>
                        <a:t>μs </a:t>
                      </a: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VLANs Supported</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rgbClr val="000000"/>
                          </a:solidFill>
                          <a:effectLst/>
                          <a:latin typeface="+mn-lt"/>
                        </a:rPr>
                        <a:t>4096</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Total Link Aggregation Group</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rgbClr val="000000"/>
                          </a:solidFill>
                          <a:effectLst/>
                          <a:latin typeface="+mn-lt"/>
                          <a:ea typeface="MS PGothic" pitchFamily="34" charset="-128"/>
                          <a:cs typeface="MS PGothic" pitchFamily="34" charset="-128"/>
                        </a:rPr>
                        <a:t>up to 8 ports </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rgbClr val="000000"/>
                          </a:solidFill>
                        </a:rPr>
                        <a:t>PoE Power Budget</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rPr>
                        <a:t>75W</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30722" name="Rectangle 2"/>
          <p:cNvSpPr>
            <a:spLocks noGrp="1" noChangeArrowheads="1"/>
          </p:cNvSpPr>
          <p:nvPr>
            <p:ph type="title"/>
          </p:nvPr>
        </p:nvSpPr>
        <p:spPr/>
        <p:txBody>
          <a:bodyPr/>
          <a:lstStyle/>
          <a:p>
            <a:pPr eaLnBrk="1" hangingPunct="1"/>
            <a:r>
              <a:rPr lang="en-US" b="0" i="0" dirty="0" smtClean="0"/>
              <a:t>FortiSwitch 108D-POE</a:t>
            </a:r>
            <a:endParaRPr lang="en-US" b="0" i="0" dirty="0"/>
          </a:p>
        </p:txBody>
      </p:sp>
      <p:pic>
        <p:nvPicPr>
          <p:cNvPr id="4" name="Picture 3"/>
          <p:cNvPicPr>
            <a:picLocks noChangeAspect="1"/>
          </p:cNvPicPr>
          <p:nvPr/>
        </p:nvPicPr>
        <p:blipFill>
          <a:blip r:embed="rId2"/>
          <a:stretch>
            <a:fillRect/>
          </a:stretch>
        </p:blipFill>
        <p:spPr>
          <a:xfrm>
            <a:off x="734013" y="1380716"/>
            <a:ext cx="4320000" cy="111841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5380" y="2297091"/>
            <a:ext cx="372259" cy="5472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79899" y="2297091"/>
            <a:ext cx="372258" cy="5472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07639" y="2297091"/>
            <a:ext cx="372259" cy="547200"/>
          </a:xfrm>
          <a:prstGeom prst="rect">
            <a:avLst/>
          </a:prstGeom>
        </p:spPr>
      </p:pic>
      <p:sp>
        <p:nvSpPr>
          <p:cNvPr id="16"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8x PoE GE RJ45 </a:t>
            </a:r>
          </a:p>
          <a:p>
            <a:pPr marL="343033" indent="-343033" defTabSz="914379">
              <a:spcBef>
                <a:spcPct val="20000"/>
              </a:spcBef>
              <a:buClr>
                <a:schemeClr val="accent6"/>
              </a:buClr>
              <a:buFont typeface="+mj-ea"/>
              <a:buAutoNum type="circleNumDbPlain"/>
            </a:pPr>
            <a:r>
              <a:rPr lang="en-US" sz="1000" b="1" dirty="0"/>
              <a:t>2x pairs Shared GE ports</a:t>
            </a:r>
          </a:p>
        </p:txBody>
      </p:sp>
      <p:cxnSp>
        <p:nvCxnSpPr>
          <p:cNvPr id="10" name="Straight Connector 9"/>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2333984"/>
      </p:ext>
    </p:extLst>
  </p:cSld>
  <p:clrMapOvr>
    <a:masterClrMapping/>
  </p:clrMapOvr>
  <p:transition spd="slow">
    <p:wip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p:cNvGraphicFramePr>
            <a:graphicFrameLocks/>
          </p:cNvGraphicFramePr>
          <p:nvPr>
            <p:extLst>
              <p:ext uri="{D42A27DB-BD31-4B8C-83A1-F6EECF244321}">
                <p14:modId xmlns:p14="http://schemas.microsoft.com/office/powerpoint/2010/main" val="3660992225"/>
              </p:ext>
            </p:extLst>
          </p:nvPr>
        </p:nvGraphicFramePr>
        <p:xfrm>
          <a:off x="1" y="983617"/>
          <a:ext cx="9143999" cy="3785527"/>
        </p:xfrm>
        <a:graphic>
          <a:graphicData uri="http://schemas.openxmlformats.org/drawingml/2006/table">
            <a:tbl>
              <a:tblPr firstRow="1" bandRow="1">
                <a:effectLst/>
                <a:tableStyleId>{073A0DAA-6AF3-43AB-8588-CEC1D06C72B9}</a:tableStyleId>
              </a:tblPr>
              <a:tblGrid>
                <a:gridCol w="264631"/>
                <a:gridCol w="1629022"/>
                <a:gridCol w="3461888"/>
                <a:gridCol w="3461888"/>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200" b="1" i="0" dirty="0" smtClean="0">
                          <a:solidFill>
                            <a:schemeClr val="bg1"/>
                          </a:solidFill>
                        </a:rPr>
                        <a:t>FS-124D</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200" b="1" i="0" dirty="0" smtClean="0">
                          <a:solidFill>
                            <a:schemeClr val="bg1"/>
                          </a:solidFill>
                        </a:rPr>
                        <a:t>FS-124D-POE</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065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Switch Capacity</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solidFill>
                            <a:srgbClr val="000000"/>
                          </a:solidFill>
                          <a:effectLst/>
                        </a:rPr>
                        <a:t>52 Gbps</a:t>
                      </a: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solidFill>
                            <a:srgbClr val="000000"/>
                          </a:solidFill>
                          <a:effectLst/>
                        </a:rPr>
                        <a:t>52 Gbps</a:t>
                      </a: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06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MAC Address Storage</a:t>
                      </a: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smtClean="0">
                          <a:solidFill>
                            <a:srgbClr val="000000"/>
                          </a:solidFill>
                        </a:rPr>
                        <a:t>8,000</a:t>
                      </a:r>
                      <a:endParaRPr lang="en-US" sz="1000" b="0"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smtClean="0">
                          <a:solidFill>
                            <a:srgbClr val="000000"/>
                          </a:solidFill>
                        </a:rPr>
                        <a:t>16,000</a:t>
                      </a: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Network Latency (64bytes)</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&lt;1 </a:t>
                      </a:r>
                      <a:r>
                        <a:rPr lang="el-GR" sz="1000" kern="1200" dirty="0" smtClean="0">
                          <a:solidFill>
                            <a:srgbClr val="000000"/>
                          </a:solidFill>
                          <a:effectLst/>
                        </a:rPr>
                        <a:t>μs </a:t>
                      </a: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&lt;1 </a:t>
                      </a:r>
                      <a:r>
                        <a:rPr lang="el-GR" sz="1000" kern="1200" dirty="0" smtClean="0">
                          <a:solidFill>
                            <a:srgbClr val="000000"/>
                          </a:solidFill>
                          <a:effectLst/>
                        </a:rPr>
                        <a:t>μs </a:t>
                      </a: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065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VLANs Supported</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rgbClr val="000000"/>
                          </a:solidFill>
                          <a:effectLst/>
                          <a:latin typeface="+mn-lt"/>
                        </a:rPr>
                        <a:t>4K</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rgbClr val="000000"/>
                          </a:solidFill>
                          <a:effectLst/>
                          <a:latin typeface="+mn-lt"/>
                        </a:rPr>
                        <a:t>4K</a:t>
                      </a: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Total Link Aggregation Group</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mn-lt"/>
                          <a:ea typeface="MS PGothic" pitchFamily="34" charset="-128"/>
                          <a:cs typeface="MS PGothic" pitchFamily="34" charset="-128"/>
                        </a:rPr>
                        <a:t>12</a:t>
                      </a: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mn-lt"/>
                          <a:ea typeface="MS PGothic" pitchFamily="34" charset="-128"/>
                          <a:cs typeface="MS PGothic" pitchFamily="34" charset="-128"/>
                        </a:rPr>
                        <a:t>12</a:t>
                      </a: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065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rgbClr val="000000"/>
                          </a:solidFill>
                        </a:rPr>
                        <a:t>PoE Power Budget</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000" dirty="0" smtClean="0">
                          <a:solidFill>
                            <a:srgbClr val="000000"/>
                          </a:solidFill>
                        </a:rPr>
                        <a:t>-</a:t>
                      </a:r>
                      <a:endParaRPr lang="en-US" sz="1000" dirty="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000" dirty="0" smtClean="0">
                          <a:solidFill>
                            <a:srgbClr val="000000"/>
                          </a:solidFill>
                        </a:rPr>
                        <a:t>100 W</a:t>
                      </a: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pic>
        <p:nvPicPr>
          <p:cNvPr id="19" name="Picture 1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8641" y="2323455"/>
            <a:ext cx="372259" cy="54720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50901" y="2323455"/>
            <a:ext cx="372258" cy="547200"/>
          </a:xfrm>
          <a:prstGeom prst="rect">
            <a:avLst/>
          </a:prstGeom>
        </p:spPr>
      </p:pic>
      <p:sp>
        <p:nvSpPr>
          <p:cNvPr id="30722" name="Rectangle 2"/>
          <p:cNvSpPr>
            <a:spLocks noGrp="1" noChangeArrowheads="1"/>
          </p:cNvSpPr>
          <p:nvPr>
            <p:ph type="title"/>
          </p:nvPr>
        </p:nvSpPr>
        <p:spPr/>
        <p:txBody>
          <a:bodyPr/>
          <a:lstStyle/>
          <a:p>
            <a:pPr eaLnBrk="1" hangingPunct="1"/>
            <a:r>
              <a:rPr lang="en-US" b="0" i="0" dirty="0" smtClean="0"/>
              <a:t>FortiSwitch </a:t>
            </a:r>
            <a:r>
              <a:rPr lang="en-US" dirty="0"/>
              <a:t>1</a:t>
            </a:r>
            <a:r>
              <a:rPr lang="en-US" b="0" i="0" dirty="0" smtClean="0"/>
              <a:t>24D Series</a:t>
            </a:r>
            <a:endParaRPr lang="en-US" b="0" i="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08214" y="2313585"/>
            <a:ext cx="372259" cy="547201"/>
          </a:xfrm>
          <a:prstGeom prst="rect">
            <a:avLst/>
          </a:prstGeom>
        </p:spPr>
      </p:pic>
      <p:sp>
        <p:nvSpPr>
          <p:cNvPr id="13" name="Rectangle 47"/>
          <p:cNvSpPr>
            <a:spLocks noChangeArrowheads="1"/>
          </p:cNvSpPr>
          <p:nvPr/>
        </p:nvSpPr>
        <p:spPr bwMode="auto">
          <a:xfrm>
            <a:off x="2001452" y="1827214"/>
            <a:ext cx="3107819" cy="712107"/>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24x GE RJ45 Ports</a:t>
            </a:r>
          </a:p>
          <a:p>
            <a:pPr marL="343033" indent="-343033" defTabSz="914379">
              <a:spcBef>
                <a:spcPct val="20000"/>
              </a:spcBef>
              <a:buClr>
                <a:schemeClr val="accent6"/>
              </a:buClr>
              <a:buFont typeface="+mj-ea"/>
              <a:buAutoNum type="circleNumDbPlain"/>
            </a:pPr>
            <a:r>
              <a:rPr lang="en-US" sz="1000" b="1" dirty="0"/>
              <a:t>2x GE SFP Slots</a:t>
            </a:r>
          </a:p>
        </p:txBody>
      </p:sp>
      <p:sp>
        <p:nvSpPr>
          <p:cNvPr id="15" name="Rectangle 47"/>
          <p:cNvSpPr>
            <a:spLocks noChangeArrowheads="1"/>
          </p:cNvSpPr>
          <p:nvPr/>
        </p:nvSpPr>
        <p:spPr bwMode="auto">
          <a:xfrm>
            <a:off x="5627678" y="1827214"/>
            <a:ext cx="2968625" cy="70223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12x GE RJ45 Ports</a:t>
            </a:r>
          </a:p>
          <a:p>
            <a:pPr marL="343033" indent="-343033" defTabSz="914379">
              <a:spcBef>
                <a:spcPct val="20000"/>
              </a:spcBef>
              <a:buClr>
                <a:schemeClr val="accent6"/>
              </a:buClr>
              <a:buFont typeface="+mj-ea"/>
              <a:buAutoNum type="circleNumDbPlain"/>
            </a:pPr>
            <a:r>
              <a:rPr lang="en-US" sz="1000" b="1" dirty="0"/>
              <a:t>12x GE RJ45 PoE Ports</a:t>
            </a:r>
          </a:p>
          <a:p>
            <a:pPr marL="343033" indent="-343033" defTabSz="914379">
              <a:spcBef>
                <a:spcPct val="20000"/>
              </a:spcBef>
              <a:buClr>
                <a:schemeClr val="accent6"/>
              </a:buClr>
              <a:buFont typeface="+mj-ea"/>
              <a:buAutoNum type="circleNumDbPlain"/>
            </a:pPr>
            <a:r>
              <a:rPr lang="en-US" sz="1000" b="1" dirty="0"/>
              <a:t>2x GE SFP Slots</a:t>
            </a:r>
          </a:p>
        </p:txBody>
      </p:sp>
      <p:pic>
        <p:nvPicPr>
          <p:cNvPr id="3" name="Picture 2"/>
          <p:cNvPicPr>
            <a:picLocks noChangeAspect="1"/>
          </p:cNvPicPr>
          <p:nvPr/>
        </p:nvPicPr>
        <p:blipFill>
          <a:blip r:embed="rId4"/>
          <a:stretch>
            <a:fillRect/>
          </a:stretch>
        </p:blipFill>
        <p:spPr>
          <a:xfrm>
            <a:off x="2001452" y="1169987"/>
            <a:ext cx="2880000" cy="302349"/>
          </a:xfrm>
          <a:prstGeom prst="rect">
            <a:avLst/>
          </a:prstGeom>
        </p:spPr>
      </p:pic>
      <p:pic>
        <p:nvPicPr>
          <p:cNvPr id="5" name="Picture 4"/>
          <p:cNvPicPr>
            <a:picLocks noChangeAspect="1"/>
          </p:cNvPicPr>
          <p:nvPr/>
        </p:nvPicPr>
        <p:blipFill>
          <a:blip r:embed="rId5"/>
          <a:stretch>
            <a:fillRect/>
          </a:stretch>
        </p:blipFill>
        <p:spPr>
          <a:xfrm>
            <a:off x="5627677" y="1169936"/>
            <a:ext cx="2184648" cy="302400"/>
          </a:xfrm>
          <a:prstGeom prst="rect">
            <a:avLst/>
          </a:prstGeom>
        </p:spPr>
      </p:pic>
      <p:cxnSp>
        <p:nvCxnSpPr>
          <p:cNvPr id="12" name="Straight Connector 11"/>
          <p:cNvCxnSpPr/>
          <p:nvPr/>
        </p:nvCxnSpPr>
        <p:spPr>
          <a:xfrm>
            <a:off x="5351715"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93681"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2289271"/>
      </p:ext>
    </p:extLst>
  </p:cSld>
  <p:clrMapOvr>
    <a:masterClrMapping/>
  </p:clrMapOvr>
  <p:transition spd="slow">
    <p:wip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p:cNvGraphicFramePr>
            <a:graphicFrameLocks/>
          </p:cNvGraphicFramePr>
          <p:nvPr>
            <p:extLst>
              <p:ext uri="{D42A27DB-BD31-4B8C-83A1-F6EECF244321}">
                <p14:modId xmlns:p14="http://schemas.microsoft.com/office/powerpoint/2010/main" val="2386333744"/>
              </p:ext>
            </p:extLst>
          </p:nvPr>
        </p:nvGraphicFramePr>
        <p:xfrm>
          <a:off x="1" y="983617"/>
          <a:ext cx="9143999" cy="3785527"/>
        </p:xfrm>
        <a:graphic>
          <a:graphicData uri="http://schemas.openxmlformats.org/drawingml/2006/table">
            <a:tbl>
              <a:tblPr firstRow="1" bandRow="1">
                <a:effectLst/>
                <a:tableStyleId>{073A0DAA-6AF3-43AB-8588-CEC1D06C72B9}</a:tableStyleId>
              </a:tblPr>
              <a:tblGrid>
                <a:gridCol w="264631"/>
                <a:gridCol w="1629022"/>
                <a:gridCol w="3461888"/>
                <a:gridCol w="3461888"/>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200" b="1" i="0" dirty="0" smtClean="0">
                          <a:solidFill>
                            <a:schemeClr val="bg1"/>
                          </a:solidFill>
                        </a:rPr>
                        <a:t>FS-224D-POE</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200" b="1" i="0" dirty="0" smtClean="0">
                          <a:solidFill>
                            <a:schemeClr val="bg1"/>
                          </a:solidFill>
                        </a:rPr>
                        <a:t>FS-224D-FPOE</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065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Switch Capacity</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900" u="none" strike="noStrike" cap="none" normalizeH="0" baseline="0" dirty="0" smtClean="0">
                          <a:ln>
                            <a:noFill/>
                          </a:ln>
                          <a:solidFill>
                            <a:srgbClr val="000000"/>
                          </a:solidFill>
                          <a:effectLst/>
                        </a:rPr>
                        <a:t>48 Gbps</a:t>
                      </a:r>
                      <a:endParaRPr kumimoji="0" lang="en-US"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900" u="none" strike="noStrike" cap="none" normalizeH="0" baseline="0" dirty="0" smtClean="0">
                          <a:ln>
                            <a:noFill/>
                          </a:ln>
                          <a:solidFill>
                            <a:srgbClr val="000000"/>
                          </a:solidFill>
                          <a:effectLst/>
                        </a:rPr>
                        <a:t>56 Gbps</a:t>
                      </a:r>
                      <a:endParaRPr kumimoji="0" lang="en-US"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06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MAC Address Storage</a:t>
                      </a: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16K</a:t>
                      </a:r>
                      <a:endParaRPr lang="en-US" sz="900" b="0"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16K</a:t>
                      </a:r>
                      <a:endParaRPr lang="en-US" sz="9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Network Latency (64bytes)</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&lt;2 </a:t>
                      </a:r>
                      <a:r>
                        <a:rPr lang="el-GR" sz="1000" kern="1200" dirty="0" smtClean="0">
                          <a:solidFill>
                            <a:srgbClr val="000000"/>
                          </a:solidFill>
                          <a:effectLst/>
                        </a:rPr>
                        <a:t>μs </a:t>
                      </a: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&lt;1 </a:t>
                      </a:r>
                      <a:r>
                        <a:rPr lang="el-GR" sz="1000" kern="1200" dirty="0" smtClean="0">
                          <a:solidFill>
                            <a:srgbClr val="000000"/>
                          </a:solidFill>
                          <a:effectLst/>
                        </a:rPr>
                        <a:t>μs </a:t>
                      </a: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065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VLANs Supported</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4K</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4K</a:t>
                      </a: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Total Link Aggregation Group</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mn-lt"/>
                          <a:ea typeface="MS PGothic" pitchFamily="34" charset="-128"/>
                          <a:cs typeface="MS PGothic" pitchFamily="34" charset="-128"/>
                        </a:rPr>
                        <a:t>up to 8 ports </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mn-lt"/>
                          <a:ea typeface="MS PGothic" pitchFamily="34" charset="-128"/>
                          <a:cs typeface="MS PGothic" pitchFamily="34" charset="-128"/>
                        </a:rPr>
                        <a:t>up to 12 ports </a:t>
                      </a: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065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rgbClr val="000000"/>
                          </a:solidFill>
                        </a:rPr>
                        <a:t>PoE Power Budget</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180 W</a:t>
                      </a:r>
                      <a:endParaRPr lang="en-US" sz="900" dirty="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370 W</a:t>
                      </a:r>
                      <a:endParaRPr lang="en-US" sz="9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30722" name="Rectangle 2"/>
          <p:cNvSpPr>
            <a:spLocks noGrp="1" noChangeArrowheads="1"/>
          </p:cNvSpPr>
          <p:nvPr>
            <p:ph type="title"/>
          </p:nvPr>
        </p:nvSpPr>
        <p:spPr/>
        <p:txBody>
          <a:bodyPr/>
          <a:lstStyle/>
          <a:p>
            <a:r>
              <a:rPr lang="en-US" b="0" i="0" dirty="0" smtClean="0"/>
              <a:t>FortiSwitch </a:t>
            </a:r>
            <a:r>
              <a:rPr lang="en-US" dirty="0"/>
              <a:t>224D Series</a:t>
            </a:r>
            <a:endParaRPr lang="en-US" b="0" i="0" dirty="0"/>
          </a:p>
        </p:txBody>
      </p:sp>
      <p:cxnSp>
        <p:nvCxnSpPr>
          <p:cNvPr id="12" name="Straight Connector 11"/>
          <p:cNvCxnSpPr/>
          <p:nvPr/>
        </p:nvCxnSpPr>
        <p:spPr>
          <a:xfrm>
            <a:off x="5351715"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93681"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55389" y="2322001"/>
            <a:ext cx="372259" cy="547201"/>
          </a:xfrm>
          <a:prstGeom prst="rect">
            <a:avLst/>
          </a:prstGeom>
        </p:spPr>
      </p:pic>
      <p:sp>
        <p:nvSpPr>
          <p:cNvPr id="27" name="Rectangle 47"/>
          <p:cNvSpPr>
            <a:spLocks noChangeArrowheads="1"/>
          </p:cNvSpPr>
          <p:nvPr/>
        </p:nvSpPr>
        <p:spPr bwMode="auto">
          <a:xfrm>
            <a:off x="2001452" y="1827214"/>
            <a:ext cx="3107819" cy="712107"/>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8x GE RJ45 Ports</a:t>
            </a:r>
          </a:p>
          <a:p>
            <a:pPr marL="343033" indent="-343033" defTabSz="914379">
              <a:spcBef>
                <a:spcPct val="20000"/>
              </a:spcBef>
              <a:buClr>
                <a:schemeClr val="accent6"/>
              </a:buClr>
              <a:buFont typeface="+mj-ea"/>
              <a:buAutoNum type="circleNumDbPlain"/>
            </a:pPr>
            <a:r>
              <a:rPr lang="en-US" sz="1000" b="1" dirty="0"/>
              <a:t>12 x GE RJ45 POE/POE+ Ports</a:t>
            </a:r>
          </a:p>
          <a:p>
            <a:pPr marL="343033" indent="-343033" defTabSz="914379">
              <a:spcBef>
                <a:spcPct val="20000"/>
              </a:spcBef>
              <a:buClr>
                <a:schemeClr val="accent6"/>
              </a:buClr>
              <a:buFont typeface="+mj-ea"/>
              <a:buAutoNum type="circleNumDbPlain"/>
            </a:pPr>
            <a:r>
              <a:rPr lang="en-US" sz="1000" b="1" dirty="0"/>
              <a:t>4x pairs shared media GE Ports</a:t>
            </a:r>
          </a:p>
        </p:txBody>
      </p:sp>
      <p:pic>
        <p:nvPicPr>
          <p:cNvPr id="28" name="Picture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27649" y="2322001"/>
            <a:ext cx="372258" cy="547201"/>
          </a:xfrm>
          <a:prstGeom prst="rect">
            <a:avLst/>
          </a:prstGeom>
        </p:spPr>
      </p:pic>
      <p:pic>
        <p:nvPicPr>
          <p:cNvPr id="29" name="Picture 2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8640" y="2322000"/>
            <a:ext cx="372259" cy="547200"/>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50900" y="2322000"/>
            <a:ext cx="372260" cy="547200"/>
          </a:xfrm>
          <a:prstGeom prst="rect">
            <a:avLst/>
          </a:prstGeom>
        </p:spPr>
      </p:pic>
      <p:sp>
        <p:nvSpPr>
          <p:cNvPr id="31" name="Rectangle 47"/>
          <p:cNvSpPr>
            <a:spLocks noChangeArrowheads="1"/>
          </p:cNvSpPr>
          <p:nvPr/>
        </p:nvSpPr>
        <p:spPr bwMode="auto">
          <a:xfrm>
            <a:off x="5627678" y="1833922"/>
            <a:ext cx="2968625" cy="42869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24 x GE RJ45 POE/POE+ Ports</a:t>
            </a:r>
          </a:p>
          <a:p>
            <a:pPr marL="343033" indent="-343033" defTabSz="914379">
              <a:spcBef>
                <a:spcPct val="20000"/>
              </a:spcBef>
              <a:buClr>
                <a:schemeClr val="accent6"/>
              </a:buClr>
              <a:buFont typeface="+mj-ea"/>
              <a:buAutoNum type="circleNumDbPlain"/>
            </a:pPr>
            <a:r>
              <a:rPr lang="en-US" sz="1000" b="1" dirty="0"/>
              <a:t>4x GE SFP slots</a:t>
            </a:r>
          </a:p>
        </p:txBody>
      </p:sp>
      <p:pic>
        <p:nvPicPr>
          <p:cNvPr id="32" name="Picture 31"/>
          <p:cNvPicPr>
            <a:picLocks noChangeAspect="1"/>
          </p:cNvPicPr>
          <p:nvPr/>
        </p:nvPicPr>
        <p:blipFill>
          <a:blip r:embed="rId5"/>
          <a:stretch>
            <a:fillRect/>
          </a:stretch>
        </p:blipFill>
        <p:spPr>
          <a:xfrm>
            <a:off x="5627677" y="1195851"/>
            <a:ext cx="2880000" cy="299520"/>
          </a:xfrm>
          <a:prstGeom prst="rect">
            <a:avLst/>
          </a:prstGeom>
        </p:spPr>
      </p:pic>
      <p:pic>
        <p:nvPicPr>
          <p:cNvPr id="33" name="Picture 32" descr="FS-224D+Front.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001452" y="1215668"/>
            <a:ext cx="2880000" cy="259888"/>
          </a:xfrm>
          <a:prstGeom prst="rect">
            <a:avLst/>
          </a:prstGeom>
        </p:spPr>
      </p:pic>
    </p:spTree>
    <p:extLst>
      <p:ext uri="{BB962C8B-B14F-4D97-AF65-F5344CB8AC3E}">
        <p14:creationId xmlns:p14="http://schemas.microsoft.com/office/powerpoint/2010/main" val="3014147518"/>
      </p:ext>
    </p:extLst>
  </p:cSld>
  <p:clrMapOvr>
    <a:masterClrMapping/>
  </p:clrMapOvr>
  <p:transition spd="slow">
    <p:wip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p:cNvGraphicFramePr>
            <a:graphicFrameLocks/>
          </p:cNvGraphicFramePr>
          <p:nvPr>
            <p:extLst>
              <p:ext uri="{D42A27DB-BD31-4B8C-83A1-F6EECF244321}">
                <p14:modId xmlns:p14="http://schemas.microsoft.com/office/powerpoint/2010/main" val="3315740389"/>
              </p:ext>
            </p:extLst>
          </p:nvPr>
        </p:nvGraphicFramePr>
        <p:xfrm>
          <a:off x="1" y="983617"/>
          <a:ext cx="9143999" cy="3785527"/>
        </p:xfrm>
        <a:graphic>
          <a:graphicData uri="http://schemas.openxmlformats.org/drawingml/2006/table">
            <a:tbl>
              <a:tblPr firstRow="1" bandRow="1">
                <a:effectLst/>
                <a:tableStyleId>{073A0DAA-6AF3-43AB-8588-CEC1D06C72B9}</a:tableStyleId>
              </a:tblPr>
              <a:tblGrid>
                <a:gridCol w="264631"/>
                <a:gridCol w="1629022"/>
                <a:gridCol w="3461888"/>
                <a:gridCol w="3461888"/>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defRPr/>
                      </a:pPr>
                      <a:r>
                        <a:rPr lang="en-US" sz="1200" b="1" i="0" dirty="0" smtClean="0">
                          <a:solidFill>
                            <a:schemeClr val="bg1"/>
                          </a:solidFill>
                        </a:rPr>
                        <a:t>FS-248D-POE</a:t>
                      </a:r>
                      <a:endParaRPr kumimoji="0" lang="en-US" sz="1200" b="1" i="0" u="none" strike="noStrike" cap="none" normalizeH="0" baseline="0" dirty="0" smtClean="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lang="en-US" sz="1200" b="1" i="0" dirty="0" smtClean="0">
                          <a:solidFill>
                            <a:schemeClr val="bg1"/>
                          </a:solidFill>
                        </a:rPr>
                        <a:t>FS-248D-FPOE</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065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Switch Capacity</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is-IS" sz="900" u="none" strike="noStrike" cap="none" normalizeH="0" baseline="0" dirty="0" smtClean="0">
                          <a:ln>
                            <a:noFill/>
                          </a:ln>
                          <a:solidFill>
                            <a:srgbClr val="000000"/>
                          </a:solidFill>
                          <a:effectLst/>
                        </a:rPr>
                        <a:t>104 </a:t>
                      </a:r>
                      <a:r>
                        <a:rPr kumimoji="0" lang="en-US" sz="900" u="none" strike="noStrike" cap="none" normalizeH="0" baseline="0" dirty="0" smtClean="0">
                          <a:ln>
                            <a:noFill/>
                          </a:ln>
                          <a:solidFill>
                            <a:srgbClr val="000000"/>
                          </a:solidFill>
                          <a:effectLst/>
                        </a:rPr>
                        <a:t>Gbps</a:t>
                      </a:r>
                      <a:endParaRPr kumimoji="0" lang="en-US"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900" u="none" strike="noStrike" cap="none" normalizeH="0" baseline="0" dirty="0" smtClean="0">
                          <a:ln>
                            <a:noFill/>
                          </a:ln>
                          <a:solidFill>
                            <a:srgbClr val="000000"/>
                          </a:solidFill>
                          <a:effectLst/>
                        </a:rPr>
                        <a:t>104 Gbps</a:t>
                      </a:r>
                      <a:endParaRPr kumimoji="0" lang="en-US"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06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MAC Address Storage</a:t>
                      </a: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16K</a:t>
                      </a:r>
                      <a:endParaRPr lang="en-US" sz="900" b="0"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16K</a:t>
                      </a:r>
                      <a:endParaRPr lang="en-US" sz="9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Network Latency (64bytes)</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&lt;1 </a:t>
                      </a:r>
                      <a:r>
                        <a:rPr lang="el-GR" sz="1000" kern="1200" dirty="0" smtClean="0">
                          <a:solidFill>
                            <a:srgbClr val="000000"/>
                          </a:solidFill>
                          <a:effectLst/>
                        </a:rPr>
                        <a:t>μs </a:t>
                      </a: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&lt;1 </a:t>
                      </a:r>
                      <a:r>
                        <a:rPr lang="el-GR" sz="1000" kern="1200" dirty="0" smtClean="0">
                          <a:solidFill>
                            <a:srgbClr val="000000"/>
                          </a:solidFill>
                          <a:effectLst/>
                        </a:rPr>
                        <a:t>μs </a:t>
                      </a: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065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VLANs Supported</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4K</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4K</a:t>
                      </a: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Total Link Aggregation Group</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mn-lt"/>
                          <a:ea typeface="MS PGothic" pitchFamily="34" charset="-128"/>
                          <a:cs typeface="MS PGothic" pitchFamily="34" charset="-128"/>
                        </a:rPr>
                        <a:t>up to 12 ports </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mn-lt"/>
                          <a:ea typeface="MS PGothic" pitchFamily="34" charset="-128"/>
                          <a:cs typeface="MS PGothic" pitchFamily="34" charset="-128"/>
                        </a:rPr>
                        <a:t>up to 12 ports </a:t>
                      </a: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065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rgbClr val="000000"/>
                          </a:solidFill>
                        </a:rPr>
                        <a:t>PoE Power Budget</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370 W</a:t>
                      </a:r>
                      <a:endParaRPr lang="en-US" sz="900" dirty="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740 W</a:t>
                      </a:r>
                      <a:endParaRPr lang="en-US" sz="9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30722" name="Rectangle 2"/>
          <p:cNvSpPr>
            <a:spLocks noGrp="1" noChangeArrowheads="1"/>
          </p:cNvSpPr>
          <p:nvPr>
            <p:ph type="title"/>
          </p:nvPr>
        </p:nvSpPr>
        <p:spPr/>
        <p:txBody>
          <a:bodyPr/>
          <a:lstStyle/>
          <a:p>
            <a:r>
              <a:rPr lang="en-US" b="0" i="0" dirty="0" smtClean="0"/>
              <a:t>FortiSwitch </a:t>
            </a:r>
            <a:r>
              <a:rPr lang="en-US" dirty="0"/>
              <a:t>248D Series</a:t>
            </a:r>
            <a:endParaRPr lang="en-US" b="0" i="0" dirty="0"/>
          </a:p>
        </p:txBody>
      </p:sp>
      <p:cxnSp>
        <p:nvCxnSpPr>
          <p:cNvPr id="12" name="Straight Connector 11"/>
          <p:cNvCxnSpPr/>
          <p:nvPr/>
        </p:nvCxnSpPr>
        <p:spPr>
          <a:xfrm>
            <a:off x="5351715"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93681"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55389" y="2322001"/>
            <a:ext cx="372259" cy="547201"/>
          </a:xfrm>
          <a:prstGeom prst="rect">
            <a:avLst/>
          </a:prstGeom>
        </p:spPr>
      </p:pic>
      <p:sp>
        <p:nvSpPr>
          <p:cNvPr id="16" name="Rectangle 47"/>
          <p:cNvSpPr>
            <a:spLocks noChangeArrowheads="1"/>
          </p:cNvSpPr>
          <p:nvPr/>
        </p:nvSpPr>
        <p:spPr bwMode="auto">
          <a:xfrm>
            <a:off x="2001452" y="1827214"/>
            <a:ext cx="3107819" cy="712107"/>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24 x GE RJ45 Ports</a:t>
            </a:r>
          </a:p>
          <a:p>
            <a:pPr marL="343033" indent="-343033" defTabSz="914379">
              <a:spcBef>
                <a:spcPct val="20000"/>
              </a:spcBef>
              <a:buClr>
                <a:schemeClr val="accent6"/>
              </a:buClr>
              <a:buFont typeface="+mj-ea"/>
              <a:buAutoNum type="circleNumDbPlain"/>
            </a:pPr>
            <a:r>
              <a:rPr lang="en-US" sz="1000" b="1" dirty="0"/>
              <a:t>24 x GE RJ45 POE Ports</a:t>
            </a:r>
          </a:p>
          <a:p>
            <a:pPr marL="343033" indent="-343033" defTabSz="914379">
              <a:spcBef>
                <a:spcPct val="20000"/>
              </a:spcBef>
              <a:buClr>
                <a:schemeClr val="accent6"/>
              </a:buClr>
              <a:buFont typeface="+mj-ea"/>
              <a:buAutoNum type="circleNumDbPlain"/>
            </a:pPr>
            <a:r>
              <a:rPr lang="en-US" sz="1000" b="1" dirty="0"/>
              <a:t>2x GE SFP slots</a:t>
            </a:r>
          </a:p>
        </p:txBody>
      </p:sp>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27649" y="2322001"/>
            <a:ext cx="372258" cy="547201"/>
          </a:xfrm>
          <a:prstGeom prst="rect">
            <a:avLst/>
          </a:prstGeom>
        </p:spPr>
      </p:pic>
      <p:pic>
        <p:nvPicPr>
          <p:cNvPr id="18" name="Picture 1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8640" y="2322000"/>
            <a:ext cx="372259" cy="54720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50900" y="2322000"/>
            <a:ext cx="372260" cy="547200"/>
          </a:xfrm>
          <a:prstGeom prst="rect">
            <a:avLst/>
          </a:prstGeom>
        </p:spPr>
      </p:pic>
      <p:sp>
        <p:nvSpPr>
          <p:cNvPr id="20" name="Rectangle 47"/>
          <p:cNvSpPr>
            <a:spLocks noChangeArrowheads="1"/>
          </p:cNvSpPr>
          <p:nvPr/>
        </p:nvSpPr>
        <p:spPr bwMode="auto">
          <a:xfrm>
            <a:off x="5627678" y="1827214"/>
            <a:ext cx="2968625" cy="42869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48 x GE RJ45 POE/POE+ Ports</a:t>
            </a:r>
          </a:p>
          <a:p>
            <a:pPr marL="343033" indent="-343033" defTabSz="914379">
              <a:spcBef>
                <a:spcPct val="20000"/>
              </a:spcBef>
              <a:buClr>
                <a:schemeClr val="accent6"/>
              </a:buClr>
              <a:buFont typeface="+mj-ea"/>
              <a:buAutoNum type="circleNumDbPlain"/>
            </a:pPr>
            <a:r>
              <a:rPr lang="en-US" sz="1000" b="1" dirty="0"/>
              <a:t>4x GE SFP slots</a:t>
            </a:r>
          </a:p>
        </p:txBody>
      </p:sp>
      <p:pic>
        <p:nvPicPr>
          <p:cNvPr id="21" name="Picture 20" descr="FS-248D-POE+Front.pd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001452" y="1150801"/>
            <a:ext cx="2880000" cy="289524"/>
          </a:xfrm>
          <a:prstGeom prst="rect">
            <a:avLst/>
          </a:prstGeom>
        </p:spPr>
      </p:pic>
      <p:pic>
        <p:nvPicPr>
          <p:cNvPr id="22" name="Picture 21" descr="FS-248D-FPOE+Front.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627677" y="1150802"/>
            <a:ext cx="2880000" cy="289606"/>
          </a:xfrm>
          <a:prstGeom prst="rect">
            <a:avLst/>
          </a:prstGeom>
        </p:spPr>
      </p:pic>
    </p:spTree>
    <p:extLst>
      <p:ext uri="{BB962C8B-B14F-4D97-AF65-F5344CB8AC3E}">
        <p14:creationId xmlns:p14="http://schemas.microsoft.com/office/powerpoint/2010/main" val="2719929694"/>
      </p:ext>
    </p:extLst>
  </p:cSld>
  <p:clrMapOvr>
    <a:masterClrMapping/>
  </p:clrMapOvr>
  <p:transition spd="slow">
    <p:wip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p:cNvGraphicFramePr>
            <a:graphicFrameLocks/>
          </p:cNvGraphicFramePr>
          <p:nvPr>
            <p:extLst>
              <p:ext uri="{D42A27DB-BD31-4B8C-83A1-F6EECF244321}">
                <p14:modId xmlns:p14="http://schemas.microsoft.com/office/powerpoint/2010/main" val="3877124662"/>
              </p:ext>
            </p:extLst>
          </p:nvPr>
        </p:nvGraphicFramePr>
        <p:xfrm>
          <a:off x="1" y="983617"/>
          <a:ext cx="9143999" cy="3785527"/>
        </p:xfrm>
        <a:graphic>
          <a:graphicData uri="http://schemas.openxmlformats.org/drawingml/2006/table">
            <a:tbl>
              <a:tblPr firstRow="1" bandRow="1">
                <a:effectLst/>
                <a:tableStyleId>{073A0DAA-6AF3-43AB-8588-CEC1D06C72B9}</a:tableStyleId>
              </a:tblPr>
              <a:tblGrid>
                <a:gridCol w="264631"/>
                <a:gridCol w="1629022"/>
                <a:gridCol w="2307925"/>
                <a:gridCol w="2307926"/>
                <a:gridCol w="2307925"/>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defRPr/>
                      </a:pPr>
                      <a:r>
                        <a:rPr lang="en-US" sz="1200" b="1" i="0" dirty="0" smtClean="0">
                          <a:solidFill>
                            <a:schemeClr val="bg1"/>
                          </a:solidFill>
                        </a:rPr>
                        <a:t>FS-424D</a:t>
                      </a:r>
                      <a:endParaRPr kumimoji="0" lang="en-US" sz="1200" b="1" i="0" u="none" strike="noStrike" cap="none" normalizeH="0" baseline="0" dirty="0" smtClean="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200" b="1" i="0" dirty="0" smtClean="0">
                          <a:solidFill>
                            <a:schemeClr val="bg1"/>
                          </a:solidFill>
                        </a:rPr>
                        <a:t>FS-424D-POE</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lang="en-US" sz="1200" b="1" i="0" dirty="0" smtClean="0">
                          <a:solidFill>
                            <a:schemeClr val="bg1"/>
                          </a:solidFill>
                        </a:rPr>
                        <a:t>FS-424D-FPOE</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065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Switch Capacity</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solidFill>
                            <a:srgbClr val="000000"/>
                          </a:solidFill>
                          <a:effectLst/>
                        </a:rPr>
                        <a:t>88 Gbps</a:t>
                      </a:r>
                      <a:endParaRPr kumimoji="0" lang="en-US"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solidFill>
                            <a:srgbClr val="000000"/>
                          </a:solidFill>
                          <a:effectLst/>
                        </a:rPr>
                        <a:t>88 Gbps</a:t>
                      </a:r>
                      <a:endParaRPr kumimoji="0" lang="en-US"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solidFill>
                            <a:srgbClr val="000000"/>
                          </a:solidFill>
                          <a:effectLst/>
                        </a:rPr>
                        <a:t>88 Gbps</a:t>
                      </a:r>
                      <a:endParaRPr kumimoji="0" lang="en-US"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06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MAC Address Storage</a:t>
                      </a: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16K</a:t>
                      </a:r>
                      <a:endParaRPr lang="en-US" sz="900" b="0"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16K</a:t>
                      </a:r>
                      <a:endParaRPr lang="en-US" sz="900" b="0"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16K</a:t>
                      </a:r>
                      <a:endParaRPr lang="en-US" sz="900" b="0"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Network Latency (64bytes)</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&lt;1 </a:t>
                      </a:r>
                      <a:r>
                        <a:rPr lang="el-GR" sz="1000" kern="1200" dirty="0" smtClean="0">
                          <a:solidFill>
                            <a:srgbClr val="000000"/>
                          </a:solidFill>
                          <a:effectLst/>
                        </a:rPr>
                        <a:t>μs </a:t>
                      </a: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&lt;1 </a:t>
                      </a:r>
                      <a:r>
                        <a:rPr lang="el-GR" sz="1000" kern="1200" dirty="0" smtClean="0">
                          <a:solidFill>
                            <a:srgbClr val="000000"/>
                          </a:solidFill>
                          <a:effectLst/>
                        </a:rPr>
                        <a:t>μs </a:t>
                      </a: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&lt;1 </a:t>
                      </a:r>
                      <a:r>
                        <a:rPr lang="el-GR" sz="1000" kern="1200" dirty="0" smtClean="0">
                          <a:solidFill>
                            <a:srgbClr val="000000"/>
                          </a:solidFill>
                          <a:effectLst/>
                        </a:rPr>
                        <a:t>μs </a:t>
                      </a: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065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VLANs Supported</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rgbClr val="000000"/>
                          </a:solidFill>
                          <a:effectLst/>
                          <a:latin typeface="+mn-lt"/>
                        </a:rPr>
                        <a:t>4K</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4K</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4K</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Total Link Aggregation Group</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rgbClr val="000000"/>
                          </a:solidFill>
                          <a:effectLst/>
                          <a:latin typeface="+mn-lt"/>
                          <a:ea typeface="MS PGothic" pitchFamily="34" charset="-128"/>
                          <a:cs typeface="MS PGothic" pitchFamily="34" charset="-128"/>
                        </a:rPr>
                        <a:t>up to 12 ports </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mn-lt"/>
                          <a:ea typeface="MS PGothic" pitchFamily="34" charset="-128"/>
                          <a:cs typeface="MS PGothic" pitchFamily="34" charset="-128"/>
                        </a:rPr>
                        <a:t>up to 12 ports </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mn-lt"/>
                          <a:ea typeface="MS PGothic" pitchFamily="34" charset="-128"/>
                          <a:cs typeface="MS PGothic" pitchFamily="34" charset="-128"/>
                        </a:rPr>
                        <a:t>up to 12 ports </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065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rgbClr val="000000"/>
                          </a:solidFill>
                        </a:rPr>
                        <a:t>PoE Power Budget</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900" dirty="0" smtClean="0"/>
                        <a:t>-</a:t>
                      </a:r>
                      <a:endParaRPr lang="en-US" sz="900" dirty="0"/>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185 W</a:t>
                      </a:r>
                      <a:endParaRPr lang="en-US" sz="900" dirty="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370 W</a:t>
                      </a:r>
                      <a:endParaRPr lang="en-US" sz="900" dirty="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30722" name="Rectangle 2"/>
          <p:cNvSpPr>
            <a:spLocks noGrp="1" noChangeArrowheads="1"/>
          </p:cNvSpPr>
          <p:nvPr>
            <p:ph type="title"/>
          </p:nvPr>
        </p:nvSpPr>
        <p:spPr/>
        <p:txBody>
          <a:bodyPr/>
          <a:lstStyle/>
          <a:p>
            <a:r>
              <a:rPr lang="en-US" b="0" i="0" dirty="0" smtClean="0"/>
              <a:t>FortiSwitch </a:t>
            </a:r>
            <a:r>
              <a:rPr lang="en-US" dirty="0"/>
              <a:t>424D </a:t>
            </a:r>
            <a:r>
              <a:rPr lang="en-US" dirty="0" smtClean="0"/>
              <a:t>Series</a:t>
            </a:r>
            <a:endParaRPr lang="en-US" b="0" i="0" dirty="0"/>
          </a:p>
        </p:txBody>
      </p:sp>
      <p:cxnSp>
        <p:nvCxnSpPr>
          <p:cNvPr id="12" name="Straight Connector 11"/>
          <p:cNvCxnSpPr/>
          <p:nvPr/>
        </p:nvCxnSpPr>
        <p:spPr>
          <a:xfrm>
            <a:off x="4199214"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93681"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536017"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6033" y="2322000"/>
            <a:ext cx="372259" cy="547200"/>
          </a:xfrm>
          <a:prstGeom prst="rect">
            <a:avLst/>
          </a:prstGeom>
        </p:spPr>
      </p:pic>
      <p:sp>
        <p:nvSpPr>
          <p:cNvPr id="34" name="Rectangle 47"/>
          <p:cNvSpPr>
            <a:spLocks noChangeArrowheads="1"/>
          </p:cNvSpPr>
          <p:nvPr/>
        </p:nvSpPr>
        <p:spPr bwMode="auto">
          <a:xfrm>
            <a:off x="4244653" y="1819889"/>
            <a:ext cx="2291365" cy="712107"/>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24x GE RJ45 POE/POE+ Ports</a:t>
            </a:r>
          </a:p>
          <a:p>
            <a:pPr marL="343033" indent="-343033" defTabSz="914379">
              <a:spcBef>
                <a:spcPct val="20000"/>
              </a:spcBef>
              <a:buClr>
                <a:schemeClr val="accent6"/>
              </a:buClr>
              <a:buFont typeface="+mj-ea"/>
              <a:buAutoNum type="circleNumDbPlain"/>
            </a:pPr>
            <a:r>
              <a:rPr lang="en-US" sz="1000" b="1" dirty="0"/>
              <a:t>2x 10GE SFP slots</a:t>
            </a:r>
          </a:p>
        </p:txBody>
      </p:sp>
      <p:pic>
        <p:nvPicPr>
          <p:cNvPr id="35" name="Picture 3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8640" y="2322000"/>
            <a:ext cx="372259" cy="547200"/>
          </a:xfrm>
          <a:prstGeom prst="rect">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50900" y="2322000"/>
            <a:ext cx="372260" cy="547200"/>
          </a:xfrm>
          <a:prstGeom prst="rect">
            <a:avLst/>
          </a:prstGeom>
        </p:spPr>
      </p:pic>
      <p:sp>
        <p:nvSpPr>
          <p:cNvPr id="37" name="Rectangle 47"/>
          <p:cNvSpPr>
            <a:spLocks noChangeArrowheads="1"/>
          </p:cNvSpPr>
          <p:nvPr/>
        </p:nvSpPr>
        <p:spPr bwMode="auto">
          <a:xfrm>
            <a:off x="6647379" y="1834686"/>
            <a:ext cx="2252824" cy="42869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24x GE RJ45 POE/POE+ Ports</a:t>
            </a:r>
          </a:p>
          <a:p>
            <a:pPr marL="343033" indent="-343033" defTabSz="914379">
              <a:spcBef>
                <a:spcPct val="20000"/>
              </a:spcBef>
              <a:buClr>
                <a:schemeClr val="accent6"/>
              </a:buClr>
              <a:buFont typeface="+mj-ea"/>
              <a:buAutoNum type="circleNumDbPlain"/>
            </a:pPr>
            <a:r>
              <a:rPr lang="en-US" sz="1000" b="1" dirty="0"/>
              <a:t>2x 10GE SFP slots</a:t>
            </a:r>
          </a:p>
        </p:txBody>
      </p:sp>
      <p:sp>
        <p:nvSpPr>
          <p:cNvPr id="38" name="Rectangle 47"/>
          <p:cNvSpPr>
            <a:spLocks noChangeArrowheads="1"/>
          </p:cNvSpPr>
          <p:nvPr/>
        </p:nvSpPr>
        <p:spPr bwMode="auto">
          <a:xfrm>
            <a:off x="1947679" y="1819889"/>
            <a:ext cx="2300287" cy="712107"/>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24x GE RJ45 Ports</a:t>
            </a:r>
          </a:p>
          <a:p>
            <a:pPr marL="343033" indent="-343033" defTabSz="914379">
              <a:spcBef>
                <a:spcPct val="20000"/>
              </a:spcBef>
              <a:buClr>
                <a:schemeClr val="accent6"/>
              </a:buClr>
              <a:buFont typeface="+mj-ea"/>
              <a:buAutoNum type="circleNumDbPlain"/>
            </a:pPr>
            <a:r>
              <a:rPr lang="en-US" sz="1000" b="1" dirty="0"/>
              <a:t>2x 10GE SFP+ slots</a:t>
            </a:r>
          </a:p>
        </p:txBody>
      </p:sp>
      <p:pic>
        <p:nvPicPr>
          <p:cNvPr id="39" name="Picture 3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18006" y="2322000"/>
            <a:ext cx="372259" cy="547200"/>
          </a:xfrm>
          <a:prstGeom prst="rect">
            <a:avLst/>
          </a:prstGeom>
        </p:spPr>
      </p:pic>
      <p:pic>
        <p:nvPicPr>
          <p:cNvPr id="40" name="Picture 3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14978" y="2322000"/>
            <a:ext cx="372260" cy="547200"/>
          </a:xfrm>
          <a:prstGeom prst="rect">
            <a:avLst/>
          </a:prstGeom>
        </p:spPr>
      </p:pic>
      <p:pic>
        <p:nvPicPr>
          <p:cNvPr id="41" name="Picture 40"/>
          <p:cNvPicPr>
            <a:picLocks noChangeAspect="1"/>
          </p:cNvPicPr>
          <p:nvPr/>
        </p:nvPicPr>
        <p:blipFill>
          <a:blip r:embed="rId4"/>
          <a:stretch>
            <a:fillRect/>
          </a:stretch>
        </p:blipFill>
        <p:spPr>
          <a:xfrm>
            <a:off x="6611208" y="1283008"/>
            <a:ext cx="2160000" cy="222720"/>
          </a:xfrm>
          <a:prstGeom prst="rect">
            <a:avLst/>
          </a:prstGeom>
        </p:spPr>
      </p:pic>
      <p:pic>
        <p:nvPicPr>
          <p:cNvPr id="42" name="Picture 41"/>
          <p:cNvPicPr>
            <a:picLocks noChangeAspect="1"/>
          </p:cNvPicPr>
          <p:nvPr/>
        </p:nvPicPr>
        <p:blipFill>
          <a:blip r:embed="rId5"/>
          <a:stretch>
            <a:fillRect/>
          </a:stretch>
        </p:blipFill>
        <p:spPr>
          <a:xfrm>
            <a:off x="4275178" y="1283009"/>
            <a:ext cx="2160000" cy="224241"/>
          </a:xfrm>
          <a:prstGeom prst="rect">
            <a:avLst/>
          </a:prstGeom>
        </p:spPr>
      </p:pic>
      <p:pic>
        <p:nvPicPr>
          <p:cNvPr id="43" name="Picture 42"/>
          <p:cNvPicPr>
            <a:picLocks noChangeAspect="1"/>
          </p:cNvPicPr>
          <p:nvPr/>
        </p:nvPicPr>
        <p:blipFill>
          <a:blip r:embed="rId6"/>
          <a:stretch>
            <a:fillRect/>
          </a:stretch>
        </p:blipFill>
        <p:spPr>
          <a:xfrm>
            <a:off x="1947678" y="1283009"/>
            <a:ext cx="2160000" cy="226761"/>
          </a:xfrm>
          <a:prstGeom prst="rect">
            <a:avLst/>
          </a:prstGeom>
        </p:spPr>
      </p:pic>
    </p:spTree>
    <p:extLst>
      <p:ext uri="{BB962C8B-B14F-4D97-AF65-F5344CB8AC3E}">
        <p14:creationId xmlns:p14="http://schemas.microsoft.com/office/powerpoint/2010/main" val="213119978"/>
      </p:ext>
    </p:extLst>
  </p:cSld>
  <p:clrMapOvr>
    <a:masterClrMapping/>
  </p:clrMapOvr>
  <p:transition spd="slow">
    <p:wip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p:cNvGraphicFramePr>
            <a:graphicFrameLocks/>
          </p:cNvGraphicFramePr>
          <p:nvPr>
            <p:extLst>
              <p:ext uri="{D42A27DB-BD31-4B8C-83A1-F6EECF244321}">
                <p14:modId xmlns:p14="http://schemas.microsoft.com/office/powerpoint/2010/main" val="1061671853"/>
              </p:ext>
            </p:extLst>
          </p:nvPr>
        </p:nvGraphicFramePr>
        <p:xfrm>
          <a:off x="1" y="983617"/>
          <a:ext cx="9143999" cy="3785527"/>
        </p:xfrm>
        <a:graphic>
          <a:graphicData uri="http://schemas.openxmlformats.org/drawingml/2006/table">
            <a:tbl>
              <a:tblPr firstRow="1" bandRow="1">
                <a:effectLst/>
                <a:tableStyleId>{073A0DAA-6AF3-43AB-8588-CEC1D06C72B9}</a:tableStyleId>
              </a:tblPr>
              <a:tblGrid>
                <a:gridCol w="264631"/>
                <a:gridCol w="1629022"/>
                <a:gridCol w="2307925"/>
                <a:gridCol w="2307926"/>
                <a:gridCol w="2307925"/>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defRPr/>
                      </a:pPr>
                      <a:r>
                        <a:rPr lang="en-US" sz="1200" b="1" i="0" dirty="0" smtClean="0">
                          <a:solidFill>
                            <a:schemeClr val="bg1"/>
                          </a:solidFill>
                        </a:rPr>
                        <a:t>FS-448D</a:t>
                      </a:r>
                      <a:endParaRPr kumimoji="0" lang="en-US" sz="1200" b="1" i="0" u="none" strike="noStrike" cap="none" normalizeH="0" baseline="0" dirty="0" smtClean="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200" b="1" i="0" dirty="0" smtClean="0">
                          <a:solidFill>
                            <a:schemeClr val="bg1"/>
                          </a:solidFill>
                        </a:rPr>
                        <a:t>FS-448D-POE</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lang="en-US" sz="1200" b="1" i="0" dirty="0" smtClean="0">
                          <a:solidFill>
                            <a:schemeClr val="bg1"/>
                          </a:solidFill>
                        </a:rPr>
                        <a:t>FS-448D-FPOE</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065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Switch Capacity</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solidFill>
                            <a:srgbClr val="000000"/>
                          </a:solidFill>
                          <a:effectLst/>
                        </a:rPr>
                        <a:t>176 Gbps</a:t>
                      </a:r>
                      <a:endParaRPr kumimoji="0" lang="en-US"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solidFill>
                            <a:srgbClr val="000000"/>
                          </a:solidFill>
                          <a:effectLst/>
                        </a:rPr>
                        <a:t>176 Gbps</a:t>
                      </a:r>
                      <a:endParaRPr kumimoji="0" lang="en-US"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solidFill>
                            <a:srgbClr val="000000"/>
                          </a:solidFill>
                          <a:effectLst/>
                        </a:rPr>
                        <a:t>176 Gbps</a:t>
                      </a:r>
                      <a:endParaRPr kumimoji="0" lang="en-US"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06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MAC Address Storage</a:t>
                      </a: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16K</a:t>
                      </a:r>
                      <a:endParaRPr lang="en-US" sz="900" b="0"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16K</a:t>
                      </a:r>
                      <a:endParaRPr lang="en-US" sz="900" b="0"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16K</a:t>
                      </a:r>
                      <a:endParaRPr lang="en-US" sz="900" b="0"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Network Latency (64bytes)</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&lt;1 </a:t>
                      </a:r>
                      <a:r>
                        <a:rPr lang="el-GR" sz="1000" kern="1200" dirty="0" smtClean="0">
                          <a:solidFill>
                            <a:srgbClr val="000000"/>
                          </a:solidFill>
                          <a:effectLst/>
                        </a:rPr>
                        <a:t>μs </a:t>
                      </a: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&lt;1 </a:t>
                      </a:r>
                      <a:r>
                        <a:rPr lang="el-GR" sz="1000" kern="1200" dirty="0" smtClean="0">
                          <a:solidFill>
                            <a:srgbClr val="000000"/>
                          </a:solidFill>
                          <a:effectLst/>
                        </a:rPr>
                        <a:t>μs </a:t>
                      </a: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&lt;1 </a:t>
                      </a:r>
                      <a:r>
                        <a:rPr lang="el-GR" sz="1000" kern="1200" dirty="0" smtClean="0">
                          <a:solidFill>
                            <a:srgbClr val="000000"/>
                          </a:solidFill>
                          <a:effectLst/>
                        </a:rPr>
                        <a:t>μs </a:t>
                      </a: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065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VLANs Supported</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4K</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4K</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4K</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Total Link Aggregation Group</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rgbClr val="000000"/>
                          </a:solidFill>
                          <a:effectLst/>
                          <a:latin typeface="+mn-lt"/>
                          <a:ea typeface="MS PGothic" pitchFamily="34" charset="-128"/>
                          <a:cs typeface="MS PGothic" pitchFamily="34" charset="-128"/>
                        </a:rPr>
                        <a:t>up to 12 ports </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mn-lt"/>
                          <a:ea typeface="MS PGothic" pitchFamily="34" charset="-128"/>
                          <a:cs typeface="MS PGothic" pitchFamily="34" charset="-128"/>
                        </a:rPr>
                        <a:t>up to 12 ports </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mn-lt"/>
                          <a:ea typeface="MS PGothic" pitchFamily="34" charset="-128"/>
                          <a:cs typeface="MS PGothic" pitchFamily="34" charset="-128"/>
                        </a:rPr>
                        <a:t>up to 12 ports </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065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rgbClr val="000000"/>
                          </a:solidFill>
                        </a:rPr>
                        <a:t>PoE Power Budget</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900" dirty="0" smtClean="0"/>
                        <a:t>-</a:t>
                      </a:r>
                      <a:endParaRPr lang="en-US" sz="900" dirty="0"/>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185 W</a:t>
                      </a:r>
                      <a:endParaRPr lang="en-US" sz="900" dirty="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370 W</a:t>
                      </a:r>
                      <a:endParaRPr lang="en-US" sz="900" dirty="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30722" name="Rectangle 2"/>
          <p:cNvSpPr>
            <a:spLocks noGrp="1" noChangeArrowheads="1"/>
          </p:cNvSpPr>
          <p:nvPr>
            <p:ph type="title"/>
          </p:nvPr>
        </p:nvSpPr>
        <p:spPr/>
        <p:txBody>
          <a:bodyPr/>
          <a:lstStyle/>
          <a:p>
            <a:r>
              <a:rPr lang="en-US" b="0" i="0" dirty="0" smtClean="0"/>
              <a:t>FortiSwitch </a:t>
            </a:r>
            <a:r>
              <a:rPr lang="en-US" dirty="0"/>
              <a:t>448D </a:t>
            </a:r>
            <a:r>
              <a:rPr lang="en-US" dirty="0" smtClean="0"/>
              <a:t>Series</a:t>
            </a:r>
            <a:endParaRPr lang="en-US" b="0" i="0" dirty="0"/>
          </a:p>
        </p:txBody>
      </p:sp>
      <p:cxnSp>
        <p:nvCxnSpPr>
          <p:cNvPr id="12" name="Straight Connector 11"/>
          <p:cNvCxnSpPr/>
          <p:nvPr/>
        </p:nvCxnSpPr>
        <p:spPr>
          <a:xfrm>
            <a:off x="4199214"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93681"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536017"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6033" y="2322000"/>
            <a:ext cx="372259" cy="547200"/>
          </a:xfrm>
          <a:prstGeom prst="rect">
            <a:avLst/>
          </a:prstGeom>
        </p:spPr>
      </p:pic>
      <p:sp>
        <p:nvSpPr>
          <p:cNvPr id="16" name="Rectangle 47"/>
          <p:cNvSpPr>
            <a:spLocks noChangeArrowheads="1"/>
          </p:cNvSpPr>
          <p:nvPr/>
        </p:nvSpPr>
        <p:spPr bwMode="auto">
          <a:xfrm>
            <a:off x="4202611" y="1827977"/>
            <a:ext cx="2333407" cy="712107"/>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48x GE RJ45 POE/POE+ Ports</a:t>
            </a:r>
          </a:p>
          <a:p>
            <a:pPr marL="343033" indent="-343033" defTabSz="914379">
              <a:spcBef>
                <a:spcPct val="20000"/>
              </a:spcBef>
              <a:buClr>
                <a:schemeClr val="accent6"/>
              </a:buClr>
              <a:buFont typeface="+mj-ea"/>
              <a:buAutoNum type="circleNumDbPlain"/>
            </a:pPr>
            <a:r>
              <a:rPr lang="en-US" sz="1000" b="1" dirty="0"/>
              <a:t>4x 10GE SFP slots</a:t>
            </a:r>
          </a:p>
        </p:txBody>
      </p:sp>
      <p:pic>
        <p:nvPicPr>
          <p:cNvPr id="17" name="Picture 1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8640" y="2322000"/>
            <a:ext cx="372259" cy="547200"/>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50900" y="2322000"/>
            <a:ext cx="372260" cy="547200"/>
          </a:xfrm>
          <a:prstGeom prst="rect">
            <a:avLst/>
          </a:prstGeom>
        </p:spPr>
      </p:pic>
      <p:sp>
        <p:nvSpPr>
          <p:cNvPr id="19" name="Rectangle 47"/>
          <p:cNvSpPr>
            <a:spLocks noChangeArrowheads="1"/>
          </p:cNvSpPr>
          <p:nvPr/>
        </p:nvSpPr>
        <p:spPr bwMode="auto">
          <a:xfrm>
            <a:off x="6565739" y="1827978"/>
            <a:ext cx="2284574" cy="42869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48x GE RJ45 POE/POE+ Ports</a:t>
            </a:r>
          </a:p>
          <a:p>
            <a:pPr marL="343033" indent="-343033" defTabSz="914379">
              <a:spcBef>
                <a:spcPct val="20000"/>
              </a:spcBef>
              <a:buClr>
                <a:schemeClr val="accent6"/>
              </a:buClr>
              <a:buFont typeface="+mj-ea"/>
              <a:buAutoNum type="circleNumDbPlain"/>
            </a:pPr>
            <a:r>
              <a:rPr lang="en-US" sz="1000" b="1" dirty="0"/>
              <a:t>4x 10GE SFP slots</a:t>
            </a:r>
          </a:p>
        </p:txBody>
      </p:sp>
      <p:sp>
        <p:nvSpPr>
          <p:cNvPr id="20" name="Rectangle 47"/>
          <p:cNvSpPr>
            <a:spLocks noChangeArrowheads="1"/>
          </p:cNvSpPr>
          <p:nvPr/>
        </p:nvSpPr>
        <p:spPr bwMode="auto">
          <a:xfrm>
            <a:off x="1902324" y="1827977"/>
            <a:ext cx="2300287" cy="712107"/>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48x GE RJ45 Ports</a:t>
            </a:r>
          </a:p>
          <a:p>
            <a:pPr marL="343033" indent="-343033" defTabSz="914379">
              <a:spcBef>
                <a:spcPct val="20000"/>
              </a:spcBef>
              <a:buClr>
                <a:schemeClr val="accent6"/>
              </a:buClr>
              <a:buFont typeface="+mj-ea"/>
              <a:buAutoNum type="circleNumDbPlain"/>
            </a:pPr>
            <a:r>
              <a:rPr lang="en-US" sz="1000" b="1" dirty="0"/>
              <a:t>4x 10GE SFP+ slots</a:t>
            </a:r>
          </a:p>
        </p:txBody>
      </p:sp>
      <p:pic>
        <p:nvPicPr>
          <p:cNvPr id="21" name="Picture 2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18006" y="2322000"/>
            <a:ext cx="372259" cy="547200"/>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14978" y="2322000"/>
            <a:ext cx="372260" cy="547200"/>
          </a:xfrm>
          <a:prstGeom prst="rect">
            <a:avLst/>
          </a:prstGeom>
        </p:spPr>
      </p:pic>
      <p:pic>
        <p:nvPicPr>
          <p:cNvPr id="30" name="Picture 29" descr="FS-448D+Front.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74891" y="1250252"/>
            <a:ext cx="2160000" cy="221019"/>
          </a:xfrm>
          <a:prstGeom prst="rect">
            <a:avLst/>
          </a:prstGeom>
        </p:spPr>
      </p:pic>
      <p:pic>
        <p:nvPicPr>
          <p:cNvPr id="31" name="Picture 30" descr="FS-448D-POE+Front.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275178" y="1250252"/>
            <a:ext cx="2160000" cy="221019"/>
          </a:xfrm>
          <a:prstGeom prst="rect">
            <a:avLst/>
          </a:prstGeom>
        </p:spPr>
      </p:pic>
      <p:pic>
        <p:nvPicPr>
          <p:cNvPr id="32" name="Picture 31" descr="FS-448D-FPOE+Front.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644798" y="1250253"/>
            <a:ext cx="2160000" cy="221020"/>
          </a:xfrm>
          <a:prstGeom prst="rect">
            <a:avLst/>
          </a:prstGeom>
        </p:spPr>
      </p:pic>
    </p:spTree>
    <p:extLst>
      <p:ext uri="{BB962C8B-B14F-4D97-AF65-F5344CB8AC3E}">
        <p14:creationId xmlns:p14="http://schemas.microsoft.com/office/powerpoint/2010/main" val="2519256408"/>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51"/>
          <p:cNvGraphicFramePr>
            <a:graphicFrameLocks noGrp="1"/>
          </p:cNvGraphicFramePr>
          <p:nvPr>
            <p:extLst>
              <p:ext uri="{D42A27DB-BD31-4B8C-83A1-F6EECF244321}">
                <p14:modId xmlns:p14="http://schemas.microsoft.com/office/powerpoint/2010/main" val="3914606279"/>
              </p:ext>
            </p:extLst>
          </p:nvPr>
        </p:nvGraphicFramePr>
        <p:xfrm>
          <a:off x="252000" y="900001"/>
          <a:ext cx="8640000" cy="2688047"/>
        </p:xfrm>
        <a:graphic>
          <a:graphicData uri="http://schemas.openxmlformats.org/drawingml/2006/table">
            <a:tbl>
              <a:tblPr firstRow="1" bandRow="1">
                <a:effectLst/>
                <a:tableStyleId>{073A0DAA-6AF3-43AB-8588-CEC1D06C72B9}</a:tableStyleId>
              </a:tblPr>
              <a:tblGrid>
                <a:gridCol w="1522025"/>
                <a:gridCol w="1423595"/>
                <a:gridCol w="1423595"/>
                <a:gridCol w="1423595"/>
                <a:gridCol w="1423595"/>
                <a:gridCol w="1423595"/>
              </a:tblGrid>
              <a:tr h="334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FFFFFF"/>
                        </a:solidFill>
                        <a:effectLst/>
                        <a:latin typeface="Arial" charset="0"/>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rPr>
                        <a:t>FWF30E</a:t>
                      </a:r>
                      <a:endParaRPr kumimoji="0" lang="en-US" sz="1000" b="1" i="0" u="none" strike="noStrike" cap="none" normalizeH="0" baseline="0" dirty="0" smtClean="0">
                        <a:ln>
                          <a:noFill/>
                        </a:ln>
                        <a:solidFill>
                          <a:srgbClr val="FFFFFF"/>
                        </a:solidFill>
                        <a:effectLst/>
                        <a:latin typeface="Arial" charset="0"/>
                      </a:endParaRPr>
                    </a:p>
                  </a:txBody>
                  <a:tcPr marL="87087" marR="87087" marT="36738" marB="36738" anchor="ctr"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rPr>
                        <a:t>FWF50E</a:t>
                      </a:r>
                      <a:endParaRPr kumimoji="0" lang="en-US" sz="1000" b="1" i="0" u="none" strike="noStrike" cap="none" normalizeH="0" baseline="0" dirty="0" smtClean="0">
                        <a:ln>
                          <a:noFill/>
                        </a:ln>
                        <a:solidFill>
                          <a:srgbClr val="FFFFFF"/>
                        </a:solidFill>
                        <a:effectLst/>
                        <a:latin typeface="Arial" charset="0"/>
                      </a:endParaRPr>
                    </a:p>
                  </a:txBody>
                  <a:tcPr marL="87087" marR="87087" marT="36738" marB="36738" anchor="ctr"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rPr>
                        <a:t>FWF60D</a:t>
                      </a:r>
                      <a:endParaRPr kumimoji="0" lang="en-US" sz="1000" b="1" i="0" u="none" strike="noStrike" cap="none" normalizeH="0" baseline="0" dirty="0" smtClean="0">
                        <a:ln>
                          <a:noFill/>
                        </a:ln>
                        <a:solidFill>
                          <a:srgbClr val="FFFFFF"/>
                        </a:solidFill>
                        <a:effectLst/>
                        <a:latin typeface="Arial" charset="0"/>
                      </a:endParaRPr>
                    </a:p>
                  </a:txBody>
                  <a:tcPr marL="87087" marR="87087" marT="36738" marB="36738" anchor="ctr"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rPr>
                        <a:t>FWF60E</a:t>
                      </a:r>
                      <a:endParaRPr kumimoji="0" lang="en-US" sz="1000" b="1" i="0" u="none" strike="noStrike" cap="none" normalizeH="0" baseline="0" dirty="0" smtClean="0">
                        <a:ln>
                          <a:noFill/>
                        </a:ln>
                        <a:solidFill>
                          <a:srgbClr val="FFFFFF"/>
                        </a:solidFill>
                        <a:effectLst/>
                        <a:latin typeface="Arial" charset="0"/>
                      </a:endParaRPr>
                    </a:p>
                  </a:txBody>
                  <a:tcPr marL="87087" marR="87087" marT="36738" marB="36738" anchor="ctr"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rPr>
                        <a:t>FWF90D/92D</a:t>
                      </a:r>
                      <a:endParaRPr kumimoji="0" lang="en-US" sz="1000" b="1" i="0" u="none" strike="noStrike" cap="none" normalizeH="0" baseline="0" dirty="0" smtClean="0">
                        <a:ln>
                          <a:noFill/>
                        </a:ln>
                        <a:solidFill>
                          <a:srgbClr val="FFFFFF"/>
                        </a:solidFill>
                        <a:effectLst/>
                        <a:latin typeface="Arial" charset="0"/>
                      </a:endParaRPr>
                    </a:p>
                  </a:txBody>
                  <a:tcPr marL="87087" marR="87087" marT="36738" marB="36738" anchor="ctr" horzOverflow="overflow">
                    <a:solidFill>
                      <a:srgbClr val="3C3C3C"/>
                    </a:solidFill>
                  </a:tcPr>
                </a:tc>
              </a:tr>
              <a:tr h="2470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u="none" strike="noStrike" cap="none" normalizeH="0" baseline="0" noProof="0" dirty="0" smtClean="0">
                          <a:ln>
                            <a:noFill/>
                          </a:ln>
                          <a:solidFill>
                            <a:srgbClr val="FFFFFF"/>
                          </a:solidFill>
                          <a:effectLst/>
                        </a:rPr>
                        <a:t>Thick AP</a:t>
                      </a:r>
                      <a:endParaRPr kumimoji="0" lang="en-US" sz="900" b="1" i="0" u="none" strike="noStrike" cap="none" normalizeH="0" baseline="0" noProof="0" dirty="0" smtClean="0">
                        <a:ln>
                          <a:noFill/>
                        </a:ln>
                        <a:solidFill>
                          <a:srgbClr val="FFFFFF"/>
                        </a:solidFill>
                        <a:effectLst/>
                        <a:latin typeface="Arial" charset="0"/>
                      </a:endParaRPr>
                    </a:p>
                  </a:txBody>
                  <a:tcPr marL="87087" marR="87087" marT="36738" marB="36738" anchor="ctr" horzOverflow="overflow">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87087" marR="87087" marT="36738" marB="36738"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87087" marR="87087" marT="36738" marB="36738"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87087" marR="87087" marT="36738" marB="36738"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87087" marR="87087" marT="36738" marB="36738"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87087" marR="87087" marT="36738" marB="36738" anchor="ctr" horzOverflow="overflow"/>
                </a:tc>
              </a:tr>
              <a:tr h="2470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u="none" strike="noStrike" cap="none" normalizeH="0" baseline="0" noProof="0" dirty="0" smtClean="0">
                          <a:ln>
                            <a:noFill/>
                          </a:ln>
                          <a:solidFill>
                            <a:srgbClr val="FFFFFF"/>
                          </a:solidFill>
                          <a:effectLst/>
                        </a:rPr>
                        <a:t>Wireless Controller</a:t>
                      </a:r>
                      <a:endParaRPr kumimoji="0" lang="en-US" sz="900" b="1" i="0" u="none" strike="noStrike" cap="none" normalizeH="0" baseline="0" noProof="0" dirty="0" smtClean="0">
                        <a:ln>
                          <a:noFill/>
                        </a:ln>
                        <a:solidFill>
                          <a:srgbClr val="FFFFFF"/>
                        </a:solidFill>
                        <a:effectLst/>
                        <a:latin typeface="Arial" charset="0"/>
                      </a:endParaRPr>
                    </a:p>
                  </a:txBody>
                  <a:tcPr marL="87087" marR="87087" marT="36738" marB="36738" anchor="ctr"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kumimoji="0" lang="en-US" sz="900" b="0" i="0" u="none" strike="noStrike" cap="none" normalizeH="0" baseline="0" dirty="0" smtClean="0">
                        <a:ln>
                          <a:noFill/>
                        </a:ln>
                        <a:solidFill>
                          <a:schemeClr val="tx1"/>
                        </a:solidFill>
                        <a:effectLst/>
                        <a:latin typeface="Arial" charset="0"/>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87087" marR="87087" marT="36738" marB="36738" anchor="ctr" horzOverflow="overflow"/>
                </a:tc>
              </a:tr>
              <a:tr h="24700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u="none" strike="noStrike" cap="none" normalizeH="0" baseline="0" noProof="0" smtClean="0">
                          <a:ln>
                            <a:noFill/>
                          </a:ln>
                          <a:solidFill>
                            <a:srgbClr val="FFFFFF"/>
                          </a:solidFill>
                          <a:effectLst/>
                        </a:rPr>
                        <a:t>#of WiFi radios</a:t>
                      </a:r>
                      <a:endParaRPr kumimoji="0" lang="en-US" sz="900" b="1" i="0" u="none" strike="noStrike" cap="none" normalizeH="0" baseline="0" noProof="0" smtClean="0">
                        <a:ln>
                          <a:noFill/>
                        </a:ln>
                        <a:solidFill>
                          <a:srgbClr val="FFFFFF"/>
                        </a:solidFill>
                        <a:effectLst/>
                        <a:latin typeface="Arial" charset="0"/>
                      </a:endParaRPr>
                    </a:p>
                  </a:txBody>
                  <a:tcPr marL="87087" marR="87087" marT="36738" marB="36738" anchor="ctr"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solidFill>
                            <a:schemeClr val="tx1"/>
                          </a:solidFill>
                          <a:effectLst/>
                        </a:rPr>
                        <a:t>1</a:t>
                      </a:r>
                      <a:endParaRPr kumimoji="0" lang="en-US" sz="900" b="0" i="0" u="none" strike="noStrike" cap="none" normalizeH="0" baseline="0" dirty="0" smtClean="0">
                        <a:ln>
                          <a:noFill/>
                        </a:ln>
                        <a:solidFill>
                          <a:schemeClr val="tx1"/>
                        </a:solidFill>
                        <a:effectLst/>
                        <a:latin typeface="Arial" charset="0"/>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solidFill>
                            <a:schemeClr val="tx1"/>
                          </a:solidFill>
                          <a:effectLst/>
                        </a:rPr>
                        <a:t>1</a:t>
                      </a:r>
                      <a:endParaRPr kumimoji="0" lang="en-US" sz="900" b="0" i="0" u="none" strike="noStrike" cap="none" normalizeH="0" baseline="0" dirty="0" smtClean="0">
                        <a:ln>
                          <a:noFill/>
                        </a:ln>
                        <a:solidFill>
                          <a:schemeClr val="tx1"/>
                        </a:solidFill>
                        <a:effectLst/>
                        <a:latin typeface="Arial" charset="0"/>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u="none" strike="noStrike" cap="none" normalizeH="0" baseline="0" dirty="0" smtClean="0">
                          <a:ln>
                            <a:noFill/>
                          </a:ln>
                          <a:solidFill>
                            <a:schemeClr val="tx1"/>
                          </a:solidFill>
                          <a:effectLst/>
                        </a:rPr>
                        <a:t>1</a:t>
                      </a:r>
                      <a:endParaRPr kumimoji="0" lang="en-US" sz="900" b="0" i="0" u="none" strike="noStrike" cap="none" normalizeH="0" baseline="0" dirty="0" smtClean="0">
                        <a:ln>
                          <a:noFill/>
                        </a:ln>
                        <a:solidFill>
                          <a:schemeClr val="tx1"/>
                        </a:solidFill>
                        <a:effectLst/>
                        <a:latin typeface="Arial" charset="0"/>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rPr>
                        <a:t>1</a:t>
                      </a: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u="none" strike="noStrike" cap="none" normalizeH="0" baseline="0" dirty="0" smtClean="0">
                          <a:ln>
                            <a:noFill/>
                          </a:ln>
                          <a:solidFill>
                            <a:schemeClr val="tx1"/>
                          </a:solidFill>
                          <a:effectLst/>
                        </a:rPr>
                        <a:t>1</a:t>
                      </a:r>
                      <a:endParaRPr kumimoji="0" lang="en-US" sz="900" b="0" i="0" u="none" strike="noStrike" cap="none" normalizeH="0" baseline="0" dirty="0" smtClean="0">
                        <a:ln>
                          <a:noFill/>
                        </a:ln>
                        <a:solidFill>
                          <a:schemeClr val="tx1"/>
                        </a:solidFill>
                        <a:effectLst/>
                        <a:latin typeface="Arial" charset="0"/>
                      </a:endParaRPr>
                    </a:p>
                  </a:txBody>
                  <a:tcPr marL="87087" marR="87087" marT="36738" marB="36738" anchor="ctr" horzOverflow="overflow"/>
                </a:tc>
              </a:tr>
              <a:tr h="2470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u="none" strike="noStrike" cap="none" normalizeH="0" baseline="0" noProof="0" smtClean="0">
                          <a:ln>
                            <a:noFill/>
                          </a:ln>
                          <a:solidFill>
                            <a:srgbClr val="FFFFFF"/>
                          </a:solidFill>
                          <a:effectLst/>
                        </a:rPr>
                        <a:t>Supported Std</a:t>
                      </a:r>
                      <a:endParaRPr kumimoji="0" lang="en-US" sz="900" b="1" i="0" u="none" strike="noStrike" cap="none" normalizeH="0" baseline="0" noProof="0" smtClean="0">
                        <a:ln>
                          <a:noFill/>
                        </a:ln>
                        <a:solidFill>
                          <a:srgbClr val="FFFFFF"/>
                        </a:solidFill>
                        <a:effectLst/>
                        <a:latin typeface="Arial" charset="0"/>
                      </a:endParaRPr>
                    </a:p>
                  </a:txBody>
                  <a:tcPr marL="87087" marR="87087" marT="36738" marB="36738" anchor="ctr"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chemeClr val="tx1"/>
                          </a:solidFill>
                          <a:effectLst/>
                          <a:latin typeface="Arial" charset="0"/>
                        </a:rPr>
                        <a:t>a/b/g/n</a:t>
                      </a: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chemeClr val="tx1"/>
                          </a:solidFill>
                          <a:effectLst/>
                          <a:latin typeface="Arial" charset="0"/>
                        </a:rPr>
                        <a:t>a/b/g/n</a:t>
                      </a: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u="none" strike="noStrike" cap="none" normalizeH="0" baseline="0" dirty="0" smtClean="0">
                          <a:ln>
                            <a:noFill/>
                          </a:ln>
                          <a:solidFill>
                            <a:schemeClr val="tx1"/>
                          </a:solidFill>
                          <a:effectLst/>
                        </a:rPr>
                        <a:t>a/b/g/n</a:t>
                      </a:r>
                      <a:endParaRPr kumimoji="0" lang="en-US" sz="900" b="0" i="0" u="none" strike="noStrike" cap="none" normalizeH="0" baseline="0" dirty="0" smtClean="0">
                        <a:ln>
                          <a:noFill/>
                        </a:ln>
                        <a:solidFill>
                          <a:schemeClr val="tx1"/>
                        </a:solidFill>
                        <a:effectLst/>
                        <a:latin typeface="Arial" charset="0"/>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solidFill>
                            <a:schemeClr val="tx1"/>
                          </a:solidFill>
                          <a:effectLst/>
                        </a:rPr>
                        <a:t>a/b/g/n</a:t>
                      </a:r>
                      <a:r>
                        <a:rPr kumimoji="0" lang="en-US" sz="900" b="0" i="0" u="none" strike="noStrike" cap="none" normalizeH="0" baseline="0" dirty="0" smtClean="0">
                          <a:ln>
                            <a:noFill/>
                          </a:ln>
                          <a:solidFill>
                            <a:schemeClr val="tx1"/>
                          </a:solidFill>
                          <a:effectLst/>
                          <a:latin typeface="Arial" charset="0"/>
                        </a:rPr>
                        <a:t>/ac</a:t>
                      </a: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u="none" strike="noStrike" cap="none" normalizeH="0" baseline="0" dirty="0" smtClean="0">
                          <a:ln>
                            <a:noFill/>
                          </a:ln>
                          <a:solidFill>
                            <a:schemeClr val="tx1"/>
                          </a:solidFill>
                          <a:effectLst/>
                        </a:rPr>
                        <a:t>a/b/g/n</a:t>
                      </a:r>
                      <a:endParaRPr kumimoji="0" lang="en-US" sz="900" b="0" i="0" u="none" strike="noStrike" cap="none" normalizeH="0" baseline="0" dirty="0" smtClean="0">
                        <a:ln>
                          <a:noFill/>
                        </a:ln>
                        <a:solidFill>
                          <a:schemeClr val="tx1"/>
                        </a:solidFill>
                        <a:effectLst/>
                        <a:latin typeface="Arial" charset="0"/>
                      </a:endParaRPr>
                    </a:p>
                  </a:txBody>
                  <a:tcPr marL="87087" marR="87087" marT="36738" marB="36738" anchor="ctr" horzOverflow="overflow"/>
                </a:tc>
              </a:tr>
              <a:tr h="2470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u="none" strike="noStrike" cap="none" normalizeH="0" baseline="0" noProof="0" smtClean="0">
                          <a:ln>
                            <a:noFill/>
                          </a:ln>
                          <a:solidFill>
                            <a:srgbClr val="FFFFFF"/>
                          </a:solidFill>
                          <a:effectLst/>
                        </a:rPr>
                        <a:t>802.11n</a:t>
                      </a:r>
                      <a:endParaRPr kumimoji="0" lang="en-US" sz="900" b="1" i="0" u="none" strike="noStrike" cap="none" normalizeH="0" baseline="0" noProof="0" smtClean="0">
                        <a:ln>
                          <a:noFill/>
                        </a:ln>
                        <a:solidFill>
                          <a:srgbClr val="FFFFFF"/>
                        </a:solidFill>
                        <a:effectLst/>
                        <a:latin typeface="Arial" charset="0"/>
                      </a:endParaRPr>
                    </a:p>
                  </a:txBody>
                  <a:tcPr marL="87087" marR="87087" marT="36738" marB="36738" anchor="ctr"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solidFill>
                            <a:schemeClr val="tx1"/>
                          </a:solidFill>
                          <a:effectLst/>
                        </a:rPr>
                        <a:t>2x2 MIMO</a:t>
                      </a:r>
                      <a:endParaRPr kumimoji="0" lang="en-US" sz="900" b="0" i="0" u="none" strike="noStrike" cap="none" normalizeH="0" baseline="0" dirty="0" smtClean="0">
                        <a:ln>
                          <a:noFill/>
                        </a:ln>
                        <a:solidFill>
                          <a:schemeClr val="tx1"/>
                        </a:solidFill>
                        <a:effectLst/>
                        <a:latin typeface="Arial" charset="0"/>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solidFill>
                            <a:schemeClr val="tx1"/>
                          </a:solidFill>
                          <a:effectLst/>
                        </a:rPr>
                        <a:t>2x2 MIMO</a:t>
                      </a:r>
                      <a:endParaRPr kumimoji="0" lang="en-US" sz="900" b="0" i="0" u="none" strike="noStrike" cap="none" normalizeH="0" baseline="0" dirty="0" smtClean="0">
                        <a:ln>
                          <a:noFill/>
                        </a:ln>
                        <a:solidFill>
                          <a:schemeClr val="tx1"/>
                        </a:solidFill>
                        <a:effectLst/>
                        <a:latin typeface="Arial" charset="0"/>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u="none" strike="noStrike" cap="none" normalizeH="0" baseline="0" dirty="0" smtClean="0">
                          <a:ln>
                            <a:noFill/>
                          </a:ln>
                          <a:solidFill>
                            <a:schemeClr val="tx1"/>
                          </a:solidFill>
                          <a:effectLst/>
                        </a:rPr>
                        <a:t>2x2 MIMO</a:t>
                      </a:r>
                      <a:endParaRPr kumimoji="0" lang="en-US" sz="900" b="0" i="0" u="none" strike="noStrike" cap="none" normalizeH="0" baseline="0" dirty="0" smtClean="0">
                        <a:ln>
                          <a:noFill/>
                        </a:ln>
                        <a:solidFill>
                          <a:schemeClr val="tx1"/>
                        </a:solidFill>
                        <a:effectLst/>
                        <a:latin typeface="Arial" charset="0"/>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solidFill>
                            <a:schemeClr val="tx1"/>
                          </a:solidFill>
                          <a:effectLst/>
                        </a:rPr>
                        <a:t>2x2 MIMO</a:t>
                      </a:r>
                      <a:endParaRPr kumimoji="0" lang="en-US" sz="900" b="0" i="0" u="none" strike="noStrike" cap="none" normalizeH="0" baseline="0" dirty="0" smtClean="0">
                        <a:ln>
                          <a:noFill/>
                        </a:ln>
                        <a:solidFill>
                          <a:schemeClr val="tx1"/>
                        </a:solidFill>
                        <a:effectLst/>
                        <a:latin typeface="Arial" charset="0"/>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u="none" strike="noStrike" cap="none" normalizeH="0" baseline="0" dirty="0" smtClean="0">
                          <a:ln>
                            <a:noFill/>
                          </a:ln>
                          <a:solidFill>
                            <a:schemeClr val="tx1"/>
                          </a:solidFill>
                          <a:effectLst/>
                        </a:rPr>
                        <a:t>2x2 MIMO</a:t>
                      </a:r>
                      <a:endParaRPr kumimoji="0" lang="en-US" sz="900" b="0" i="0" u="none" strike="noStrike" cap="none" normalizeH="0" baseline="0" dirty="0" smtClean="0">
                        <a:ln>
                          <a:noFill/>
                        </a:ln>
                        <a:solidFill>
                          <a:schemeClr val="tx1"/>
                        </a:solidFill>
                        <a:effectLst/>
                        <a:latin typeface="Arial" charset="0"/>
                      </a:endParaRPr>
                    </a:p>
                  </a:txBody>
                  <a:tcPr marL="87087" marR="87087" marT="36738" marB="36738" anchor="ctr" horzOverflow="overflow"/>
                </a:tc>
              </a:tr>
              <a:tr h="4506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u="none" strike="noStrike" cap="none" normalizeH="0" baseline="0" noProof="0" smtClean="0">
                          <a:ln>
                            <a:noFill/>
                          </a:ln>
                          <a:solidFill>
                            <a:srgbClr val="FFFFFF"/>
                          </a:solidFill>
                          <a:effectLst/>
                        </a:rPr>
                        <a:t>Max wireless association rate total</a:t>
                      </a:r>
                      <a:endParaRPr kumimoji="0" lang="en-US" sz="900" b="1" i="0" u="none" strike="noStrike" cap="none" normalizeH="0" baseline="0" noProof="0" smtClean="0">
                        <a:ln>
                          <a:noFill/>
                        </a:ln>
                        <a:solidFill>
                          <a:srgbClr val="FFFFFF"/>
                        </a:solidFill>
                        <a:effectLst/>
                        <a:latin typeface="Arial" charset="0"/>
                      </a:endParaRPr>
                    </a:p>
                  </a:txBody>
                  <a:tcPr marL="87087" marR="87087" marT="36738" marB="36738" anchor="ctr"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solidFill>
                            <a:schemeClr val="tx1"/>
                          </a:solidFill>
                          <a:effectLst/>
                        </a:rPr>
                        <a:t>300 Mbps</a:t>
                      </a:r>
                      <a:endParaRPr kumimoji="0" lang="en-US" sz="900" b="0" i="0" u="none" strike="noStrike" cap="none" normalizeH="0" baseline="0" dirty="0" smtClean="0">
                        <a:ln>
                          <a:noFill/>
                        </a:ln>
                        <a:solidFill>
                          <a:schemeClr val="tx1"/>
                        </a:solidFill>
                        <a:effectLst/>
                        <a:latin typeface="Arial" charset="0"/>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solidFill>
                            <a:schemeClr val="tx1"/>
                          </a:solidFill>
                          <a:effectLst/>
                        </a:rPr>
                        <a:t>300 Mbps</a:t>
                      </a:r>
                      <a:endParaRPr kumimoji="0" lang="en-US" sz="900" b="0" i="0" u="none" strike="noStrike" cap="none" normalizeH="0" baseline="0" dirty="0" smtClean="0">
                        <a:ln>
                          <a:noFill/>
                        </a:ln>
                        <a:solidFill>
                          <a:schemeClr val="tx1"/>
                        </a:solidFill>
                        <a:effectLst/>
                        <a:latin typeface="Arial" charset="0"/>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u="none" strike="noStrike" cap="none" normalizeH="0" baseline="0" dirty="0" smtClean="0">
                          <a:ln>
                            <a:noFill/>
                          </a:ln>
                          <a:solidFill>
                            <a:schemeClr val="tx1"/>
                          </a:solidFill>
                          <a:effectLst/>
                        </a:rPr>
                        <a:t>300 Mbps</a:t>
                      </a:r>
                      <a:endParaRPr kumimoji="0" lang="en-US" sz="900" b="0" i="0" u="none" strike="noStrike" cap="none" normalizeH="0" baseline="0" dirty="0" smtClean="0">
                        <a:ln>
                          <a:noFill/>
                        </a:ln>
                        <a:solidFill>
                          <a:schemeClr val="tx1"/>
                        </a:solidFill>
                        <a:effectLst/>
                        <a:latin typeface="Arial" charset="0"/>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mn-lt"/>
                          <a:ea typeface="+mn-ea"/>
                          <a:cs typeface="+mn-cs"/>
                        </a:rPr>
                        <a:t>867 Mbps</a:t>
                      </a:r>
                      <a:endParaRPr kumimoji="0" lang="en-US" sz="900" b="0" i="0" u="none" strike="noStrike" kern="1200" cap="none" spc="0" normalizeH="0" baseline="0" noProof="0" dirty="0" smtClean="0">
                        <a:ln>
                          <a:noFill/>
                        </a:ln>
                        <a:solidFill>
                          <a:srgbClr val="000000"/>
                        </a:solidFill>
                        <a:effectLst/>
                        <a:uLnTx/>
                        <a:uFillTx/>
                        <a:latin typeface="Arial" charset="0"/>
                        <a:ea typeface="+mn-ea"/>
                        <a:cs typeface="+mn-cs"/>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solidFill>
                            <a:schemeClr val="tx1"/>
                          </a:solidFill>
                          <a:effectLst/>
                        </a:rPr>
                        <a:t>300 Mbps</a:t>
                      </a:r>
                    </a:p>
                  </a:txBody>
                  <a:tcPr marL="87087" marR="87087" marT="36738" marB="36738" anchor="ctr" horzOverflow="overflow"/>
                </a:tc>
              </a:tr>
              <a:tr h="32493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u="none" strike="noStrike" cap="none" normalizeH="0" baseline="0" noProof="0" dirty="0" smtClean="0">
                          <a:ln>
                            <a:noFill/>
                          </a:ln>
                          <a:solidFill>
                            <a:srgbClr val="FFFFFF"/>
                          </a:solidFill>
                          <a:effectLst/>
                        </a:rPr>
                        <a:t>SSID’s (incl. reserved)</a:t>
                      </a:r>
                      <a:endParaRPr kumimoji="0" lang="en-US" sz="900" b="1" i="0" u="none" strike="noStrike" cap="none" normalizeH="0" baseline="0" noProof="0" dirty="0" smtClean="0">
                        <a:ln>
                          <a:noFill/>
                        </a:ln>
                        <a:solidFill>
                          <a:srgbClr val="FFFFFF"/>
                        </a:solidFill>
                        <a:effectLst/>
                        <a:latin typeface="Arial" charset="0"/>
                      </a:endParaRPr>
                    </a:p>
                  </a:txBody>
                  <a:tcPr marL="87087" marR="87087" marT="36738" marB="36738" anchor="ctr"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solidFill>
                            <a:schemeClr val="tx1"/>
                          </a:solidFill>
                          <a:effectLst/>
                        </a:rPr>
                        <a:t>8</a:t>
                      </a:r>
                      <a:endParaRPr kumimoji="0" lang="en-US" sz="900" b="0" i="0" u="none" strike="noStrike" cap="none" normalizeH="0" baseline="0" dirty="0" smtClean="0">
                        <a:ln>
                          <a:noFill/>
                        </a:ln>
                        <a:solidFill>
                          <a:schemeClr val="tx1"/>
                        </a:solidFill>
                        <a:effectLst/>
                        <a:latin typeface="Arial" charset="0"/>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solidFill>
                            <a:schemeClr val="tx1"/>
                          </a:solidFill>
                          <a:effectLst/>
                        </a:rPr>
                        <a:t>8</a:t>
                      </a:r>
                      <a:endParaRPr kumimoji="0" lang="en-US" sz="900" b="0" i="0" u="none" strike="noStrike" cap="none" normalizeH="0" baseline="0" dirty="0" smtClean="0">
                        <a:ln>
                          <a:noFill/>
                        </a:ln>
                        <a:solidFill>
                          <a:schemeClr val="tx1"/>
                        </a:solidFill>
                        <a:effectLst/>
                        <a:latin typeface="Arial" charset="0"/>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u="none" strike="noStrike" cap="none" normalizeH="0" baseline="0" dirty="0" smtClean="0">
                          <a:ln>
                            <a:noFill/>
                          </a:ln>
                          <a:solidFill>
                            <a:schemeClr val="tx1"/>
                          </a:solidFill>
                          <a:effectLst/>
                        </a:rPr>
                        <a:t>8</a:t>
                      </a:r>
                      <a:endParaRPr kumimoji="0" lang="en-US" sz="900" b="0" i="0" u="none" strike="noStrike" cap="none" normalizeH="0" baseline="0" dirty="0" smtClean="0">
                        <a:ln>
                          <a:noFill/>
                        </a:ln>
                        <a:solidFill>
                          <a:schemeClr val="tx1"/>
                        </a:solidFill>
                        <a:effectLst/>
                        <a:latin typeface="Arial" charset="0"/>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solidFill>
                            <a:schemeClr val="tx1"/>
                          </a:solidFill>
                          <a:effectLst/>
                        </a:rPr>
                        <a:t>8</a:t>
                      </a:r>
                      <a:endParaRPr kumimoji="0" lang="en-US" sz="900" b="0" i="0" u="none" strike="noStrike" cap="none" normalizeH="0" baseline="0" dirty="0" smtClean="0">
                        <a:ln>
                          <a:noFill/>
                        </a:ln>
                        <a:solidFill>
                          <a:schemeClr val="tx1"/>
                        </a:solidFill>
                        <a:effectLst/>
                        <a:latin typeface="Arial" charset="0"/>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u="none" strike="noStrike" cap="none" normalizeH="0" baseline="0" dirty="0" smtClean="0">
                          <a:ln>
                            <a:noFill/>
                          </a:ln>
                          <a:solidFill>
                            <a:schemeClr val="tx1"/>
                          </a:solidFill>
                          <a:effectLst/>
                        </a:rPr>
                        <a:t>8</a:t>
                      </a:r>
                      <a:endParaRPr kumimoji="0" lang="en-US" sz="900" b="0" i="0" u="none" strike="noStrike" cap="none" normalizeH="0" baseline="0" dirty="0" smtClean="0">
                        <a:ln>
                          <a:noFill/>
                        </a:ln>
                        <a:solidFill>
                          <a:schemeClr val="tx1"/>
                        </a:solidFill>
                        <a:effectLst/>
                        <a:latin typeface="Arial" charset="0"/>
                      </a:endParaRPr>
                    </a:p>
                  </a:txBody>
                  <a:tcPr marL="87087" marR="87087" marT="36738" marB="36738" anchor="ctr" horzOverflow="overflow"/>
                </a:tc>
              </a:tr>
              <a:tr h="320040">
                <a:tc>
                  <a:txBody>
                    <a:bodyPr/>
                    <a:lstStyle/>
                    <a:p>
                      <a:r>
                        <a:rPr lang="en-US" sz="900" b="1" noProof="0" dirty="0" smtClean="0">
                          <a:solidFill>
                            <a:srgbClr val="FFFFFF"/>
                          </a:solidFill>
                        </a:rPr>
                        <a:t>Max </a:t>
                      </a:r>
                      <a:r>
                        <a:rPr lang="en-US" sz="900" b="1" noProof="0" dirty="0" err="1" smtClean="0">
                          <a:solidFill>
                            <a:srgbClr val="FFFFFF"/>
                          </a:solidFill>
                        </a:rPr>
                        <a:t>nP</a:t>
                      </a:r>
                      <a:r>
                        <a:rPr lang="en-US" sz="900" b="1" noProof="0" dirty="0" smtClean="0">
                          <a:solidFill>
                            <a:srgbClr val="FFFFFF"/>
                          </a:solidFill>
                        </a:rPr>
                        <a:t> (Total/ Local Bridge)</a:t>
                      </a:r>
                      <a:endParaRPr lang="en-US" sz="900" b="1" noProof="0" dirty="0">
                        <a:solidFill>
                          <a:srgbClr val="FFFFFF"/>
                        </a:solidFill>
                      </a:endParaRPr>
                    </a:p>
                  </a:txBody>
                  <a:tcPr marT="34290" marB="34290" anchor="ctr">
                    <a:solidFill>
                      <a:schemeClr val="accent4"/>
                    </a:solidFill>
                  </a:tcPr>
                </a:tc>
                <a:tc>
                  <a:txBody>
                    <a:bodyPr/>
                    <a:lstStyle/>
                    <a:p>
                      <a:pPr algn="ctr"/>
                      <a:r>
                        <a:rPr lang="en-US" sz="900" dirty="0" smtClean="0">
                          <a:solidFill>
                            <a:schemeClr val="tx1"/>
                          </a:solidFill>
                        </a:rPr>
                        <a:t>2 /</a:t>
                      </a:r>
                      <a:r>
                        <a:rPr lang="en-US" sz="900" baseline="0" dirty="0" smtClean="0">
                          <a:solidFill>
                            <a:schemeClr val="tx1"/>
                          </a:solidFill>
                        </a:rPr>
                        <a:t> 2 </a:t>
                      </a:r>
                      <a:endParaRPr lang="en-US" sz="900" dirty="0">
                        <a:solidFill>
                          <a:schemeClr val="tx1"/>
                        </a:solidFill>
                      </a:endParaRPr>
                    </a:p>
                  </a:txBody>
                  <a:tcPr marT="34290" marB="34290" anchor="ctr"/>
                </a:tc>
                <a:tc>
                  <a:txBody>
                    <a:bodyPr/>
                    <a:lstStyle/>
                    <a:p>
                      <a:pPr algn="ctr"/>
                      <a:r>
                        <a:rPr lang="en-US" sz="900" dirty="0" smtClean="0">
                          <a:solidFill>
                            <a:schemeClr val="tx1"/>
                          </a:solidFill>
                        </a:rPr>
                        <a:t>10</a:t>
                      </a:r>
                      <a:r>
                        <a:rPr lang="en-US" sz="900" baseline="0" dirty="0" smtClean="0">
                          <a:solidFill>
                            <a:schemeClr val="tx1"/>
                          </a:solidFill>
                        </a:rPr>
                        <a:t> / 5</a:t>
                      </a:r>
                      <a:endParaRPr lang="en-US" sz="900" dirty="0">
                        <a:solidFill>
                          <a:schemeClr val="tx1"/>
                        </a:solidFill>
                      </a:endParaRPr>
                    </a:p>
                  </a:txBody>
                  <a:tcPr marT="34290" marB="34290" anchor="ctr"/>
                </a:tc>
                <a:tc>
                  <a:txBody>
                    <a:bodyPr/>
                    <a:lstStyle/>
                    <a:p>
                      <a:pPr algn="ctr"/>
                      <a:r>
                        <a:rPr lang="en-US" sz="900" dirty="0" smtClean="0">
                          <a:solidFill>
                            <a:schemeClr val="tx1"/>
                          </a:solidFill>
                        </a:rPr>
                        <a:t>10</a:t>
                      </a:r>
                      <a:r>
                        <a:rPr lang="en-US" sz="900" baseline="0" dirty="0" smtClean="0">
                          <a:solidFill>
                            <a:schemeClr val="tx1"/>
                          </a:solidFill>
                        </a:rPr>
                        <a:t> / 5</a:t>
                      </a:r>
                      <a:endParaRPr lang="en-US" sz="900" dirty="0">
                        <a:solidFill>
                          <a:schemeClr val="tx1"/>
                        </a:solidFill>
                      </a:endParaRPr>
                    </a:p>
                  </a:txBody>
                  <a:tcPr marT="34290" marB="34290" anchor="ct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rPr>
                        <a:t>10</a:t>
                      </a:r>
                      <a:r>
                        <a:rPr lang="en-US" sz="900" baseline="0" dirty="0" smtClean="0">
                          <a:solidFill>
                            <a:schemeClr val="tx1"/>
                          </a:solidFill>
                        </a:rPr>
                        <a:t> / 5</a:t>
                      </a:r>
                      <a:endParaRPr lang="en-US" sz="900" dirty="0" smtClean="0">
                        <a:solidFill>
                          <a:schemeClr val="tx1"/>
                        </a:solidFill>
                      </a:endParaRPr>
                    </a:p>
                  </a:txBody>
                  <a:tcPr marT="34290" marB="34290" anchor="ctr"/>
                </a:tc>
                <a:tc>
                  <a:txBody>
                    <a:bodyPr/>
                    <a:lstStyle/>
                    <a:p>
                      <a:pPr algn="ctr"/>
                      <a:r>
                        <a:rPr lang="en-US" sz="900" dirty="0" smtClean="0">
                          <a:solidFill>
                            <a:schemeClr val="tx1"/>
                          </a:solidFill>
                        </a:rPr>
                        <a:t>32</a:t>
                      </a:r>
                      <a:r>
                        <a:rPr lang="en-US" sz="900" baseline="0" dirty="0" smtClean="0">
                          <a:solidFill>
                            <a:schemeClr val="tx1"/>
                          </a:solidFill>
                        </a:rPr>
                        <a:t> /</a:t>
                      </a:r>
                      <a:r>
                        <a:rPr lang="en-US" sz="900" dirty="0" smtClean="0">
                          <a:solidFill>
                            <a:schemeClr val="tx1"/>
                          </a:solidFill>
                        </a:rPr>
                        <a:t> 16</a:t>
                      </a:r>
                      <a:endParaRPr lang="en-US" sz="900" dirty="0">
                        <a:solidFill>
                          <a:schemeClr val="tx1"/>
                        </a:solidFill>
                      </a:endParaRPr>
                    </a:p>
                  </a:txBody>
                  <a:tcPr marT="34290" marB="34290" anchor="ctr"/>
                </a:tc>
              </a:tr>
            </a:tbl>
          </a:graphicData>
        </a:graphic>
      </p:graphicFrame>
      <p:sp>
        <p:nvSpPr>
          <p:cNvPr id="7" name="Title 3"/>
          <p:cNvSpPr>
            <a:spLocks noGrp="1"/>
          </p:cNvSpPr>
          <p:nvPr>
            <p:ph type="title"/>
          </p:nvPr>
        </p:nvSpPr>
        <p:spPr/>
        <p:txBody>
          <a:bodyPr/>
          <a:lstStyle/>
          <a:p>
            <a:pPr lvl="0"/>
            <a:r>
              <a:rPr lang="en-US" b="0" i="0" dirty="0">
                <a:cs typeface="Arial Narrow"/>
              </a:rPr>
              <a:t>FortiGate Entry Level Series: Comparison</a:t>
            </a:r>
            <a:endParaRPr lang="en-US" b="0" i="0" dirty="0"/>
          </a:p>
        </p:txBody>
      </p:sp>
    </p:spTree>
    <p:extLst>
      <p:ext uri="{BB962C8B-B14F-4D97-AF65-F5344CB8AC3E}">
        <p14:creationId xmlns:p14="http://schemas.microsoft.com/office/powerpoint/2010/main" val="1323523017"/>
      </p:ext>
    </p:extLst>
  </p:cSld>
  <p:clrMapOvr>
    <a:masterClrMapping/>
  </p:clrMapOvr>
  <p:transition spd="slow">
    <p:wip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p:cNvGraphicFramePr>
            <a:graphicFrameLocks/>
          </p:cNvGraphicFramePr>
          <p:nvPr>
            <p:extLst>
              <p:ext uri="{D42A27DB-BD31-4B8C-83A1-F6EECF244321}">
                <p14:modId xmlns:p14="http://schemas.microsoft.com/office/powerpoint/2010/main" val="777488238"/>
              </p:ext>
            </p:extLst>
          </p:nvPr>
        </p:nvGraphicFramePr>
        <p:xfrm>
          <a:off x="1" y="983617"/>
          <a:ext cx="9143999" cy="3785527"/>
        </p:xfrm>
        <a:graphic>
          <a:graphicData uri="http://schemas.openxmlformats.org/drawingml/2006/table">
            <a:tbl>
              <a:tblPr firstRow="1" bandRow="1">
                <a:effectLst/>
                <a:tableStyleId>{073A0DAA-6AF3-43AB-8588-CEC1D06C72B9}</a:tableStyleId>
              </a:tblPr>
              <a:tblGrid>
                <a:gridCol w="264631"/>
                <a:gridCol w="1629022"/>
                <a:gridCol w="3461888"/>
                <a:gridCol w="3461888"/>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200" b="1" i="0" dirty="0" smtClean="0">
                          <a:solidFill>
                            <a:schemeClr val="bg1"/>
                          </a:solidFill>
                        </a:rPr>
                        <a:t>FS-524D</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lang="en-US" sz="1200" b="1" i="0" dirty="0" smtClean="0">
                          <a:solidFill>
                            <a:schemeClr val="bg1"/>
                          </a:solidFill>
                        </a:rPr>
                        <a:t>FS-524D-FPOE</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065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Switch Capacity</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is-IS" sz="900" u="none" strike="noStrike" cap="none" normalizeH="0" baseline="0" dirty="0" smtClean="0">
                          <a:ln>
                            <a:noFill/>
                          </a:ln>
                          <a:solidFill>
                            <a:srgbClr val="000000"/>
                          </a:solidFill>
                          <a:effectLst/>
                        </a:rPr>
                        <a:t>288 </a:t>
                      </a:r>
                      <a:r>
                        <a:rPr kumimoji="0" lang="en-US" sz="900" u="none" strike="noStrike" cap="none" normalizeH="0" baseline="0" dirty="0" smtClean="0">
                          <a:ln>
                            <a:noFill/>
                          </a:ln>
                          <a:solidFill>
                            <a:srgbClr val="000000"/>
                          </a:solidFill>
                          <a:effectLst/>
                        </a:rPr>
                        <a:t>Gbps</a:t>
                      </a:r>
                      <a:endParaRPr kumimoji="0" lang="en-US"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is-IS" sz="900" u="none" strike="noStrike" cap="none" normalizeH="0" baseline="0" dirty="0" smtClean="0">
                          <a:ln>
                            <a:noFill/>
                          </a:ln>
                          <a:solidFill>
                            <a:srgbClr val="000000"/>
                          </a:solidFill>
                          <a:effectLst/>
                        </a:rPr>
                        <a:t>288 </a:t>
                      </a:r>
                      <a:r>
                        <a:rPr kumimoji="0" lang="en-US" sz="900" u="none" strike="noStrike" cap="none" normalizeH="0" baseline="0" dirty="0" smtClean="0">
                          <a:ln>
                            <a:noFill/>
                          </a:ln>
                          <a:solidFill>
                            <a:srgbClr val="000000"/>
                          </a:solidFill>
                          <a:effectLst/>
                        </a:rPr>
                        <a:t>Gbps</a:t>
                      </a:r>
                      <a:endParaRPr kumimoji="0" lang="en-US"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06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MAC Address Storage</a:t>
                      </a: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96K</a:t>
                      </a:r>
                      <a:endParaRPr lang="en-US" sz="900" b="0"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96K</a:t>
                      </a:r>
                      <a:endParaRPr lang="en-US" sz="9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Network Latency (64bytes)</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&lt;2 </a:t>
                      </a:r>
                      <a:r>
                        <a:rPr lang="el-GR" sz="1000" kern="1200" dirty="0" smtClean="0">
                          <a:solidFill>
                            <a:srgbClr val="000000"/>
                          </a:solidFill>
                          <a:effectLst/>
                        </a:rPr>
                        <a:t>μs </a:t>
                      </a: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&lt;2 </a:t>
                      </a:r>
                      <a:r>
                        <a:rPr lang="el-GR" sz="1000" kern="1200" dirty="0" smtClean="0">
                          <a:solidFill>
                            <a:srgbClr val="000000"/>
                          </a:solidFill>
                          <a:effectLst/>
                        </a:rPr>
                        <a:t>μs </a:t>
                      </a: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065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VLANs Supported</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4K</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4K</a:t>
                      </a: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Total Link Aggregation Group</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mn-lt"/>
                          <a:ea typeface="MS PGothic" pitchFamily="34" charset="-128"/>
                          <a:cs typeface="MS PGothic" pitchFamily="34" charset="-128"/>
                        </a:rPr>
                        <a:t>up to 24 ports </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mn-lt"/>
                          <a:ea typeface="MS PGothic" pitchFamily="34" charset="-128"/>
                          <a:cs typeface="MS PGothic" pitchFamily="34" charset="-128"/>
                        </a:rPr>
                        <a:t>up to 24 ports </a:t>
                      </a: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065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rgbClr val="000000"/>
                          </a:solidFill>
                        </a:rPr>
                        <a:t>PoE Power Budget</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a:t>
                      </a:r>
                      <a:endParaRPr lang="en-US" sz="900" dirty="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400 W</a:t>
                      </a:r>
                      <a:endParaRPr lang="en-US" sz="9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30722" name="Rectangle 2"/>
          <p:cNvSpPr>
            <a:spLocks noGrp="1" noChangeArrowheads="1"/>
          </p:cNvSpPr>
          <p:nvPr>
            <p:ph type="title"/>
          </p:nvPr>
        </p:nvSpPr>
        <p:spPr/>
        <p:txBody>
          <a:bodyPr/>
          <a:lstStyle/>
          <a:p>
            <a:r>
              <a:rPr lang="en-US" b="0" i="0" dirty="0" smtClean="0"/>
              <a:t>FortiSwitch </a:t>
            </a:r>
            <a:r>
              <a:rPr lang="en-US" dirty="0" smtClean="0"/>
              <a:t>524D Series</a:t>
            </a:r>
            <a:endParaRPr lang="en-US" b="0" i="0" dirty="0"/>
          </a:p>
        </p:txBody>
      </p:sp>
      <p:cxnSp>
        <p:nvCxnSpPr>
          <p:cNvPr id="12" name="Straight Connector 11"/>
          <p:cNvCxnSpPr/>
          <p:nvPr/>
        </p:nvCxnSpPr>
        <p:spPr>
          <a:xfrm>
            <a:off x="5351715"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93681"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23" name="Rectangle 47"/>
          <p:cNvSpPr>
            <a:spLocks noChangeArrowheads="1"/>
          </p:cNvSpPr>
          <p:nvPr/>
        </p:nvSpPr>
        <p:spPr bwMode="auto">
          <a:xfrm>
            <a:off x="2001452" y="1843088"/>
            <a:ext cx="3107819" cy="712107"/>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24x GE RJ45 Ports</a:t>
            </a:r>
          </a:p>
          <a:p>
            <a:pPr marL="343033" indent="-343033" defTabSz="914379">
              <a:spcBef>
                <a:spcPct val="20000"/>
              </a:spcBef>
              <a:buClr>
                <a:schemeClr val="accent6"/>
              </a:buClr>
              <a:buFont typeface="+mj-ea"/>
              <a:buAutoNum type="circleNumDbPlain"/>
            </a:pPr>
            <a:r>
              <a:rPr lang="en-US" sz="1000" b="1" dirty="0"/>
              <a:t>4x 10GE SFP+ slots</a:t>
            </a:r>
          </a:p>
          <a:p>
            <a:pPr marL="343033" indent="-343033" defTabSz="914379">
              <a:spcBef>
                <a:spcPct val="20000"/>
              </a:spcBef>
              <a:buClr>
                <a:schemeClr val="accent6"/>
              </a:buClr>
              <a:buFont typeface="+mj-ea"/>
              <a:buAutoNum type="circleNumDbPlain"/>
            </a:pPr>
            <a:r>
              <a:rPr lang="en-US" sz="1000" b="1" dirty="0"/>
              <a:t>2x 40GE stacking interface</a:t>
            </a:r>
          </a:p>
        </p:txBody>
      </p:sp>
      <p:pic>
        <p:nvPicPr>
          <p:cNvPr id="24" name="Picture 2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8640" y="2322000"/>
            <a:ext cx="372259" cy="547200"/>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50900" y="2322000"/>
            <a:ext cx="372260" cy="547200"/>
          </a:xfrm>
          <a:prstGeom prst="rect">
            <a:avLst/>
          </a:prstGeom>
        </p:spPr>
      </p:pic>
      <p:sp>
        <p:nvSpPr>
          <p:cNvPr id="26" name="Rectangle 47"/>
          <p:cNvSpPr>
            <a:spLocks noChangeArrowheads="1"/>
          </p:cNvSpPr>
          <p:nvPr/>
        </p:nvSpPr>
        <p:spPr bwMode="auto">
          <a:xfrm>
            <a:off x="5627678" y="1835303"/>
            <a:ext cx="2968625" cy="608031"/>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24x GE RJ45 POE/POE+ Ports</a:t>
            </a:r>
          </a:p>
          <a:p>
            <a:pPr marL="343033" indent="-343033" defTabSz="914379">
              <a:spcBef>
                <a:spcPct val="20000"/>
              </a:spcBef>
              <a:buClr>
                <a:schemeClr val="accent6"/>
              </a:buClr>
              <a:buFont typeface="+mj-ea"/>
              <a:buAutoNum type="circleNumDbPlain"/>
            </a:pPr>
            <a:r>
              <a:rPr lang="en-US" sz="1000" b="1" dirty="0"/>
              <a:t>4x 10GE SFP+ slots</a:t>
            </a:r>
          </a:p>
          <a:p>
            <a:pPr marL="343033" indent="-343033" defTabSz="914379">
              <a:spcBef>
                <a:spcPct val="20000"/>
              </a:spcBef>
              <a:buClr>
                <a:schemeClr val="accent6"/>
              </a:buClr>
              <a:buFont typeface="+mj-ea"/>
              <a:buAutoNum type="circleNumDbPlain"/>
            </a:pPr>
            <a:r>
              <a:rPr lang="en-US" sz="1000" b="1" dirty="0"/>
              <a:t>2x 40GE stacking interface</a:t>
            </a:r>
          </a:p>
        </p:txBody>
      </p:sp>
      <p:pic>
        <p:nvPicPr>
          <p:cNvPr id="27" name="Picture 2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27648" y="2322001"/>
            <a:ext cx="372259" cy="547201"/>
          </a:xfrm>
          <a:prstGeom prst="rect">
            <a:avLst/>
          </a:prstGeom>
        </p:spPr>
      </p:pic>
      <p:pic>
        <p:nvPicPr>
          <p:cNvPr id="28" name="Picture 27"/>
          <p:cNvPicPr>
            <a:picLocks noChangeAspect="1"/>
          </p:cNvPicPr>
          <p:nvPr/>
        </p:nvPicPr>
        <p:blipFill>
          <a:blip r:embed="rId4"/>
          <a:stretch>
            <a:fillRect/>
          </a:stretch>
        </p:blipFill>
        <p:spPr>
          <a:xfrm>
            <a:off x="5627677" y="1189550"/>
            <a:ext cx="2880000" cy="293213"/>
          </a:xfrm>
          <a:prstGeom prst="rect">
            <a:avLst/>
          </a:prstGeom>
        </p:spPr>
      </p:pic>
      <p:pic>
        <p:nvPicPr>
          <p:cNvPr id="29" name="Picture 28"/>
          <p:cNvPicPr>
            <a:picLocks noChangeAspect="1"/>
          </p:cNvPicPr>
          <p:nvPr/>
        </p:nvPicPr>
        <p:blipFill>
          <a:blip r:embed="rId5"/>
          <a:stretch>
            <a:fillRect/>
          </a:stretch>
        </p:blipFill>
        <p:spPr>
          <a:xfrm>
            <a:off x="2001452" y="1189549"/>
            <a:ext cx="2880000" cy="297332"/>
          </a:xfrm>
          <a:prstGeom prst="rect">
            <a:avLst/>
          </a:prstGeom>
        </p:spPr>
      </p:pic>
    </p:spTree>
    <p:extLst>
      <p:ext uri="{BB962C8B-B14F-4D97-AF65-F5344CB8AC3E}">
        <p14:creationId xmlns:p14="http://schemas.microsoft.com/office/powerpoint/2010/main" val="3417766492"/>
      </p:ext>
    </p:extLst>
  </p:cSld>
  <p:clrMapOvr>
    <a:masterClrMapping/>
  </p:clrMapOvr>
  <p:transition spd="slow">
    <p:wip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p:cNvGraphicFramePr>
            <a:graphicFrameLocks/>
          </p:cNvGraphicFramePr>
          <p:nvPr>
            <p:extLst>
              <p:ext uri="{D42A27DB-BD31-4B8C-83A1-F6EECF244321}">
                <p14:modId xmlns:p14="http://schemas.microsoft.com/office/powerpoint/2010/main" val="331733039"/>
              </p:ext>
            </p:extLst>
          </p:nvPr>
        </p:nvGraphicFramePr>
        <p:xfrm>
          <a:off x="1" y="983617"/>
          <a:ext cx="9143999" cy="3785527"/>
        </p:xfrm>
        <a:graphic>
          <a:graphicData uri="http://schemas.openxmlformats.org/drawingml/2006/table">
            <a:tbl>
              <a:tblPr firstRow="1" bandRow="1">
                <a:effectLst/>
                <a:tableStyleId>{073A0DAA-6AF3-43AB-8588-CEC1D06C72B9}</a:tableStyleId>
              </a:tblPr>
              <a:tblGrid>
                <a:gridCol w="264631"/>
                <a:gridCol w="1629022"/>
                <a:gridCol w="3461888"/>
                <a:gridCol w="3461888"/>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200" b="1" i="0" dirty="0" smtClean="0">
                          <a:solidFill>
                            <a:schemeClr val="bg1"/>
                          </a:solidFill>
                        </a:rPr>
                        <a:t>FS-548D</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lang="en-US" sz="1200" b="1" i="0" dirty="0" smtClean="0">
                          <a:solidFill>
                            <a:schemeClr val="bg1"/>
                          </a:solidFill>
                        </a:rPr>
                        <a:t>FS-548D-FPOE</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065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Switch Capacity</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is-IS" sz="900" u="none" strike="noStrike" cap="none" normalizeH="0" baseline="0" dirty="0" smtClean="0">
                          <a:ln>
                            <a:noFill/>
                          </a:ln>
                          <a:solidFill>
                            <a:srgbClr val="000000"/>
                          </a:solidFill>
                          <a:effectLst/>
                        </a:rPr>
                        <a:t>336 </a:t>
                      </a:r>
                      <a:r>
                        <a:rPr kumimoji="0" lang="en-US" sz="900" u="none" strike="noStrike" cap="none" normalizeH="0" baseline="0" dirty="0" smtClean="0">
                          <a:ln>
                            <a:noFill/>
                          </a:ln>
                          <a:solidFill>
                            <a:srgbClr val="000000"/>
                          </a:solidFill>
                          <a:effectLst/>
                        </a:rPr>
                        <a:t>Gbps</a:t>
                      </a:r>
                      <a:endParaRPr kumimoji="0" lang="en-US"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is-IS" sz="900" u="none" strike="noStrike" cap="none" normalizeH="0" baseline="0" dirty="0" smtClean="0">
                          <a:ln>
                            <a:noFill/>
                          </a:ln>
                          <a:solidFill>
                            <a:srgbClr val="000000"/>
                          </a:solidFill>
                          <a:effectLst/>
                        </a:rPr>
                        <a:t>336 </a:t>
                      </a:r>
                      <a:r>
                        <a:rPr kumimoji="0" lang="en-US" sz="900" u="none" strike="noStrike" cap="none" normalizeH="0" baseline="0" dirty="0" smtClean="0">
                          <a:ln>
                            <a:noFill/>
                          </a:ln>
                          <a:solidFill>
                            <a:srgbClr val="000000"/>
                          </a:solidFill>
                          <a:effectLst/>
                        </a:rPr>
                        <a:t>Gbps</a:t>
                      </a:r>
                      <a:endParaRPr kumimoji="0" lang="en-US" sz="9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06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MAC Address Storage</a:t>
                      </a: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96K</a:t>
                      </a:r>
                      <a:endParaRPr lang="en-US" sz="900" b="0"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96K</a:t>
                      </a:r>
                      <a:endParaRPr lang="en-US" sz="9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Network Latency (64bytes)</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&lt;2 </a:t>
                      </a:r>
                      <a:r>
                        <a:rPr lang="el-GR" sz="1000" kern="1200" dirty="0" smtClean="0">
                          <a:solidFill>
                            <a:srgbClr val="000000"/>
                          </a:solidFill>
                          <a:effectLst/>
                        </a:rPr>
                        <a:t>μs </a:t>
                      </a: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&lt;2 </a:t>
                      </a:r>
                      <a:r>
                        <a:rPr lang="el-GR" sz="1000" kern="1200" dirty="0" smtClean="0">
                          <a:solidFill>
                            <a:srgbClr val="000000"/>
                          </a:solidFill>
                          <a:effectLst/>
                        </a:rPr>
                        <a:t>μs </a:t>
                      </a: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065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VLANs Supported</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4K</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4K</a:t>
                      </a: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Total Link Aggregation Group</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mn-lt"/>
                          <a:ea typeface="MS PGothic" pitchFamily="34" charset="-128"/>
                          <a:cs typeface="MS PGothic" pitchFamily="34" charset="-128"/>
                        </a:rPr>
                        <a:t>up to 24 ports </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mn-lt"/>
                          <a:ea typeface="MS PGothic" pitchFamily="34" charset="-128"/>
                          <a:cs typeface="MS PGothic" pitchFamily="34" charset="-128"/>
                        </a:rPr>
                        <a:t>up to 24 ports </a:t>
                      </a: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065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rgbClr val="000000"/>
                          </a:solidFill>
                        </a:rPr>
                        <a:t>PoE Power Budget</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a:t>
                      </a:r>
                      <a:endParaRPr lang="en-US" sz="900" dirty="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900" dirty="0" smtClean="0">
                          <a:solidFill>
                            <a:srgbClr val="000000"/>
                          </a:solidFill>
                        </a:rPr>
                        <a:t>750 W</a:t>
                      </a:r>
                      <a:endParaRPr lang="en-US" sz="9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30722" name="Rectangle 2"/>
          <p:cNvSpPr>
            <a:spLocks noGrp="1" noChangeArrowheads="1"/>
          </p:cNvSpPr>
          <p:nvPr>
            <p:ph type="title"/>
          </p:nvPr>
        </p:nvSpPr>
        <p:spPr/>
        <p:txBody>
          <a:bodyPr/>
          <a:lstStyle/>
          <a:p>
            <a:r>
              <a:rPr lang="en-US" b="0" i="0" dirty="0" smtClean="0"/>
              <a:t>FortiSwitch </a:t>
            </a:r>
            <a:r>
              <a:rPr lang="en-US" dirty="0" smtClean="0"/>
              <a:t>548D Series</a:t>
            </a:r>
            <a:endParaRPr lang="en-US" b="0" i="0" dirty="0"/>
          </a:p>
        </p:txBody>
      </p:sp>
      <p:cxnSp>
        <p:nvCxnSpPr>
          <p:cNvPr id="12" name="Straight Connector 11"/>
          <p:cNvCxnSpPr/>
          <p:nvPr/>
        </p:nvCxnSpPr>
        <p:spPr>
          <a:xfrm>
            <a:off x="5351715"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93681"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13" name="Rectangle 47"/>
          <p:cNvSpPr>
            <a:spLocks noChangeArrowheads="1"/>
          </p:cNvSpPr>
          <p:nvPr/>
        </p:nvSpPr>
        <p:spPr bwMode="auto">
          <a:xfrm>
            <a:off x="2001452" y="1827214"/>
            <a:ext cx="3107819" cy="712107"/>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48x GE RJ45 Ports</a:t>
            </a:r>
          </a:p>
          <a:p>
            <a:pPr marL="343033" indent="-343033" defTabSz="914379">
              <a:spcBef>
                <a:spcPct val="20000"/>
              </a:spcBef>
              <a:buClr>
                <a:schemeClr val="accent6"/>
              </a:buClr>
              <a:buFont typeface="+mj-ea"/>
              <a:buAutoNum type="circleNumDbPlain"/>
            </a:pPr>
            <a:r>
              <a:rPr lang="en-US" sz="1000" b="1" dirty="0"/>
              <a:t>4x 10GE SFP+ slots</a:t>
            </a:r>
          </a:p>
          <a:p>
            <a:pPr marL="343033" indent="-343033" defTabSz="914379">
              <a:spcBef>
                <a:spcPct val="20000"/>
              </a:spcBef>
              <a:buClr>
                <a:schemeClr val="accent6"/>
              </a:buClr>
              <a:buFont typeface="+mj-ea"/>
              <a:buAutoNum type="circleNumDbPlain"/>
            </a:pPr>
            <a:r>
              <a:rPr lang="en-US" sz="1000" b="1" dirty="0"/>
              <a:t>2x 40GE stacking interface</a:t>
            </a:r>
          </a:p>
        </p:txBody>
      </p:sp>
      <p:pic>
        <p:nvPicPr>
          <p:cNvPr id="15" name="Picture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8640" y="2322000"/>
            <a:ext cx="372259" cy="54720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50900" y="2322000"/>
            <a:ext cx="372260" cy="547200"/>
          </a:xfrm>
          <a:prstGeom prst="rect">
            <a:avLst/>
          </a:prstGeom>
        </p:spPr>
      </p:pic>
      <p:sp>
        <p:nvSpPr>
          <p:cNvPr id="17" name="Rectangle 47"/>
          <p:cNvSpPr>
            <a:spLocks noChangeArrowheads="1"/>
          </p:cNvSpPr>
          <p:nvPr/>
        </p:nvSpPr>
        <p:spPr bwMode="auto">
          <a:xfrm>
            <a:off x="5627678" y="1833920"/>
            <a:ext cx="2968625" cy="580245"/>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48x GE RJ45 POE/POE+ Ports</a:t>
            </a:r>
          </a:p>
          <a:p>
            <a:pPr marL="343033" indent="-343033" defTabSz="914379">
              <a:spcBef>
                <a:spcPct val="20000"/>
              </a:spcBef>
              <a:buClr>
                <a:schemeClr val="accent6"/>
              </a:buClr>
              <a:buFont typeface="+mj-ea"/>
              <a:buAutoNum type="circleNumDbPlain"/>
            </a:pPr>
            <a:r>
              <a:rPr lang="en-US" sz="1000" b="1" dirty="0"/>
              <a:t>4x 10GE SFP+ slots</a:t>
            </a:r>
          </a:p>
          <a:p>
            <a:pPr marL="343033" indent="-343033" defTabSz="914379">
              <a:spcBef>
                <a:spcPct val="20000"/>
              </a:spcBef>
              <a:buClr>
                <a:schemeClr val="accent6"/>
              </a:buClr>
              <a:buFont typeface="+mj-ea"/>
              <a:buAutoNum type="circleNumDbPlain"/>
            </a:pPr>
            <a:r>
              <a:rPr lang="en-US" sz="1000" b="1" dirty="0"/>
              <a:t>2x 40GE stacking interface</a:t>
            </a:r>
          </a:p>
        </p:txBody>
      </p:sp>
      <p:pic>
        <p:nvPicPr>
          <p:cNvPr id="18" name="Picture 1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27648" y="2322001"/>
            <a:ext cx="372259" cy="547201"/>
          </a:xfrm>
          <a:prstGeom prst="rect">
            <a:avLst/>
          </a:prstGeom>
        </p:spPr>
      </p:pic>
      <p:pic>
        <p:nvPicPr>
          <p:cNvPr id="19" name="Picture 18"/>
          <p:cNvPicPr>
            <a:picLocks noChangeAspect="1"/>
          </p:cNvPicPr>
          <p:nvPr/>
        </p:nvPicPr>
        <p:blipFill>
          <a:blip r:embed="rId4"/>
          <a:stretch>
            <a:fillRect/>
          </a:stretch>
        </p:blipFill>
        <p:spPr>
          <a:xfrm>
            <a:off x="5627677" y="1197638"/>
            <a:ext cx="2880000" cy="293877"/>
          </a:xfrm>
          <a:prstGeom prst="rect">
            <a:avLst/>
          </a:prstGeom>
        </p:spPr>
      </p:pic>
      <p:pic>
        <p:nvPicPr>
          <p:cNvPr id="20" name="Picture 19" descr="FS-548D+Front.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001452" y="1197638"/>
            <a:ext cx="2880000" cy="286943"/>
          </a:xfrm>
          <a:prstGeom prst="rect">
            <a:avLst/>
          </a:prstGeom>
        </p:spPr>
      </p:pic>
    </p:spTree>
    <p:extLst>
      <p:ext uri="{BB962C8B-B14F-4D97-AF65-F5344CB8AC3E}">
        <p14:creationId xmlns:p14="http://schemas.microsoft.com/office/powerpoint/2010/main" val="4042576741"/>
      </p:ext>
    </p:extLst>
  </p:cSld>
  <p:clrMapOvr>
    <a:masterClrMapping/>
  </p:clrMapOvr>
  <p:transition spd="slow">
    <p:wip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4"/>
          <p:cNvGraphicFramePr>
            <a:graphicFrameLocks/>
          </p:cNvGraphicFramePr>
          <p:nvPr>
            <p:extLst>
              <p:ext uri="{D42A27DB-BD31-4B8C-83A1-F6EECF244321}">
                <p14:modId xmlns:p14="http://schemas.microsoft.com/office/powerpoint/2010/main" val="252979679"/>
              </p:ext>
            </p:extLst>
          </p:nvPr>
        </p:nvGraphicFramePr>
        <p:xfrm>
          <a:off x="1" y="983618"/>
          <a:ext cx="9143999" cy="3785527"/>
        </p:xfrm>
        <a:graphic>
          <a:graphicData uri="http://schemas.openxmlformats.org/drawingml/2006/table">
            <a:tbl>
              <a:tblPr firstRow="1" bandRow="1">
                <a:effectLst/>
                <a:tableStyleId>{073A0DAA-6AF3-43AB-8588-CEC1D06C72B9}</a:tableStyleId>
              </a:tblPr>
              <a:tblGrid>
                <a:gridCol w="264631"/>
                <a:gridCol w="1629022"/>
                <a:gridCol w="6923776"/>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Switch Capacity</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solidFill>
                            <a:srgbClr val="000000"/>
                          </a:solidFill>
                          <a:effectLst/>
                        </a:rPr>
                        <a:t>320 Gbps</a:t>
                      </a: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MAC Address Storage</a:t>
                      </a: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smtClean="0">
                          <a:solidFill>
                            <a:srgbClr val="000000"/>
                          </a:solidFill>
                        </a:rPr>
                        <a:t>128,000</a:t>
                      </a:r>
                      <a:endParaRPr lang="en-US" sz="1000" b="0"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Network Latency (64bytes)</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&lt;1 </a:t>
                      </a:r>
                      <a:r>
                        <a:rPr lang="el-GR" sz="1000" kern="1200" dirty="0" smtClean="0">
                          <a:solidFill>
                            <a:srgbClr val="000000"/>
                          </a:solidFill>
                          <a:effectLst/>
                        </a:rPr>
                        <a:t>μs </a:t>
                      </a: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VLANs Supported</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rgbClr val="000000"/>
                          </a:solidFill>
                          <a:effectLst/>
                          <a:latin typeface="+mn-lt"/>
                        </a:rPr>
                        <a:t>4096</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Total Link Aggregation Group</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rgbClr val="000000"/>
                          </a:solidFill>
                          <a:effectLst/>
                          <a:latin typeface="+mn-lt"/>
                          <a:ea typeface="MS PGothic" pitchFamily="34" charset="-128"/>
                          <a:cs typeface="MS PGothic" pitchFamily="34" charset="-128"/>
                        </a:rPr>
                        <a:t>up to 24 ports </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rgbClr val="000000"/>
                          </a:solidFill>
                        </a:rPr>
                        <a:t>PoE Power Budget</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rPr>
                        <a:t>-</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30722" name="Rectangle 2"/>
          <p:cNvSpPr>
            <a:spLocks noGrp="1" noChangeArrowheads="1"/>
          </p:cNvSpPr>
          <p:nvPr>
            <p:ph type="title"/>
          </p:nvPr>
        </p:nvSpPr>
        <p:spPr/>
        <p:txBody>
          <a:bodyPr/>
          <a:lstStyle/>
          <a:p>
            <a:pPr eaLnBrk="1" hangingPunct="1"/>
            <a:r>
              <a:rPr lang="en-US" b="0" i="0" dirty="0" smtClean="0"/>
              <a:t>FortiSwitch 1024D</a:t>
            </a:r>
            <a:endParaRPr lang="en-US" b="0" i="0" dirty="0"/>
          </a:p>
        </p:txBody>
      </p:sp>
      <p:sp>
        <p:nvSpPr>
          <p:cNvPr id="3" name="Rectangle 2"/>
          <p:cNvSpPr/>
          <p:nvPr/>
        </p:nvSpPr>
        <p:spPr bwMode="auto">
          <a:xfrm flipV="1">
            <a:off x="968022" y="2003777"/>
            <a:ext cx="1066800" cy="125871"/>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endParaRPr lang="en-US" sz="2000">
              <a:solidFill>
                <a:schemeClr val="accent2"/>
              </a:solidFill>
              <a:latin typeface="Arial"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08329" y="2297091"/>
            <a:ext cx="372259" cy="54720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0588" y="2297091"/>
            <a:ext cx="371569" cy="547200"/>
          </a:xfrm>
          <a:prstGeom prst="rect">
            <a:avLst/>
          </a:prstGeom>
        </p:spPr>
      </p:pic>
      <p:sp>
        <p:nvSpPr>
          <p:cNvPr id="14"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24x GE/10GE SFP/SFP+ slots</a:t>
            </a:r>
          </a:p>
          <a:p>
            <a:pPr marL="343033" indent="-343033" defTabSz="914379">
              <a:spcBef>
                <a:spcPct val="20000"/>
              </a:spcBef>
              <a:buClr>
                <a:schemeClr val="accent6"/>
              </a:buClr>
              <a:buFont typeface="+mj-ea"/>
              <a:buAutoNum type="circleNumDbPlain"/>
            </a:pPr>
            <a:r>
              <a:rPr lang="en-US" sz="1000" b="1" dirty="0"/>
              <a:t>1x GE RJ45 </a:t>
            </a:r>
            <a:r>
              <a:rPr lang="en-US" sz="1000" b="1" dirty="0" err="1"/>
              <a:t>Mgmt</a:t>
            </a:r>
            <a:r>
              <a:rPr lang="en-US" sz="1000" b="1" dirty="0"/>
              <a:t> port</a:t>
            </a:r>
          </a:p>
        </p:txBody>
      </p:sp>
      <p:pic>
        <p:nvPicPr>
          <p:cNvPr id="4" name="Picture 3" descr="FS-1024D+Rear.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34013" y="2061647"/>
            <a:ext cx="4320000" cy="434502"/>
          </a:xfrm>
          <a:prstGeom prst="rect">
            <a:avLst/>
          </a:prstGeom>
        </p:spPr>
      </p:pic>
      <p:pic>
        <p:nvPicPr>
          <p:cNvPr id="5" name="Picture 4" descr="FS-1024D+Front.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34013" y="1357176"/>
            <a:ext cx="4320000" cy="435251"/>
          </a:xfrm>
          <a:prstGeom prst="rect">
            <a:avLst/>
          </a:prstGeom>
        </p:spPr>
      </p:pic>
      <p:cxnSp>
        <p:nvCxnSpPr>
          <p:cNvPr id="12" name="Straight Connector 11"/>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2347410"/>
      </p:ext>
    </p:extLst>
  </p:cSld>
  <p:clrMapOvr>
    <a:masterClrMapping/>
  </p:clrMapOvr>
  <p:transition spd="slow">
    <p:wip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4"/>
          <p:cNvGraphicFramePr>
            <a:graphicFrameLocks/>
          </p:cNvGraphicFramePr>
          <p:nvPr>
            <p:extLst>
              <p:ext uri="{D42A27DB-BD31-4B8C-83A1-F6EECF244321}">
                <p14:modId xmlns:p14="http://schemas.microsoft.com/office/powerpoint/2010/main" val="2908376567"/>
              </p:ext>
            </p:extLst>
          </p:nvPr>
        </p:nvGraphicFramePr>
        <p:xfrm>
          <a:off x="1" y="983618"/>
          <a:ext cx="9143999" cy="3785527"/>
        </p:xfrm>
        <a:graphic>
          <a:graphicData uri="http://schemas.openxmlformats.org/drawingml/2006/table">
            <a:tbl>
              <a:tblPr firstRow="1" bandRow="1">
                <a:effectLst/>
                <a:tableStyleId>{073A0DAA-6AF3-43AB-8588-CEC1D06C72B9}</a:tableStyleId>
              </a:tblPr>
              <a:tblGrid>
                <a:gridCol w="264631"/>
                <a:gridCol w="1629022"/>
                <a:gridCol w="6923776"/>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Switch Capacity</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solidFill>
                            <a:srgbClr val="000000"/>
                          </a:solidFill>
                          <a:effectLst/>
                        </a:rPr>
                        <a:t>640 Gbps</a:t>
                      </a: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MAC Address Storage</a:t>
                      </a: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smtClean="0">
                          <a:solidFill>
                            <a:srgbClr val="000000"/>
                          </a:solidFill>
                        </a:rPr>
                        <a:t>128,000</a:t>
                      </a:r>
                      <a:endParaRPr lang="en-US" sz="1000" b="0"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Network Latency (64bytes)</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&lt;1 </a:t>
                      </a:r>
                      <a:r>
                        <a:rPr lang="el-GR" sz="1000" kern="1200" dirty="0" smtClean="0">
                          <a:solidFill>
                            <a:srgbClr val="000000"/>
                          </a:solidFill>
                          <a:effectLst/>
                        </a:rPr>
                        <a:t>μs </a:t>
                      </a: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VLANs Supported</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rgbClr val="000000"/>
                          </a:solidFill>
                          <a:effectLst/>
                          <a:latin typeface="+mn-lt"/>
                        </a:rPr>
                        <a:t>4096</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Total Link Aggregation Group</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rgbClr val="000000"/>
                          </a:solidFill>
                          <a:effectLst/>
                          <a:latin typeface="+mn-lt"/>
                          <a:ea typeface="MS PGothic" pitchFamily="34" charset="-128"/>
                          <a:cs typeface="MS PGothic" pitchFamily="34" charset="-128"/>
                        </a:rPr>
                        <a:t>up to 24 ports </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rgbClr val="000000"/>
                          </a:solidFill>
                        </a:rPr>
                        <a:t>PoE Power Budget</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rPr>
                        <a:t>-</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cxnSp>
        <p:nvCxnSpPr>
          <p:cNvPr id="13" name="Straight Connector 12"/>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30722" name="Rectangle 2"/>
          <p:cNvSpPr>
            <a:spLocks noGrp="1" noChangeArrowheads="1"/>
          </p:cNvSpPr>
          <p:nvPr>
            <p:ph type="title"/>
          </p:nvPr>
        </p:nvSpPr>
        <p:spPr/>
        <p:txBody>
          <a:bodyPr/>
          <a:lstStyle/>
          <a:p>
            <a:pPr eaLnBrk="1" hangingPunct="1"/>
            <a:r>
              <a:rPr lang="en-US" b="0" i="0" dirty="0" smtClean="0"/>
              <a:t>FortiSwitch 1048D</a:t>
            </a:r>
            <a:endParaRPr lang="en-US" b="0" i="0" dirty="0"/>
          </a:p>
        </p:txBody>
      </p:sp>
      <p:sp>
        <p:nvSpPr>
          <p:cNvPr id="3" name="Rectangle 2"/>
          <p:cNvSpPr/>
          <p:nvPr/>
        </p:nvSpPr>
        <p:spPr bwMode="auto">
          <a:xfrm>
            <a:off x="304800" y="1805940"/>
            <a:ext cx="1066800" cy="1143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endParaRPr lang="en-US" sz="2000">
              <a:solidFill>
                <a:schemeClr val="accent2"/>
              </a:solidFill>
              <a:latin typeface="Arial" charset="0"/>
            </a:endParaRPr>
          </a:p>
        </p:txBody>
      </p:sp>
      <p:pic>
        <p:nvPicPr>
          <p:cNvPr id="4" name="Picture 3"/>
          <p:cNvPicPr>
            <a:picLocks noChangeAspect="1"/>
          </p:cNvPicPr>
          <p:nvPr/>
        </p:nvPicPr>
        <p:blipFill>
          <a:blip r:embed="rId2"/>
          <a:stretch>
            <a:fillRect/>
          </a:stretch>
        </p:blipFill>
        <p:spPr>
          <a:xfrm>
            <a:off x="734013" y="1357175"/>
            <a:ext cx="4320000" cy="1165500"/>
          </a:xfrm>
          <a:prstGeom prst="rect">
            <a:avLst/>
          </a:prstGeom>
        </p:spPr>
      </p:pic>
      <p:sp>
        <p:nvSpPr>
          <p:cNvPr id="9" name="Rectangle 8"/>
          <p:cNvSpPr/>
          <p:nvPr/>
        </p:nvSpPr>
        <p:spPr bwMode="auto">
          <a:xfrm>
            <a:off x="1067779" y="1939925"/>
            <a:ext cx="1066800" cy="1143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endParaRPr lang="en-US" sz="2000">
              <a:solidFill>
                <a:schemeClr val="accent2"/>
              </a:solidFill>
              <a:latin typeface="Arial"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08329" y="2297091"/>
            <a:ext cx="372259" cy="5472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0588" y="2297091"/>
            <a:ext cx="371569" cy="547200"/>
          </a:xfrm>
          <a:prstGeom prst="rect">
            <a:avLst/>
          </a:prstGeom>
        </p:spPr>
      </p:pic>
      <p:sp>
        <p:nvSpPr>
          <p:cNvPr id="15"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48x GE/10GE SFP/SFP+ slots</a:t>
            </a:r>
          </a:p>
          <a:p>
            <a:pPr marL="343033" indent="-343033" defTabSz="914379">
              <a:spcBef>
                <a:spcPct val="20000"/>
              </a:spcBef>
              <a:buClr>
                <a:schemeClr val="accent6"/>
              </a:buClr>
              <a:buFont typeface="+mj-ea"/>
              <a:buAutoNum type="circleNumDbPlain"/>
            </a:pPr>
            <a:r>
              <a:rPr lang="en-US" sz="1000" b="1" dirty="0"/>
              <a:t>4x 40GE QSFP+ slots</a:t>
            </a:r>
          </a:p>
          <a:p>
            <a:pPr marL="343033" indent="-343033" defTabSz="914379">
              <a:spcBef>
                <a:spcPct val="20000"/>
              </a:spcBef>
              <a:buClr>
                <a:schemeClr val="accent6"/>
              </a:buClr>
              <a:buFont typeface="+mj-ea"/>
              <a:buAutoNum type="circleNumDbPlain"/>
            </a:pPr>
            <a:r>
              <a:rPr lang="en-US" sz="1000" b="1" dirty="0"/>
              <a:t>1x GE RJ45 </a:t>
            </a:r>
            <a:r>
              <a:rPr lang="en-US" sz="1000" b="1" dirty="0" err="1"/>
              <a:t>Mgmt</a:t>
            </a:r>
            <a:r>
              <a:rPr lang="en-US" sz="1000" b="1" dirty="0"/>
              <a:t> port</a:t>
            </a:r>
          </a:p>
        </p:txBody>
      </p:sp>
    </p:spTree>
    <p:extLst>
      <p:ext uri="{BB962C8B-B14F-4D97-AF65-F5344CB8AC3E}">
        <p14:creationId xmlns:p14="http://schemas.microsoft.com/office/powerpoint/2010/main" val="3414063573"/>
      </p:ext>
    </p:extLst>
  </p:cSld>
  <p:clrMapOvr>
    <a:masterClrMapping/>
  </p:clrMapOvr>
  <p:transition spd="slow">
    <p:wip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4"/>
          <p:cNvGraphicFramePr>
            <a:graphicFrameLocks/>
          </p:cNvGraphicFramePr>
          <p:nvPr>
            <p:extLst>
              <p:ext uri="{D42A27DB-BD31-4B8C-83A1-F6EECF244321}">
                <p14:modId xmlns:p14="http://schemas.microsoft.com/office/powerpoint/2010/main" val="3923097285"/>
              </p:ext>
            </p:extLst>
          </p:nvPr>
        </p:nvGraphicFramePr>
        <p:xfrm>
          <a:off x="1" y="983618"/>
          <a:ext cx="9143999" cy="3785527"/>
        </p:xfrm>
        <a:graphic>
          <a:graphicData uri="http://schemas.openxmlformats.org/drawingml/2006/table">
            <a:tbl>
              <a:tblPr firstRow="1" bandRow="1">
                <a:effectLst/>
                <a:tableStyleId>{073A0DAA-6AF3-43AB-8588-CEC1D06C72B9}</a:tableStyleId>
              </a:tblPr>
              <a:tblGrid>
                <a:gridCol w="264631"/>
                <a:gridCol w="1629022"/>
                <a:gridCol w="6923776"/>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Switch Capacity</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1280 Gbps</a:t>
                      </a: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MAC Address Storage</a:t>
                      </a: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smtClean="0">
                          <a:solidFill>
                            <a:srgbClr val="000000"/>
                          </a:solidFill>
                        </a:rPr>
                        <a:t>128,000</a:t>
                      </a:r>
                      <a:endParaRPr lang="en-US" sz="1000" b="0"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Network Latency (64bytes)</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solidFill>
                            <a:srgbClr val="000000"/>
                          </a:solidFill>
                          <a:effectLst/>
                        </a:rPr>
                        <a:t>&lt;1 </a:t>
                      </a:r>
                      <a:r>
                        <a:rPr lang="el-GR" sz="1000" kern="1200" dirty="0" smtClean="0">
                          <a:solidFill>
                            <a:srgbClr val="000000"/>
                          </a:solidFill>
                          <a:effectLst/>
                        </a:rPr>
                        <a:t>μs </a:t>
                      </a: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VLANs Supported</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rgbClr val="000000"/>
                          </a:solidFill>
                          <a:effectLst/>
                          <a:latin typeface="+mn-lt"/>
                        </a:rPr>
                        <a:t>4096</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u="none" strike="noStrike" cap="none" normalizeH="0" baseline="0" dirty="0" smtClean="0">
                          <a:ln>
                            <a:noFill/>
                          </a:ln>
                          <a:solidFill>
                            <a:srgbClr val="000000"/>
                          </a:solidFill>
                          <a:effectLst/>
                        </a:rPr>
                        <a:t>Total Link Aggregation Group</a:t>
                      </a: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rgbClr val="000000"/>
                          </a:solidFill>
                          <a:effectLst/>
                          <a:latin typeface="+mn-lt"/>
                          <a:ea typeface="MS PGothic" pitchFamily="34" charset="-128"/>
                          <a:cs typeface="MS PGothic" pitchFamily="34" charset="-128"/>
                        </a:rPr>
                        <a:t>up to 24 ports </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rgbClr val="000000"/>
                          </a:solidFill>
                        </a:rPr>
                        <a:t>PoE Power Budget</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rPr>
                        <a:t>-</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30722" name="Rectangle 2"/>
          <p:cNvSpPr>
            <a:spLocks noGrp="1" noChangeArrowheads="1"/>
          </p:cNvSpPr>
          <p:nvPr>
            <p:ph type="title"/>
          </p:nvPr>
        </p:nvSpPr>
        <p:spPr/>
        <p:txBody>
          <a:bodyPr/>
          <a:lstStyle/>
          <a:p>
            <a:pPr eaLnBrk="1" hangingPunct="1"/>
            <a:r>
              <a:rPr lang="en-US" b="0" i="0" dirty="0" smtClean="0"/>
              <a:t>FortiSwitch 3032D</a:t>
            </a:r>
            <a:endParaRPr lang="en-US" b="0" i="0" dirty="0"/>
          </a:p>
        </p:txBody>
      </p:sp>
      <p:pic>
        <p:nvPicPr>
          <p:cNvPr id="13" name="Picture 12"/>
          <p:cNvPicPr>
            <a:picLocks noChangeAspect="1"/>
          </p:cNvPicPr>
          <p:nvPr/>
        </p:nvPicPr>
        <p:blipFill>
          <a:blip r:embed="rId2"/>
          <a:stretch>
            <a:fillRect/>
          </a:stretch>
        </p:blipFill>
        <p:spPr>
          <a:xfrm>
            <a:off x="734013" y="1328266"/>
            <a:ext cx="4320000" cy="1223318"/>
          </a:xfrm>
          <a:prstGeom prst="rect">
            <a:avLst/>
          </a:prstGeom>
        </p:spPr>
      </p:pic>
      <p:sp>
        <p:nvSpPr>
          <p:cNvPr id="14" name="Rectangle 13"/>
          <p:cNvSpPr/>
          <p:nvPr/>
        </p:nvSpPr>
        <p:spPr bwMode="auto">
          <a:xfrm>
            <a:off x="620889" y="1894418"/>
            <a:ext cx="945444" cy="137583"/>
          </a:xfrm>
          <a:prstGeom prst="rect">
            <a:avLst/>
          </a:prstGeom>
          <a:solidFill>
            <a:srgbClr val="FFFFF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endParaRPr lang="en-US" sz="2000">
              <a:solidFill>
                <a:schemeClr val="accent2"/>
              </a:solidFill>
              <a:latin typeface="Arial"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08329" y="2299604"/>
            <a:ext cx="372259" cy="5472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0588" y="2299604"/>
            <a:ext cx="371569" cy="547200"/>
          </a:xfrm>
          <a:prstGeom prst="rect">
            <a:avLst/>
          </a:prstGeom>
        </p:spPr>
      </p:pic>
      <p:sp>
        <p:nvSpPr>
          <p:cNvPr id="15"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32x 40GE QSFP+ slots</a:t>
            </a:r>
          </a:p>
          <a:p>
            <a:pPr marL="343033" indent="-343033" defTabSz="914379">
              <a:spcBef>
                <a:spcPct val="20000"/>
              </a:spcBef>
              <a:buClr>
                <a:schemeClr val="accent6"/>
              </a:buClr>
              <a:buFont typeface="+mj-ea"/>
              <a:buAutoNum type="circleNumDbPlain"/>
            </a:pPr>
            <a:r>
              <a:rPr lang="en-US" sz="1000" b="1" dirty="0"/>
              <a:t>1x GE RJ45 </a:t>
            </a:r>
            <a:r>
              <a:rPr lang="en-US" sz="1000" b="1" dirty="0" err="1"/>
              <a:t>Mgmt</a:t>
            </a:r>
            <a:r>
              <a:rPr lang="en-US" sz="1000" b="1" dirty="0"/>
              <a:t> port</a:t>
            </a:r>
          </a:p>
        </p:txBody>
      </p:sp>
      <p:cxnSp>
        <p:nvCxnSpPr>
          <p:cNvPr id="11" name="Straight Connector 10"/>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4430992"/>
      </p:ext>
    </p:extLst>
  </p:cSld>
  <p:clrMapOvr>
    <a:masterClrMapping/>
  </p:clrMapOvr>
  <p:transition spd="slow">
    <p:wip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smtClean="0"/>
              <a:t>FortiSwitch Series – Access Switches</a:t>
            </a:r>
            <a:endParaRPr lang="en-US" b="0" i="0" dirty="0"/>
          </a:p>
        </p:txBody>
      </p:sp>
      <p:graphicFrame>
        <p:nvGraphicFramePr>
          <p:cNvPr id="4" name="Table 3"/>
          <p:cNvGraphicFramePr>
            <a:graphicFrameLocks noGrp="1"/>
          </p:cNvGraphicFramePr>
          <p:nvPr>
            <p:extLst>
              <p:ext uri="{D42A27DB-BD31-4B8C-83A1-F6EECF244321}">
                <p14:modId xmlns:p14="http://schemas.microsoft.com/office/powerpoint/2010/main" val="760229564"/>
              </p:ext>
            </p:extLst>
          </p:nvPr>
        </p:nvGraphicFramePr>
        <p:xfrm>
          <a:off x="252003" y="1080000"/>
          <a:ext cx="8640001" cy="3409242"/>
        </p:xfrm>
        <a:graphic>
          <a:graphicData uri="http://schemas.openxmlformats.org/drawingml/2006/table">
            <a:tbl>
              <a:tblPr firstRow="1" firstCol="1" bandRow="1">
                <a:effectLst/>
                <a:tableStyleId>{073A0DAA-6AF3-43AB-8588-CEC1D06C72B9}</a:tableStyleId>
              </a:tblPr>
              <a:tblGrid>
                <a:gridCol w="1629186"/>
                <a:gridCol w="7010815"/>
              </a:tblGrid>
              <a:tr h="268607">
                <a:tc>
                  <a:txBody>
                    <a:bodyPr/>
                    <a:lstStyle/>
                    <a:p>
                      <a:endParaRPr lang="en-US" sz="1400" dirty="0"/>
                    </a:p>
                  </a:txBody>
                  <a:tcPr marT="25718" marB="25718" anchor="ctr">
                    <a:solidFill>
                      <a:srgbClr val="3C3C3C"/>
                    </a:solidFill>
                  </a:tcPr>
                </a:tc>
                <a:tc>
                  <a:txBody>
                    <a:bodyPr/>
                    <a:lstStyle/>
                    <a:p>
                      <a:pPr algn="ctr"/>
                      <a:r>
                        <a:rPr lang="en-US" sz="1000" dirty="0" smtClean="0"/>
                        <a:t>FS-80-POE</a:t>
                      </a:r>
                    </a:p>
                  </a:txBody>
                  <a:tcPr marT="25718" marB="25718" anchor="ctr">
                    <a:solidFill>
                      <a:srgbClr val="3C3C3C"/>
                    </a:solidFill>
                  </a:tcPr>
                </a:tc>
              </a:tr>
              <a:tr h="272989">
                <a:tc>
                  <a:txBody>
                    <a:bodyPr/>
                    <a:lstStyle/>
                    <a:p>
                      <a:r>
                        <a:rPr lang="en-US" sz="1000" dirty="0" smtClean="0"/>
                        <a:t>Form Factor</a:t>
                      </a:r>
                      <a:endParaRPr lang="en-US" sz="1000" b="1" dirty="0" smtClean="0">
                        <a:solidFill>
                          <a:srgbClr val="FFFFFF"/>
                        </a:solidFill>
                      </a:endParaRPr>
                    </a:p>
                  </a:txBody>
                  <a:tcPr marT="25718" marB="25718" anchor="ctr">
                    <a:solidFill>
                      <a:srgbClr val="77777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000" u="none" strike="noStrike" cap="none" normalizeH="0" baseline="0" dirty="0" smtClean="0">
                          <a:ln>
                            <a:noFill/>
                          </a:ln>
                          <a:effectLst/>
                        </a:rPr>
                        <a:t>Desktop</a:t>
                      </a:r>
                      <a:endParaRPr kumimoji="0" lang="en-GB" sz="1000" b="0" i="0" u="none" strike="noStrike" cap="none" normalizeH="0" baseline="0" dirty="0" smtClean="0">
                        <a:ln>
                          <a:noFill/>
                        </a:ln>
                        <a:solidFill>
                          <a:srgbClr val="131313"/>
                        </a:solidFill>
                        <a:effectLst/>
                        <a:latin typeface="+mn-lt"/>
                      </a:endParaRPr>
                    </a:p>
                  </a:txBody>
                  <a:tcPr marT="25718" marB="25718" anchor="ctr"/>
                </a:tc>
              </a:tr>
              <a:tr h="272989">
                <a:tc>
                  <a:txBody>
                    <a:bodyPr/>
                    <a:lstStyle/>
                    <a:p>
                      <a:r>
                        <a:rPr lang="en-US" sz="1000" dirty="0" smtClean="0"/>
                        <a:t>FE Ports</a:t>
                      </a:r>
                      <a:endParaRPr lang="en-US" sz="1000" b="1" dirty="0">
                        <a:solidFill>
                          <a:srgbClr val="FFFFFF"/>
                        </a:solidFill>
                      </a:endParaRPr>
                    </a:p>
                  </a:txBody>
                  <a:tcPr marT="25718" marB="25718" anchor="ctr">
                    <a:solidFill>
                      <a:srgbClr val="777777"/>
                    </a:solidFill>
                  </a:tcPr>
                </a:tc>
                <a:tc>
                  <a:txBody>
                    <a:bodyPr/>
                    <a:lstStyle/>
                    <a:p>
                      <a:pPr algn="ctr"/>
                      <a:r>
                        <a:rPr lang="en-US" sz="1000" dirty="0" smtClean="0"/>
                        <a:t>-</a:t>
                      </a:r>
                      <a:endParaRPr lang="en-US" sz="1000" b="0" i="0" dirty="0">
                        <a:latin typeface="+mn-lt"/>
                      </a:endParaRPr>
                    </a:p>
                  </a:txBody>
                  <a:tcPr marT="25718" marB="25718" anchor="ctr"/>
                </a:tc>
              </a:tr>
              <a:tr h="27936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GE Ports</a:t>
                      </a:r>
                      <a:endParaRPr lang="en-US" sz="1000" b="1" dirty="0" smtClean="0">
                        <a:solidFill>
                          <a:srgbClr val="FFFFFF"/>
                        </a:solidFill>
                      </a:endParaRPr>
                    </a:p>
                  </a:txBody>
                  <a:tcPr marT="25718" marB="25718" anchor="ctr">
                    <a:solidFill>
                      <a:srgbClr val="77777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rPr>
                        <a:t>4</a:t>
                      </a:r>
                      <a:endParaRPr kumimoji="0" lang="en-GB" sz="1000" b="0" i="0" u="none" strike="noStrike" cap="none" normalizeH="0" baseline="0" dirty="0" smtClean="0">
                        <a:ln>
                          <a:noFill/>
                        </a:ln>
                        <a:solidFill>
                          <a:srgbClr val="131313"/>
                        </a:solidFill>
                        <a:effectLst/>
                        <a:latin typeface="+mn-lt"/>
                      </a:endParaRPr>
                    </a:p>
                  </a:txBody>
                  <a:tcPr marT="25718" marB="25718" anchor="ctr"/>
                </a:tc>
              </a:tr>
              <a:tr h="279366">
                <a:tc>
                  <a:txBody>
                    <a:bodyPr/>
                    <a:lstStyle/>
                    <a:p>
                      <a:r>
                        <a:rPr lang="en-US" sz="1000" dirty="0" smtClean="0"/>
                        <a:t>PoE GE Ports</a:t>
                      </a:r>
                      <a:endParaRPr lang="en-US" sz="1000" b="1" dirty="0" smtClean="0">
                        <a:solidFill>
                          <a:srgbClr val="FFFFFF"/>
                        </a:solidFill>
                      </a:endParaRPr>
                    </a:p>
                  </a:txBody>
                  <a:tcPr marT="25718" marB="25718" anchor="ctr">
                    <a:solidFill>
                      <a:srgbClr val="777777"/>
                    </a:solidFill>
                  </a:tcPr>
                </a:tc>
                <a:tc>
                  <a:txBody>
                    <a:bodyPr/>
                    <a:lstStyle/>
                    <a:p>
                      <a:pPr algn="ctr"/>
                      <a:r>
                        <a:rPr kumimoji="0" lang="en-US" sz="1000" u="none" strike="noStrike" cap="none" normalizeH="0" baseline="0" dirty="0" smtClean="0">
                          <a:ln>
                            <a:noFill/>
                          </a:ln>
                          <a:effectLst/>
                        </a:rPr>
                        <a:t>4</a:t>
                      </a:r>
                      <a:endParaRPr lang="en-US" sz="1000" b="0" i="0" dirty="0">
                        <a:latin typeface="+mn-lt"/>
                      </a:endParaRPr>
                    </a:p>
                  </a:txBody>
                  <a:tcPr marT="25718" marB="25718" anchor="ctr"/>
                </a:tc>
              </a:tr>
              <a:tr h="279366">
                <a:tc>
                  <a:txBody>
                    <a:bodyPr/>
                    <a:lstStyle/>
                    <a:p>
                      <a:r>
                        <a:rPr lang="en-US" sz="1000" dirty="0" smtClean="0"/>
                        <a:t>10GE SFP+ slots</a:t>
                      </a:r>
                      <a:endParaRPr lang="en-US" sz="1000" b="1" dirty="0" smtClean="0">
                        <a:solidFill>
                          <a:srgbClr val="FFFFFF"/>
                        </a:solidFill>
                      </a:endParaRPr>
                    </a:p>
                  </a:txBody>
                  <a:tcPr marT="25718" marB="25718" anchor="ctr">
                    <a:solidFill>
                      <a:srgbClr val="777777"/>
                    </a:solidFill>
                  </a:tcPr>
                </a:tc>
                <a:tc>
                  <a:txBody>
                    <a:bodyPr/>
                    <a:lstStyle/>
                    <a:p>
                      <a:pPr algn="ctr"/>
                      <a:r>
                        <a:rPr lang="en-US" sz="1000" dirty="0" smtClean="0"/>
                        <a:t>-</a:t>
                      </a:r>
                      <a:endParaRPr lang="en-US" sz="1000" b="0" i="0" dirty="0">
                        <a:latin typeface="+mn-lt"/>
                      </a:endParaRPr>
                    </a:p>
                  </a:txBody>
                  <a:tcPr marT="25718" marB="25718" anchor="ctr"/>
                </a:tc>
              </a:tr>
              <a:tr h="466885">
                <a:tc>
                  <a:txBody>
                    <a:bodyPr/>
                    <a:lstStyle/>
                    <a:p>
                      <a:r>
                        <a:rPr lang="en-US" sz="1000" dirty="0" smtClean="0"/>
                        <a:t>Shared Ports (pair)</a:t>
                      </a:r>
                      <a:endParaRPr lang="en-US" sz="1000" b="1" dirty="0" smtClean="0">
                        <a:solidFill>
                          <a:srgbClr val="FFFFFF"/>
                        </a:solidFill>
                      </a:endParaRPr>
                    </a:p>
                  </a:txBody>
                  <a:tcPr marT="25718" marB="25718" anchor="ctr">
                    <a:solidFill>
                      <a:srgbClr val="777777"/>
                    </a:solidFill>
                  </a:tcPr>
                </a:tc>
                <a:tc>
                  <a:txBody>
                    <a:bodyPr/>
                    <a:lstStyle/>
                    <a:p>
                      <a:pPr algn="ctr"/>
                      <a:r>
                        <a:rPr lang="en-US" sz="1000" b="0" i="0" dirty="0" smtClean="0">
                          <a:latin typeface="+mn-lt"/>
                        </a:rPr>
                        <a:t>-</a:t>
                      </a:r>
                      <a:endParaRPr lang="en-US" sz="1000" b="0" i="0" dirty="0">
                        <a:latin typeface="+mn-lt"/>
                      </a:endParaRPr>
                    </a:p>
                  </a:txBody>
                  <a:tcPr marT="25718" marB="25718" anchor="ctr"/>
                </a:tc>
              </a:tr>
              <a:tr h="279366">
                <a:tc>
                  <a:txBody>
                    <a:bodyPr/>
                    <a:lstStyle/>
                    <a:p>
                      <a:r>
                        <a:rPr lang="en-US" sz="1000" dirty="0" smtClean="0"/>
                        <a:t>Power Budget</a:t>
                      </a:r>
                      <a:endParaRPr lang="en-US" sz="1000" b="1" dirty="0" smtClean="0">
                        <a:solidFill>
                          <a:srgbClr val="FFFFFF"/>
                        </a:solidFill>
                      </a:endParaRPr>
                    </a:p>
                  </a:txBody>
                  <a:tcPr marT="25718" marB="25718" anchor="ctr">
                    <a:solidFill>
                      <a:srgbClr val="777777"/>
                    </a:solidFill>
                  </a:tcPr>
                </a:tc>
                <a:tc>
                  <a:txBody>
                    <a:bodyPr/>
                    <a:lstStyle/>
                    <a:p>
                      <a:pPr algn="ctr"/>
                      <a:r>
                        <a:rPr lang="en-US" sz="1000" dirty="0" smtClean="0"/>
                        <a:t>62 W</a:t>
                      </a:r>
                      <a:endParaRPr lang="en-US" sz="1000" b="0" i="0" dirty="0">
                        <a:latin typeface="+mn-lt"/>
                      </a:endParaRPr>
                    </a:p>
                  </a:txBody>
                  <a:tcPr marT="25718" marB="25718" anchor="ctr"/>
                </a:tc>
              </a:tr>
              <a:tr h="344423">
                <a:tc>
                  <a:txBody>
                    <a:bodyPr/>
                    <a:lstStyle/>
                    <a:p>
                      <a:r>
                        <a:rPr lang="en-US" sz="1000" b="1" dirty="0" smtClean="0">
                          <a:solidFill>
                            <a:srgbClr val="FFFFFF"/>
                          </a:solidFill>
                        </a:rPr>
                        <a:t>Power Supply</a:t>
                      </a:r>
                    </a:p>
                  </a:txBody>
                  <a:tcPr marT="25718" marB="25718" anchor="ctr">
                    <a:solidFill>
                      <a:srgbClr val="777777"/>
                    </a:solidFill>
                  </a:tcPr>
                </a:tc>
                <a:tc>
                  <a:txBody>
                    <a:bodyPr/>
                    <a:lstStyle/>
                    <a:p>
                      <a:pPr algn="ctr"/>
                      <a:r>
                        <a:rPr lang="en-US" sz="1000" b="0" i="0" dirty="0" smtClean="0">
                          <a:latin typeface="+mn-lt"/>
                        </a:rPr>
                        <a:t>Single</a:t>
                      </a:r>
                      <a:r>
                        <a:rPr lang="en-US" sz="1000" b="0" i="0" baseline="0" dirty="0" smtClean="0">
                          <a:latin typeface="+mn-lt"/>
                        </a:rPr>
                        <a:t> AC</a:t>
                      </a:r>
                      <a:endParaRPr lang="en-US" sz="1000" b="0" i="0" dirty="0">
                        <a:latin typeface="+mn-lt"/>
                      </a:endParaRPr>
                    </a:p>
                  </a:txBody>
                  <a:tcPr marT="25718" marB="25718" anchor="ctr"/>
                </a:tc>
              </a:tr>
              <a:tr h="665885">
                <a:tc>
                  <a:txBody>
                    <a:bodyPr/>
                    <a:lstStyle/>
                    <a:p>
                      <a:r>
                        <a:rPr lang="en-US" sz="1000" dirty="0" err="1" smtClean="0"/>
                        <a:t>FortiOS</a:t>
                      </a:r>
                      <a:r>
                        <a:rPr lang="en-US" sz="1000" dirty="0" smtClean="0"/>
                        <a:t> Wired Controller</a:t>
                      </a:r>
                      <a:r>
                        <a:rPr lang="en-US" sz="1000" baseline="0" dirty="0" smtClean="0"/>
                        <a:t> Support</a:t>
                      </a:r>
                      <a:endParaRPr lang="en-US" sz="1000" b="1" dirty="0" smtClean="0">
                        <a:solidFill>
                          <a:srgbClr val="FFFFFF"/>
                        </a:solidFill>
                      </a:endParaRPr>
                    </a:p>
                  </a:txBody>
                  <a:tcPr marT="25718" marB="25718" anchor="ctr">
                    <a:solidFill>
                      <a:srgbClr val="777777"/>
                    </a:solidFill>
                  </a:tcPr>
                </a:tc>
                <a:tc>
                  <a:txBody>
                    <a:bodyPr/>
                    <a:lstStyle/>
                    <a:p>
                      <a:pPr algn="ctr"/>
                      <a:r>
                        <a:rPr lang="en-US" sz="1000" dirty="0" smtClean="0"/>
                        <a:t>No</a:t>
                      </a:r>
                      <a:endParaRPr lang="en-US" sz="1000" b="0" i="0" dirty="0">
                        <a:latin typeface="+mn-lt"/>
                      </a:endParaRPr>
                    </a:p>
                  </a:txBody>
                  <a:tcPr marT="25718" marB="25718" anchor="ctr"/>
                </a:tc>
              </a:tr>
            </a:tbl>
          </a:graphicData>
        </a:graphic>
      </p:graphicFrame>
    </p:spTree>
    <p:extLst>
      <p:ext uri="{BB962C8B-B14F-4D97-AF65-F5344CB8AC3E}">
        <p14:creationId xmlns:p14="http://schemas.microsoft.com/office/powerpoint/2010/main" val="2220035872"/>
      </p:ext>
    </p:extLst>
  </p:cSld>
  <p:clrMapOvr>
    <a:masterClrMapping/>
  </p:clrMapOvr>
  <p:transition spd="slow">
    <p:wip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smtClean="0"/>
              <a:t>FortiSwitch Series – Secure Access Switches (I)</a:t>
            </a:r>
            <a:endParaRPr lang="en-US" b="0" i="0" dirty="0"/>
          </a:p>
        </p:txBody>
      </p:sp>
      <p:graphicFrame>
        <p:nvGraphicFramePr>
          <p:cNvPr id="4" name="Table 3"/>
          <p:cNvGraphicFramePr>
            <a:graphicFrameLocks noGrp="1"/>
          </p:cNvGraphicFramePr>
          <p:nvPr>
            <p:extLst>
              <p:ext uri="{D42A27DB-BD31-4B8C-83A1-F6EECF244321}">
                <p14:modId xmlns:p14="http://schemas.microsoft.com/office/powerpoint/2010/main" val="372146048"/>
              </p:ext>
            </p:extLst>
          </p:nvPr>
        </p:nvGraphicFramePr>
        <p:xfrm>
          <a:off x="252002" y="1080001"/>
          <a:ext cx="8640000" cy="3450910"/>
        </p:xfrm>
        <a:graphic>
          <a:graphicData uri="http://schemas.openxmlformats.org/drawingml/2006/table">
            <a:tbl>
              <a:tblPr firstRow="1" firstCol="1" bandRow="1">
                <a:effectLst/>
                <a:tableStyleId>{073A0DAA-6AF3-43AB-8588-CEC1D06C72B9}</a:tableStyleId>
              </a:tblPr>
              <a:tblGrid>
                <a:gridCol w="1632204"/>
                <a:gridCol w="2335932"/>
                <a:gridCol w="2335932"/>
                <a:gridCol w="2335932"/>
              </a:tblGrid>
              <a:tr h="268607">
                <a:tc>
                  <a:txBody>
                    <a:bodyPr/>
                    <a:lstStyle/>
                    <a:p>
                      <a:endParaRPr lang="en-US" sz="1400" dirty="0"/>
                    </a:p>
                  </a:txBody>
                  <a:tcPr marT="25718" marB="25718"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FS-108D-POE</a:t>
                      </a:r>
                    </a:p>
                  </a:txBody>
                  <a:tcPr marT="25718" marB="25718"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FS-124D</a:t>
                      </a:r>
                    </a:p>
                  </a:txBody>
                  <a:tcPr marT="25718" marB="25718"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FS-124D-POE</a:t>
                      </a:r>
                    </a:p>
                  </a:txBody>
                  <a:tcPr marT="25718" marB="25718" anchor="ctr">
                    <a:solidFill>
                      <a:srgbClr val="3C3C3C"/>
                    </a:solidFill>
                  </a:tcPr>
                </a:tc>
              </a:tr>
              <a:tr h="232270">
                <a:tc>
                  <a:txBody>
                    <a:bodyPr/>
                    <a:lstStyle/>
                    <a:p>
                      <a:r>
                        <a:rPr lang="en-US" sz="1000" dirty="0" smtClean="0"/>
                        <a:t>Form Factor</a:t>
                      </a:r>
                      <a:endParaRPr lang="en-US" sz="1000" b="1" dirty="0" smtClean="0">
                        <a:solidFill>
                          <a:srgbClr val="FFFFFF"/>
                        </a:solidFill>
                      </a:endParaRPr>
                    </a:p>
                  </a:txBody>
                  <a:tcPr marT="25718" marB="25718"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000" u="none" strike="noStrike" cap="none" normalizeH="0" baseline="0" dirty="0" smtClean="0">
                          <a:ln>
                            <a:noFill/>
                          </a:ln>
                          <a:effectLst/>
                        </a:rPr>
                        <a:t>Desktop</a:t>
                      </a:r>
                      <a:endParaRPr kumimoji="0" lang="en-GB" sz="1000" b="0" i="0" u="none" strike="noStrike" cap="none" normalizeH="0" baseline="0" dirty="0" smtClean="0">
                        <a:ln>
                          <a:noFill/>
                        </a:ln>
                        <a:solidFill>
                          <a:srgbClr val="131313"/>
                        </a:solidFill>
                        <a:effectLst/>
                        <a:latin typeface="+mn-lt"/>
                      </a:endParaRPr>
                    </a:p>
                  </a:txBody>
                  <a:tcPr marT="25718" marB="2571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000" b="0" u="none" strike="noStrike" cap="none" normalizeH="0" baseline="0" dirty="0" smtClean="0">
                          <a:ln>
                            <a:noFill/>
                          </a:ln>
                          <a:solidFill>
                            <a:schemeClr val="tx1"/>
                          </a:solidFill>
                          <a:effectLst/>
                        </a:rPr>
                        <a:t>1 RU</a:t>
                      </a:r>
                      <a:endParaRPr kumimoji="0" lang="en-GB" sz="1000" b="0" i="0" u="none" strike="noStrike" cap="none" normalizeH="0" baseline="0" dirty="0" smtClean="0">
                        <a:ln>
                          <a:noFill/>
                        </a:ln>
                        <a:solidFill>
                          <a:schemeClr val="tx1"/>
                        </a:solidFill>
                        <a:effectLst/>
                        <a:latin typeface="+mn-lt"/>
                      </a:endParaRPr>
                    </a:p>
                  </a:txBody>
                  <a:tcPr marT="25718" marB="2571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000" b="0" u="none" strike="noStrike" cap="none" normalizeH="0" baseline="0" dirty="0" smtClean="0">
                          <a:ln>
                            <a:noFill/>
                          </a:ln>
                          <a:solidFill>
                            <a:schemeClr val="tx1"/>
                          </a:solidFill>
                          <a:effectLst/>
                        </a:rPr>
                        <a:t>1 RU</a:t>
                      </a:r>
                      <a:endParaRPr kumimoji="0" lang="en-GB" sz="1000" b="0" i="0" u="none" strike="noStrike" cap="none" normalizeH="0" baseline="0" dirty="0" smtClean="0">
                        <a:ln>
                          <a:noFill/>
                        </a:ln>
                        <a:solidFill>
                          <a:schemeClr val="tx1"/>
                        </a:solidFill>
                        <a:effectLst/>
                        <a:latin typeface="+mn-lt"/>
                      </a:endParaRPr>
                    </a:p>
                  </a:txBody>
                  <a:tcPr marT="25718" marB="25718" anchor="ctr"/>
                </a:tc>
              </a:tr>
              <a:tr h="232270">
                <a:tc>
                  <a:txBody>
                    <a:bodyPr/>
                    <a:lstStyle/>
                    <a:p>
                      <a:r>
                        <a:rPr lang="en-US" sz="1000" dirty="0" smtClean="0"/>
                        <a:t>FE Ports</a:t>
                      </a:r>
                      <a:endParaRPr lang="en-US" sz="1000" b="1" dirty="0">
                        <a:solidFill>
                          <a:srgbClr val="FFFFFF"/>
                        </a:solidFill>
                      </a:endParaRPr>
                    </a:p>
                  </a:txBody>
                  <a:tcPr marT="25718" marB="25718" anchor="ctr">
                    <a:solidFill>
                      <a:schemeClr val="accent4"/>
                    </a:solidFill>
                  </a:tcPr>
                </a:tc>
                <a:tc>
                  <a:txBody>
                    <a:bodyPr/>
                    <a:lstStyle/>
                    <a:p>
                      <a:pPr algn="ctr"/>
                      <a:r>
                        <a:rPr lang="en-US" sz="1000" b="0" i="0" dirty="0" smtClean="0">
                          <a:latin typeface="+mn-lt"/>
                        </a:rPr>
                        <a:t>-</a:t>
                      </a:r>
                      <a:endParaRPr lang="en-US" sz="1000" b="0" i="0" dirty="0">
                        <a:latin typeface="+mn-lt"/>
                      </a:endParaRPr>
                    </a:p>
                  </a:txBody>
                  <a:tcPr marT="25718" marB="25718"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25718" marB="25718"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25718" marB="25718" anchor="ctr"/>
                </a:tc>
              </a:tr>
              <a:tr h="40592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GE Ports</a:t>
                      </a:r>
                      <a:endParaRPr lang="en-US" sz="1000" b="1" dirty="0" smtClean="0">
                        <a:solidFill>
                          <a:srgbClr val="FFFFFF"/>
                        </a:solidFill>
                      </a:endParaRPr>
                    </a:p>
                  </a:txBody>
                  <a:tcPr marT="25718" marB="25718" anchor="ctr">
                    <a:solidFill>
                      <a:schemeClr val="accent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cap="none" normalizeH="0" baseline="0" dirty="0" smtClean="0">
                          <a:ln>
                            <a:noFill/>
                          </a:ln>
                          <a:solidFill>
                            <a:srgbClr val="131313"/>
                          </a:solidFill>
                          <a:effectLst/>
                          <a:latin typeface="+mn-lt"/>
                        </a:rPr>
                        <a:t>-</a:t>
                      </a:r>
                    </a:p>
                  </a:txBody>
                  <a:tcPr marT="25718" marB="25718"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dirty="0" smtClean="0">
                          <a:ln>
                            <a:noFill/>
                          </a:ln>
                          <a:solidFill>
                            <a:schemeClr val="tx1"/>
                          </a:solidFill>
                          <a:effectLst/>
                          <a:latin typeface="+mn-lt"/>
                        </a:rPr>
                        <a:t>24,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dirty="0" smtClean="0">
                          <a:ln>
                            <a:noFill/>
                          </a:ln>
                          <a:solidFill>
                            <a:schemeClr val="tx1"/>
                          </a:solidFill>
                          <a:effectLst/>
                          <a:latin typeface="+mn-lt"/>
                        </a:rPr>
                        <a:t>2 x SFP</a:t>
                      </a:r>
                    </a:p>
                  </a:txBody>
                  <a:tcPr marT="25718" marB="25718"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dirty="0" smtClean="0">
                          <a:ln>
                            <a:noFill/>
                          </a:ln>
                          <a:solidFill>
                            <a:schemeClr val="tx1"/>
                          </a:solidFill>
                          <a:effectLst/>
                          <a:latin typeface="+mn-lt"/>
                        </a:rPr>
                        <a:t>12,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dirty="0" smtClean="0">
                          <a:ln>
                            <a:noFill/>
                          </a:ln>
                          <a:solidFill>
                            <a:schemeClr val="tx1"/>
                          </a:solidFill>
                          <a:effectLst/>
                          <a:latin typeface="+mn-lt"/>
                        </a:rPr>
                        <a:t>2 x SFP</a:t>
                      </a:r>
                    </a:p>
                  </a:txBody>
                  <a:tcPr marT="25718" marB="25718" anchor="ctr"/>
                </a:tc>
              </a:tr>
              <a:tr h="237696">
                <a:tc>
                  <a:txBody>
                    <a:bodyPr/>
                    <a:lstStyle/>
                    <a:p>
                      <a:r>
                        <a:rPr lang="en-US" sz="1000" dirty="0" smtClean="0"/>
                        <a:t>PoE GE Ports</a:t>
                      </a:r>
                      <a:endParaRPr lang="en-US" sz="1000" b="1" dirty="0" smtClean="0">
                        <a:solidFill>
                          <a:srgbClr val="FFFFFF"/>
                        </a:solidFill>
                      </a:endParaRPr>
                    </a:p>
                  </a:txBody>
                  <a:tcPr marT="25718" marB="25718" anchor="ctr">
                    <a:solidFill>
                      <a:schemeClr val="accent4"/>
                    </a:solidFill>
                  </a:tcPr>
                </a:tc>
                <a:tc>
                  <a:txBody>
                    <a:bodyPr/>
                    <a:lstStyle/>
                    <a:p>
                      <a:pPr algn="ctr"/>
                      <a:r>
                        <a:rPr lang="en-US" sz="1000" b="0" i="0" dirty="0" smtClean="0">
                          <a:latin typeface="+mn-lt"/>
                        </a:rPr>
                        <a:t>8</a:t>
                      </a:r>
                      <a:endParaRPr lang="en-US" sz="1000" b="0" i="0" dirty="0">
                        <a:latin typeface="+mn-lt"/>
                      </a:endParaRPr>
                    </a:p>
                  </a:txBody>
                  <a:tcPr marT="25718" marB="25718"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25718" marB="25718" anchor="ctr"/>
                </a:tc>
                <a:tc>
                  <a:txBody>
                    <a:bodyPr/>
                    <a:lstStyle/>
                    <a:p>
                      <a:pPr algn="ctr"/>
                      <a:r>
                        <a:rPr lang="en-US" sz="1000" b="0" i="0" dirty="0" smtClean="0">
                          <a:solidFill>
                            <a:schemeClr val="tx1"/>
                          </a:solidFill>
                          <a:latin typeface="+mn-lt"/>
                        </a:rPr>
                        <a:t>12</a:t>
                      </a:r>
                      <a:endParaRPr lang="en-US" sz="1000" b="0" i="0" dirty="0">
                        <a:solidFill>
                          <a:schemeClr val="tx1"/>
                        </a:solidFill>
                        <a:latin typeface="+mn-lt"/>
                      </a:endParaRPr>
                    </a:p>
                  </a:txBody>
                  <a:tcPr marT="25718" marB="25718" anchor="ctr"/>
                </a:tc>
              </a:tr>
              <a:tr h="2376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PoE/+ GE Ports*</a:t>
                      </a:r>
                      <a:endParaRPr lang="en-US" sz="1000" b="1" dirty="0" smtClean="0">
                        <a:solidFill>
                          <a:srgbClr val="FFFFFF"/>
                        </a:solidFill>
                      </a:endParaRPr>
                    </a:p>
                  </a:txBody>
                  <a:tcPr marT="25718" marB="25718" anchor="ctr">
                    <a:solidFill>
                      <a:schemeClr val="accent4"/>
                    </a:solidFill>
                  </a:tcPr>
                </a:tc>
                <a:tc>
                  <a:txBody>
                    <a:bodyPr/>
                    <a:lstStyle/>
                    <a:p>
                      <a:pPr algn="ctr"/>
                      <a:r>
                        <a:rPr lang="en-US" sz="1000" b="0" i="0" dirty="0" smtClean="0">
                          <a:latin typeface="+mn-lt"/>
                        </a:rPr>
                        <a:t>-</a:t>
                      </a:r>
                      <a:endParaRPr lang="en-US" sz="1000" b="0" i="0" dirty="0">
                        <a:latin typeface="+mn-lt"/>
                      </a:endParaRPr>
                    </a:p>
                  </a:txBody>
                  <a:tcPr marT="25718" marB="25718"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25718" marB="25718"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25718" marB="25718" anchor="ctr"/>
                </a:tc>
              </a:tr>
              <a:tr h="237696">
                <a:tc>
                  <a:txBody>
                    <a:bodyPr/>
                    <a:lstStyle/>
                    <a:p>
                      <a:r>
                        <a:rPr lang="en-US" sz="1000" dirty="0" smtClean="0"/>
                        <a:t>10GE SFP+ slots</a:t>
                      </a:r>
                      <a:endParaRPr lang="en-US" sz="1000" b="1" dirty="0" smtClean="0">
                        <a:solidFill>
                          <a:srgbClr val="FFFFFF"/>
                        </a:solidFill>
                      </a:endParaRPr>
                    </a:p>
                  </a:txBody>
                  <a:tcPr marT="25718" marB="25718" anchor="ctr">
                    <a:solidFill>
                      <a:schemeClr val="accent4"/>
                    </a:solidFill>
                  </a:tcPr>
                </a:tc>
                <a:tc>
                  <a:txBody>
                    <a:bodyPr/>
                    <a:lstStyle/>
                    <a:p>
                      <a:pPr algn="ctr"/>
                      <a:r>
                        <a:rPr lang="en-US" sz="1000" b="0" i="0" dirty="0" smtClean="0">
                          <a:latin typeface="+mn-lt"/>
                        </a:rPr>
                        <a:t>-</a:t>
                      </a:r>
                      <a:endParaRPr lang="en-US" sz="1000" b="0" i="0" dirty="0">
                        <a:latin typeface="+mn-lt"/>
                      </a:endParaRPr>
                    </a:p>
                  </a:txBody>
                  <a:tcPr marT="25718" marB="25718"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25718" marB="25718"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25718" marB="25718" anchor="ctr"/>
                </a:tc>
              </a:tr>
              <a:tr h="397244">
                <a:tc>
                  <a:txBody>
                    <a:bodyPr/>
                    <a:lstStyle/>
                    <a:p>
                      <a:r>
                        <a:rPr lang="en-US" sz="1000" dirty="0" smtClean="0"/>
                        <a:t>Shared Ports (pair)</a:t>
                      </a:r>
                      <a:endParaRPr lang="en-US" sz="1000" b="1" dirty="0" smtClean="0">
                        <a:solidFill>
                          <a:srgbClr val="FFFFFF"/>
                        </a:solidFill>
                      </a:endParaRPr>
                    </a:p>
                  </a:txBody>
                  <a:tcPr marT="25718" marB="25718" anchor="ctr">
                    <a:solidFill>
                      <a:schemeClr val="accent4"/>
                    </a:solidFill>
                  </a:tcPr>
                </a:tc>
                <a:tc>
                  <a:txBody>
                    <a:bodyPr/>
                    <a:lstStyle/>
                    <a:p>
                      <a:pPr algn="ctr"/>
                      <a:r>
                        <a:rPr lang="en-US" sz="1000" b="0" i="0" dirty="0" smtClean="0">
                          <a:latin typeface="+mn-lt"/>
                        </a:rPr>
                        <a:t>2</a:t>
                      </a:r>
                      <a:endParaRPr lang="en-US" sz="1000" b="0" i="0" dirty="0">
                        <a:latin typeface="+mn-lt"/>
                      </a:endParaRPr>
                    </a:p>
                  </a:txBody>
                  <a:tcPr marT="25718" marB="25718"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25718" marB="25718"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25718" marB="25718" anchor="ctr"/>
                </a:tc>
              </a:tr>
              <a:tr h="237696">
                <a:tc>
                  <a:txBody>
                    <a:bodyPr/>
                    <a:lstStyle/>
                    <a:p>
                      <a:r>
                        <a:rPr lang="en-US" sz="1000" dirty="0" smtClean="0"/>
                        <a:t>Power Budget</a:t>
                      </a:r>
                      <a:endParaRPr lang="en-US" sz="1000" b="1" dirty="0" smtClean="0">
                        <a:solidFill>
                          <a:srgbClr val="FFFFFF"/>
                        </a:solidFill>
                      </a:endParaRPr>
                    </a:p>
                  </a:txBody>
                  <a:tcPr marT="25718" marB="25718" anchor="ctr">
                    <a:solidFill>
                      <a:schemeClr val="accent4"/>
                    </a:solidFill>
                  </a:tcPr>
                </a:tc>
                <a:tc>
                  <a:txBody>
                    <a:bodyPr/>
                    <a:lstStyle/>
                    <a:p>
                      <a:pPr algn="ctr"/>
                      <a:r>
                        <a:rPr lang="en-US" sz="1000" b="0" i="0" dirty="0" smtClean="0">
                          <a:latin typeface="+mn-lt"/>
                        </a:rPr>
                        <a:t>75 W</a:t>
                      </a:r>
                      <a:endParaRPr lang="en-US" sz="1000" b="0" i="0" dirty="0">
                        <a:latin typeface="+mn-lt"/>
                      </a:endParaRPr>
                    </a:p>
                  </a:txBody>
                  <a:tcPr marT="25718" marB="25718"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25718" marB="25718" anchor="ctr"/>
                </a:tc>
                <a:tc>
                  <a:txBody>
                    <a:bodyPr/>
                    <a:lstStyle/>
                    <a:p>
                      <a:pPr algn="ctr"/>
                      <a:r>
                        <a:rPr lang="en-US" sz="1000" b="0" i="0" dirty="0" smtClean="0">
                          <a:solidFill>
                            <a:schemeClr val="tx1"/>
                          </a:solidFill>
                          <a:latin typeface="+mn-lt"/>
                        </a:rPr>
                        <a:t>100 W</a:t>
                      </a:r>
                      <a:endParaRPr lang="en-US" sz="1000" b="0" i="0" dirty="0">
                        <a:solidFill>
                          <a:schemeClr val="tx1"/>
                        </a:solidFill>
                        <a:latin typeface="+mn-lt"/>
                      </a:endParaRPr>
                    </a:p>
                  </a:txBody>
                  <a:tcPr marT="25718" marB="25718" anchor="ctr"/>
                </a:tc>
              </a:tr>
              <a:tr h="397244">
                <a:tc>
                  <a:txBody>
                    <a:bodyPr/>
                    <a:lstStyle/>
                    <a:p>
                      <a:r>
                        <a:rPr lang="en-US" sz="1000" b="1" dirty="0" smtClean="0">
                          <a:solidFill>
                            <a:srgbClr val="FFFFFF"/>
                          </a:solidFill>
                        </a:rPr>
                        <a:t>Power Supply</a:t>
                      </a:r>
                    </a:p>
                  </a:txBody>
                  <a:tcPr marT="25718" marB="25718" anchor="ctr">
                    <a:solidFill>
                      <a:schemeClr val="accent4"/>
                    </a:solidFill>
                  </a:tcPr>
                </a:tc>
                <a:tc>
                  <a:txBody>
                    <a:bodyPr/>
                    <a:lstStyle/>
                    <a:p>
                      <a:pPr algn="ctr"/>
                      <a:r>
                        <a:rPr lang="en-US" sz="1000" b="0" i="0" dirty="0" smtClean="0">
                          <a:latin typeface="+mn-lt"/>
                        </a:rPr>
                        <a:t>Single AC</a:t>
                      </a:r>
                      <a:endParaRPr lang="en-US" sz="1000" b="0" i="0" dirty="0">
                        <a:latin typeface="+mn-lt"/>
                      </a:endParaRPr>
                    </a:p>
                  </a:txBody>
                  <a:tcPr marT="25718" marB="25718" anchor="ctr"/>
                </a:tc>
                <a:tc>
                  <a:txBody>
                    <a:bodyPr/>
                    <a:lstStyle/>
                    <a:p>
                      <a:pPr algn="ctr"/>
                      <a:r>
                        <a:rPr lang="en-US" sz="1000" b="0" i="0" dirty="0" smtClean="0">
                          <a:solidFill>
                            <a:schemeClr val="tx1"/>
                          </a:solidFill>
                          <a:latin typeface="+mn-lt"/>
                        </a:rPr>
                        <a:t>Single</a:t>
                      </a:r>
                      <a:r>
                        <a:rPr lang="en-US" sz="1000" b="0" i="0" baseline="0" dirty="0" smtClean="0">
                          <a:solidFill>
                            <a:schemeClr val="tx1"/>
                          </a:solidFill>
                          <a:latin typeface="+mn-lt"/>
                        </a:rPr>
                        <a:t> AC</a:t>
                      </a:r>
                      <a:endParaRPr lang="en-US" sz="1000" b="0" i="0" dirty="0">
                        <a:solidFill>
                          <a:schemeClr val="tx1"/>
                        </a:solidFill>
                        <a:latin typeface="+mn-lt"/>
                      </a:endParaRPr>
                    </a:p>
                  </a:txBody>
                  <a:tcPr marT="25718" marB="25718" anchor="ctr"/>
                </a:tc>
                <a:tc>
                  <a:txBody>
                    <a:bodyPr/>
                    <a:lstStyle/>
                    <a:p>
                      <a:pPr algn="ctr"/>
                      <a:r>
                        <a:rPr lang="en-US" sz="1000" b="0" i="0" dirty="0" smtClean="0">
                          <a:solidFill>
                            <a:schemeClr val="tx1"/>
                          </a:solidFill>
                          <a:latin typeface="+mn-lt"/>
                        </a:rPr>
                        <a:t>Single</a:t>
                      </a:r>
                      <a:r>
                        <a:rPr lang="en-US" sz="1000" b="0" i="0" baseline="0" dirty="0" smtClean="0">
                          <a:solidFill>
                            <a:schemeClr val="tx1"/>
                          </a:solidFill>
                          <a:latin typeface="+mn-lt"/>
                        </a:rPr>
                        <a:t> AC, FRPS-740</a:t>
                      </a:r>
                      <a:endParaRPr lang="en-US" sz="1000" b="0" i="0" dirty="0">
                        <a:solidFill>
                          <a:schemeClr val="tx1"/>
                        </a:solidFill>
                        <a:latin typeface="+mn-lt"/>
                      </a:endParaRPr>
                    </a:p>
                  </a:txBody>
                  <a:tcPr marT="25718" marB="25718" anchor="ctr"/>
                </a:tc>
              </a:tr>
              <a:tr h="566562">
                <a:tc>
                  <a:txBody>
                    <a:bodyPr/>
                    <a:lstStyle/>
                    <a:p>
                      <a:r>
                        <a:rPr lang="en-US" sz="1000" dirty="0" err="1" smtClean="0"/>
                        <a:t>FortiOS</a:t>
                      </a:r>
                      <a:r>
                        <a:rPr lang="en-US" sz="1000" dirty="0" smtClean="0"/>
                        <a:t> Wired Controller</a:t>
                      </a:r>
                      <a:r>
                        <a:rPr lang="en-US" sz="1000" baseline="0" dirty="0" smtClean="0"/>
                        <a:t> Support</a:t>
                      </a:r>
                      <a:endParaRPr lang="en-US" sz="1000" b="1" dirty="0" smtClean="0">
                        <a:solidFill>
                          <a:srgbClr val="FFFFFF"/>
                        </a:solidFill>
                      </a:endParaRPr>
                    </a:p>
                  </a:txBody>
                  <a:tcPr marT="25718" marB="25718" anchor="ctr">
                    <a:solidFill>
                      <a:schemeClr val="accent4"/>
                    </a:solidFill>
                  </a:tcPr>
                </a:tc>
                <a:tc>
                  <a:txBody>
                    <a:bodyPr/>
                    <a:lstStyle/>
                    <a:p>
                      <a:pPr algn="ctr"/>
                      <a:r>
                        <a:rPr lang="en-US" sz="1000" b="0" i="0" dirty="0" smtClean="0">
                          <a:latin typeface="+mn-lt"/>
                        </a:rPr>
                        <a:t>Yes</a:t>
                      </a:r>
                      <a:endParaRPr lang="en-US" sz="1000" b="0" i="0" dirty="0">
                        <a:latin typeface="+mn-lt"/>
                      </a:endParaRPr>
                    </a:p>
                  </a:txBody>
                  <a:tcPr marT="25718" marB="25718" anchor="ctr"/>
                </a:tc>
                <a:tc>
                  <a:txBody>
                    <a:bodyPr/>
                    <a:lstStyle/>
                    <a:p>
                      <a:pPr algn="ctr"/>
                      <a:r>
                        <a:rPr lang="en-US" sz="1000" b="0" i="0" dirty="0" smtClean="0">
                          <a:latin typeface="+mn-lt"/>
                        </a:rPr>
                        <a:t>Yes</a:t>
                      </a:r>
                      <a:endParaRPr lang="en-US" sz="1000" b="0" i="0" dirty="0">
                        <a:solidFill>
                          <a:schemeClr val="tx1"/>
                        </a:solidFill>
                        <a:latin typeface="+mn-lt"/>
                      </a:endParaRPr>
                    </a:p>
                  </a:txBody>
                  <a:tcPr marT="25718" marB="25718" anchor="ctr"/>
                </a:tc>
                <a:tc>
                  <a:txBody>
                    <a:bodyPr/>
                    <a:lstStyle/>
                    <a:p>
                      <a:pPr algn="ctr"/>
                      <a:r>
                        <a:rPr lang="en-US" sz="1000" b="0" i="0" dirty="0" smtClean="0">
                          <a:latin typeface="+mn-lt"/>
                        </a:rPr>
                        <a:t>Yes</a:t>
                      </a:r>
                      <a:endParaRPr lang="en-US" sz="1000" b="0" i="0" dirty="0">
                        <a:solidFill>
                          <a:schemeClr val="tx1"/>
                        </a:solidFill>
                        <a:latin typeface="+mn-lt"/>
                      </a:endParaRPr>
                    </a:p>
                  </a:txBody>
                  <a:tcPr marT="25718" marB="25718" anchor="ctr"/>
                </a:tc>
              </a:tr>
            </a:tbl>
          </a:graphicData>
        </a:graphic>
      </p:graphicFrame>
    </p:spTree>
    <p:extLst>
      <p:ext uri="{BB962C8B-B14F-4D97-AF65-F5344CB8AC3E}">
        <p14:creationId xmlns:p14="http://schemas.microsoft.com/office/powerpoint/2010/main" val="1633148758"/>
      </p:ext>
    </p:extLst>
  </p:cSld>
  <p:clrMapOvr>
    <a:masterClrMapping/>
  </p:clrMapOvr>
  <p:transition spd="slow">
    <p:wip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smtClean="0"/>
              <a:t>FortiSwitch </a:t>
            </a:r>
            <a:r>
              <a:rPr lang="en-US" b="0" i="0" dirty="0"/>
              <a:t>Series </a:t>
            </a:r>
            <a:r>
              <a:rPr lang="en-US" b="0" i="0" dirty="0" smtClean="0"/>
              <a:t>– Secure Access Switches (II)</a:t>
            </a:r>
            <a:endParaRPr lang="en-US" b="0" i="0" dirty="0"/>
          </a:p>
        </p:txBody>
      </p:sp>
      <p:graphicFrame>
        <p:nvGraphicFramePr>
          <p:cNvPr id="5" name="Table 4"/>
          <p:cNvGraphicFramePr>
            <a:graphicFrameLocks noGrp="1"/>
          </p:cNvGraphicFramePr>
          <p:nvPr>
            <p:extLst>
              <p:ext uri="{D42A27DB-BD31-4B8C-83A1-F6EECF244321}">
                <p14:modId xmlns:p14="http://schemas.microsoft.com/office/powerpoint/2010/main" val="304776784"/>
              </p:ext>
            </p:extLst>
          </p:nvPr>
        </p:nvGraphicFramePr>
        <p:xfrm>
          <a:off x="252002" y="1080000"/>
          <a:ext cx="8640002" cy="3479496"/>
        </p:xfrm>
        <a:graphic>
          <a:graphicData uri="http://schemas.openxmlformats.org/drawingml/2006/table">
            <a:tbl>
              <a:tblPr firstRow="1" firstCol="1" bandRow="1">
                <a:effectLst/>
                <a:tableStyleId>{073A0DAA-6AF3-43AB-8588-CEC1D06C72B9}</a:tableStyleId>
              </a:tblPr>
              <a:tblGrid>
                <a:gridCol w="1627598"/>
                <a:gridCol w="1753101"/>
                <a:gridCol w="1753101"/>
                <a:gridCol w="1753101"/>
                <a:gridCol w="1753101"/>
              </a:tblGrid>
              <a:tr h="268607">
                <a:tc>
                  <a:txBody>
                    <a:bodyPr/>
                    <a:lstStyle/>
                    <a:p>
                      <a:endParaRPr lang="en-US" sz="1400" dirty="0"/>
                    </a:p>
                  </a:txBody>
                  <a:tcPr marT="25718" marB="25718"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FS-224D-POE</a:t>
                      </a:r>
                    </a:p>
                  </a:txBody>
                  <a:tcPr marT="25718" marB="25718"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FS-224D-FPOE</a:t>
                      </a:r>
                    </a:p>
                  </a:txBody>
                  <a:tcPr marT="25718" marB="25718"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FS-248D-POE</a:t>
                      </a:r>
                    </a:p>
                  </a:txBody>
                  <a:tcPr marT="25718" marB="25718"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FS-424D-FPOE</a:t>
                      </a:r>
                    </a:p>
                  </a:txBody>
                  <a:tcPr marT="25718" marB="25718" anchor="ctr">
                    <a:solidFill>
                      <a:srgbClr val="3C3C3C"/>
                    </a:solidFill>
                  </a:tcPr>
                </a:tc>
              </a:tr>
              <a:tr h="209109">
                <a:tc>
                  <a:txBody>
                    <a:bodyPr/>
                    <a:lstStyle/>
                    <a:p>
                      <a:r>
                        <a:rPr lang="en-US" sz="1000" dirty="0" smtClean="0"/>
                        <a:t>Form Factor</a:t>
                      </a:r>
                      <a:endParaRPr lang="en-US" sz="1000" b="1" dirty="0" smtClean="0">
                        <a:solidFill>
                          <a:srgbClr val="FFFFFF"/>
                        </a:solidFill>
                      </a:endParaRPr>
                    </a:p>
                  </a:txBody>
                  <a:tcPr marT="25718" marB="25718"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000" u="none" strike="noStrike" cap="none" normalizeH="0" baseline="0" dirty="0" smtClean="0">
                          <a:ln>
                            <a:noFill/>
                          </a:ln>
                          <a:effectLst/>
                        </a:rPr>
                        <a:t>1 RU</a:t>
                      </a:r>
                      <a:endParaRPr kumimoji="0" lang="en-GB" sz="1000" b="0" i="0" u="none" strike="noStrike" cap="none" normalizeH="0" baseline="0" dirty="0" smtClean="0">
                        <a:ln>
                          <a:noFill/>
                        </a:ln>
                        <a:solidFill>
                          <a:srgbClr val="131313"/>
                        </a:solidFill>
                        <a:effectLst/>
                        <a:latin typeface="+mn-lt"/>
                      </a:endParaRPr>
                    </a:p>
                  </a:txBody>
                  <a:tcPr marT="25718" marB="2571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000" b="0" u="none" strike="noStrike" cap="none" normalizeH="0" baseline="0" dirty="0" smtClean="0">
                          <a:ln>
                            <a:noFill/>
                          </a:ln>
                          <a:solidFill>
                            <a:schemeClr val="tx1"/>
                          </a:solidFill>
                          <a:effectLst/>
                        </a:rPr>
                        <a:t>1 RU</a:t>
                      </a:r>
                      <a:endParaRPr kumimoji="0" lang="en-GB" sz="1000" b="0" i="0" u="none" strike="noStrike" cap="none" normalizeH="0" baseline="0" dirty="0" smtClean="0">
                        <a:ln>
                          <a:noFill/>
                        </a:ln>
                        <a:solidFill>
                          <a:schemeClr val="tx1"/>
                        </a:solidFill>
                        <a:effectLst/>
                        <a:latin typeface="+mn-lt"/>
                      </a:endParaRPr>
                    </a:p>
                  </a:txBody>
                  <a:tcPr marT="25718" marB="2571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000" b="0" u="none" strike="noStrike" cap="none" normalizeH="0" baseline="0" dirty="0" smtClean="0">
                          <a:ln>
                            <a:noFill/>
                          </a:ln>
                          <a:solidFill>
                            <a:srgbClr val="000000"/>
                          </a:solidFill>
                          <a:effectLst/>
                        </a:rPr>
                        <a:t>1 RU</a:t>
                      </a:r>
                      <a:endParaRPr kumimoji="0" lang="en-GB" sz="1000" b="0" i="0" u="none" strike="noStrike" cap="none" normalizeH="0" baseline="0" dirty="0" smtClean="0">
                        <a:ln>
                          <a:noFill/>
                        </a:ln>
                        <a:solidFill>
                          <a:srgbClr val="000000"/>
                        </a:solidFill>
                        <a:effectLst/>
                        <a:latin typeface="+mn-lt"/>
                      </a:endParaRPr>
                    </a:p>
                  </a:txBody>
                  <a:tcPr marT="25718" marB="2571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dirty="0" smtClean="0">
                          <a:ln>
                            <a:noFill/>
                          </a:ln>
                          <a:solidFill>
                            <a:srgbClr val="000000"/>
                          </a:solidFill>
                          <a:effectLst/>
                          <a:latin typeface="+mn-lt"/>
                        </a:rPr>
                        <a:t>1 RU</a:t>
                      </a:r>
                    </a:p>
                  </a:txBody>
                  <a:tcPr marT="25718" marB="25718" anchor="ctr"/>
                </a:tc>
              </a:tr>
              <a:tr h="209109">
                <a:tc>
                  <a:txBody>
                    <a:bodyPr/>
                    <a:lstStyle/>
                    <a:p>
                      <a:r>
                        <a:rPr lang="en-US" sz="1000" dirty="0" smtClean="0"/>
                        <a:t>FE Ports</a:t>
                      </a:r>
                      <a:endParaRPr lang="en-US" sz="1000" b="1" dirty="0">
                        <a:solidFill>
                          <a:srgbClr val="FFFFFF"/>
                        </a:solidFill>
                      </a:endParaRPr>
                    </a:p>
                  </a:txBody>
                  <a:tcPr marT="25718" marB="25718" anchor="ctr">
                    <a:solidFill>
                      <a:schemeClr val="accent4"/>
                    </a:solidFill>
                  </a:tcPr>
                </a:tc>
                <a:tc>
                  <a:txBody>
                    <a:bodyPr/>
                    <a:lstStyle/>
                    <a:p>
                      <a:pPr algn="ctr"/>
                      <a:r>
                        <a:rPr lang="en-US" sz="1000" b="0" i="0" dirty="0" smtClean="0">
                          <a:latin typeface="+mn-lt"/>
                        </a:rPr>
                        <a:t>-</a:t>
                      </a:r>
                      <a:endParaRPr lang="en-US" sz="1000" b="0" i="0" dirty="0">
                        <a:latin typeface="+mn-lt"/>
                      </a:endParaRPr>
                    </a:p>
                  </a:txBody>
                  <a:tcPr marT="25718" marB="25718"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25718" marB="25718" anchor="ctr"/>
                </a:tc>
                <a:tc>
                  <a:txBody>
                    <a:bodyPr/>
                    <a:lstStyle/>
                    <a:p>
                      <a:pPr algn="ctr"/>
                      <a:r>
                        <a:rPr lang="en-US" sz="1000" b="0" i="0" dirty="0" smtClean="0">
                          <a:solidFill>
                            <a:srgbClr val="000000"/>
                          </a:solidFill>
                          <a:latin typeface="+mn-lt"/>
                        </a:rPr>
                        <a:t>-</a:t>
                      </a:r>
                      <a:endParaRPr lang="en-US" sz="1000" b="0" i="0" dirty="0">
                        <a:solidFill>
                          <a:srgbClr val="000000"/>
                        </a:solidFill>
                        <a:latin typeface="+mn-lt"/>
                      </a:endParaRPr>
                    </a:p>
                  </a:txBody>
                  <a:tcPr marT="25718" marB="25718" anchor="ctr"/>
                </a:tc>
                <a:tc>
                  <a:txBody>
                    <a:bodyPr/>
                    <a:lstStyle/>
                    <a:p>
                      <a:pPr algn="ctr"/>
                      <a:r>
                        <a:rPr lang="en-US" sz="1000" b="0" i="0" dirty="0" smtClean="0">
                          <a:solidFill>
                            <a:srgbClr val="000000"/>
                          </a:solidFill>
                          <a:latin typeface="+mn-lt"/>
                        </a:rPr>
                        <a:t>-</a:t>
                      </a:r>
                      <a:endParaRPr lang="en-US" sz="1000" b="0" i="0" dirty="0">
                        <a:solidFill>
                          <a:srgbClr val="000000"/>
                        </a:solidFill>
                        <a:latin typeface="+mn-lt"/>
                      </a:endParaRPr>
                    </a:p>
                  </a:txBody>
                  <a:tcPr marT="25718" marB="25718" anchor="ctr"/>
                </a:tc>
              </a:tr>
              <a:tr h="3654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GE Ports</a:t>
                      </a:r>
                      <a:endParaRPr lang="en-US" sz="1000" b="1" dirty="0" smtClean="0">
                        <a:solidFill>
                          <a:srgbClr val="FFFFFF"/>
                        </a:solidFill>
                      </a:endParaRPr>
                    </a:p>
                  </a:txBody>
                  <a:tcPr marT="25718" marB="25718" anchor="ctr">
                    <a:solidFill>
                      <a:schemeClr val="accent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cap="none" normalizeH="0" baseline="0" dirty="0" smtClean="0">
                          <a:ln>
                            <a:noFill/>
                          </a:ln>
                          <a:solidFill>
                            <a:srgbClr val="131313"/>
                          </a:solidFill>
                          <a:effectLst/>
                          <a:latin typeface="+mn-lt"/>
                        </a:rPr>
                        <a:t>8</a:t>
                      </a:r>
                    </a:p>
                  </a:txBody>
                  <a:tcPr marT="25718" marB="25718"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cap="none" normalizeH="0" baseline="0" dirty="0" smtClean="0">
                          <a:ln>
                            <a:noFill/>
                          </a:ln>
                          <a:solidFill>
                            <a:schemeClr val="tx1"/>
                          </a:solidFill>
                          <a:effectLst/>
                          <a:latin typeface="+mn-lt"/>
                        </a:rPr>
                        <a:t>4 SFP</a:t>
                      </a:r>
                    </a:p>
                  </a:txBody>
                  <a:tcPr marT="25718" marB="25718"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cap="none" normalizeH="0" baseline="0" dirty="0" smtClean="0">
                          <a:ln>
                            <a:noFill/>
                          </a:ln>
                          <a:solidFill>
                            <a:srgbClr val="000000"/>
                          </a:solidFill>
                          <a:effectLst/>
                          <a:latin typeface="+mn-lt"/>
                        </a:rPr>
                        <a:t>24</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cap="none" normalizeH="0" baseline="0" dirty="0" smtClean="0">
                          <a:ln>
                            <a:noFill/>
                          </a:ln>
                          <a:solidFill>
                            <a:srgbClr val="000000"/>
                          </a:solidFill>
                          <a:effectLst/>
                          <a:latin typeface="+mn-lt"/>
                        </a:rPr>
                        <a:t>2 SFP</a:t>
                      </a:r>
                    </a:p>
                  </a:txBody>
                  <a:tcPr marT="25718" marB="25718"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mn-lt"/>
                        </a:rPr>
                        <a:t>-</a:t>
                      </a:r>
                    </a:p>
                  </a:txBody>
                  <a:tcPr marT="25718" marB="25718" anchor="ctr"/>
                </a:tc>
              </a:tr>
              <a:tr h="209109">
                <a:tc>
                  <a:txBody>
                    <a:bodyPr/>
                    <a:lstStyle/>
                    <a:p>
                      <a:r>
                        <a:rPr lang="en-US" sz="1000" dirty="0" smtClean="0"/>
                        <a:t>PoE GE Ports</a:t>
                      </a:r>
                      <a:endParaRPr lang="en-US" sz="1000" b="1" dirty="0" smtClean="0">
                        <a:solidFill>
                          <a:srgbClr val="FFFFFF"/>
                        </a:solidFill>
                      </a:endParaRPr>
                    </a:p>
                  </a:txBody>
                  <a:tcPr marT="25718" marB="25718" anchor="ctr">
                    <a:solidFill>
                      <a:schemeClr val="accent4"/>
                    </a:solidFill>
                  </a:tcPr>
                </a:tc>
                <a:tc>
                  <a:txBody>
                    <a:bodyPr/>
                    <a:lstStyle/>
                    <a:p>
                      <a:pPr algn="ctr"/>
                      <a:r>
                        <a:rPr lang="en-US" sz="1000" b="0" i="0" dirty="0" smtClean="0">
                          <a:latin typeface="+mn-lt"/>
                        </a:rPr>
                        <a:t>12</a:t>
                      </a:r>
                      <a:endParaRPr lang="en-US" sz="1000" b="0" i="0" dirty="0">
                        <a:latin typeface="+mn-lt"/>
                      </a:endParaRPr>
                    </a:p>
                  </a:txBody>
                  <a:tcPr marT="25718" marB="25718"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25718" marB="25718" anchor="ctr"/>
                </a:tc>
                <a:tc>
                  <a:txBody>
                    <a:bodyPr/>
                    <a:lstStyle/>
                    <a:p>
                      <a:pPr algn="ctr"/>
                      <a:r>
                        <a:rPr lang="en-US" sz="1000" b="0" i="0" dirty="0" smtClean="0">
                          <a:solidFill>
                            <a:srgbClr val="000000"/>
                          </a:solidFill>
                          <a:latin typeface="+mn-lt"/>
                        </a:rPr>
                        <a:t>24</a:t>
                      </a:r>
                      <a:endParaRPr lang="en-US" sz="1000" b="0" i="0" dirty="0">
                        <a:solidFill>
                          <a:srgbClr val="000000"/>
                        </a:solidFill>
                        <a:latin typeface="+mn-lt"/>
                      </a:endParaRPr>
                    </a:p>
                  </a:txBody>
                  <a:tcPr marT="25718" marB="25718" anchor="ctr"/>
                </a:tc>
                <a:tc>
                  <a:txBody>
                    <a:bodyPr/>
                    <a:lstStyle/>
                    <a:p>
                      <a:pPr algn="ctr"/>
                      <a:r>
                        <a:rPr lang="en-US" sz="1000" b="0" i="0" dirty="0" smtClean="0">
                          <a:solidFill>
                            <a:srgbClr val="000000"/>
                          </a:solidFill>
                          <a:latin typeface="+mn-lt"/>
                        </a:rPr>
                        <a:t>-</a:t>
                      </a:r>
                      <a:endParaRPr lang="en-US" sz="1000" b="0" i="0" dirty="0">
                        <a:solidFill>
                          <a:srgbClr val="000000"/>
                        </a:solidFill>
                        <a:latin typeface="+mn-lt"/>
                      </a:endParaRPr>
                    </a:p>
                  </a:txBody>
                  <a:tcPr marT="25718" marB="25718" anchor="ctr"/>
                </a:tc>
              </a:tr>
              <a:tr h="2091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PoE/+ GE Ports*</a:t>
                      </a:r>
                      <a:endParaRPr lang="en-US" sz="1000" b="1" dirty="0" smtClean="0">
                        <a:solidFill>
                          <a:srgbClr val="FFFFFF"/>
                        </a:solidFill>
                      </a:endParaRPr>
                    </a:p>
                  </a:txBody>
                  <a:tcPr marT="25718" marB="25718" anchor="ctr">
                    <a:solidFill>
                      <a:schemeClr val="accent4"/>
                    </a:solidFill>
                  </a:tcPr>
                </a:tc>
                <a:tc>
                  <a:txBody>
                    <a:bodyPr/>
                    <a:lstStyle/>
                    <a:p>
                      <a:pPr algn="ctr"/>
                      <a:r>
                        <a:rPr lang="en-US" sz="1000" b="0" i="0" dirty="0" smtClean="0">
                          <a:latin typeface="+mn-lt"/>
                        </a:rPr>
                        <a:t>-</a:t>
                      </a:r>
                      <a:endParaRPr lang="en-US" sz="1000" b="0" i="0" dirty="0">
                        <a:latin typeface="+mn-lt"/>
                      </a:endParaRPr>
                    </a:p>
                  </a:txBody>
                  <a:tcPr marT="25718" marB="25718" anchor="ctr"/>
                </a:tc>
                <a:tc>
                  <a:txBody>
                    <a:bodyPr/>
                    <a:lstStyle/>
                    <a:p>
                      <a:pPr algn="ctr"/>
                      <a:r>
                        <a:rPr lang="en-US" sz="1000" b="0" i="0" dirty="0" smtClean="0">
                          <a:solidFill>
                            <a:schemeClr val="tx1"/>
                          </a:solidFill>
                          <a:latin typeface="+mn-lt"/>
                        </a:rPr>
                        <a:t>24</a:t>
                      </a:r>
                      <a:endParaRPr lang="en-US" sz="1000" b="0" i="0" dirty="0">
                        <a:solidFill>
                          <a:schemeClr val="tx1"/>
                        </a:solidFill>
                        <a:latin typeface="+mn-lt"/>
                      </a:endParaRPr>
                    </a:p>
                  </a:txBody>
                  <a:tcPr marT="25718" marB="25718" anchor="ctr"/>
                </a:tc>
                <a:tc>
                  <a:txBody>
                    <a:bodyPr/>
                    <a:lstStyle/>
                    <a:p>
                      <a:pPr algn="ctr"/>
                      <a:r>
                        <a:rPr lang="en-US" sz="1000" b="0" i="0" dirty="0" smtClean="0">
                          <a:solidFill>
                            <a:srgbClr val="000000"/>
                          </a:solidFill>
                          <a:latin typeface="+mn-lt"/>
                        </a:rPr>
                        <a:t>-</a:t>
                      </a:r>
                      <a:endParaRPr lang="en-US" sz="1000" b="0" i="0" dirty="0">
                        <a:solidFill>
                          <a:srgbClr val="000000"/>
                        </a:solidFill>
                        <a:latin typeface="+mn-lt"/>
                      </a:endParaRPr>
                    </a:p>
                  </a:txBody>
                  <a:tcPr marT="25718" marB="25718" anchor="ctr"/>
                </a:tc>
                <a:tc>
                  <a:txBody>
                    <a:bodyPr/>
                    <a:lstStyle/>
                    <a:p>
                      <a:pPr algn="ctr"/>
                      <a:r>
                        <a:rPr lang="en-US" sz="1000" b="0" i="0" dirty="0" smtClean="0">
                          <a:solidFill>
                            <a:srgbClr val="000000"/>
                          </a:solidFill>
                          <a:latin typeface="+mn-lt"/>
                        </a:rPr>
                        <a:t>24</a:t>
                      </a:r>
                      <a:endParaRPr lang="en-US" sz="1000" b="0" i="0" dirty="0">
                        <a:solidFill>
                          <a:srgbClr val="000000"/>
                        </a:solidFill>
                        <a:latin typeface="+mn-lt"/>
                      </a:endParaRPr>
                    </a:p>
                  </a:txBody>
                  <a:tcPr marT="25718" marB="25718" anchor="ctr"/>
                </a:tc>
              </a:tr>
              <a:tr h="209109">
                <a:tc>
                  <a:txBody>
                    <a:bodyPr/>
                    <a:lstStyle/>
                    <a:p>
                      <a:r>
                        <a:rPr lang="en-US" sz="1000" dirty="0" smtClean="0"/>
                        <a:t>10GE SFP+ slots</a:t>
                      </a:r>
                      <a:endParaRPr lang="en-US" sz="1000" b="1" dirty="0" smtClean="0">
                        <a:solidFill>
                          <a:srgbClr val="FFFFFF"/>
                        </a:solidFill>
                      </a:endParaRPr>
                    </a:p>
                  </a:txBody>
                  <a:tcPr marT="25718" marB="25718" anchor="ctr">
                    <a:solidFill>
                      <a:schemeClr val="accent4"/>
                    </a:solidFill>
                  </a:tcPr>
                </a:tc>
                <a:tc>
                  <a:txBody>
                    <a:bodyPr/>
                    <a:lstStyle/>
                    <a:p>
                      <a:pPr algn="ctr"/>
                      <a:r>
                        <a:rPr lang="en-US" sz="1000" b="0" i="0" dirty="0" smtClean="0">
                          <a:latin typeface="+mn-lt"/>
                        </a:rPr>
                        <a:t>-</a:t>
                      </a:r>
                      <a:endParaRPr lang="en-US" sz="1000" b="0" i="0" dirty="0">
                        <a:latin typeface="+mn-lt"/>
                      </a:endParaRPr>
                    </a:p>
                  </a:txBody>
                  <a:tcPr marT="25718" marB="25718"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25718" marB="25718" anchor="ctr"/>
                </a:tc>
                <a:tc>
                  <a:txBody>
                    <a:bodyPr/>
                    <a:lstStyle/>
                    <a:p>
                      <a:pPr algn="ctr"/>
                      <a:r>
                        <a:rPr lang="en-US" sz="1000" b="0" i="0" dirty="0" smtClean="0">
                          <a:solidFill>
                            <a:srgbClr val="000000"/>
                          </a:solidFill>
                          <a:latin typeface="+mn-lt"/>
                        </a:rPr>
                        <a:t>-</a:t>
                      </a:r>
                      <a:endParaRPr lang="en-US" sz="1000" b="0" i="0" dirty="0">
                        <a:solidFill>
                          <a:srgbClr val="000000"/>
                        </a:solidFill>
                        <a:latin typeface="+mn-lt"/>
                      </a:endParaRPr>
                    </a:p>
                  </a:txBody>
                  <a:tcPr marT="25718" marB="25718" anchor="ctr"/>
                </a:tc>
                <a:tc>
                  <a:txBody>
                    <a:bodyPr/>
                    <a:lstStyle/>
                    <a:p>
                      <a:pPr algn="ctr"/>
                      <a:r>
                        <a:rPr lang="en-US" sz="1000" b="0" i="0" dirty="0" smtClean="0">
                          <a:solidFill>
                            <a:srgbClr val="000000"/>
                          </a:solidFill>
                          <a:latin typeface="+mn-lt"/>
                        </a:rPr>
                        <a:t>2</a:t>
                      </a:r>
                      <a:endParaRPr lang="en-US" sz="1000" b="0" i="0" dirty="0">
                        <a:solidFill>
                          <a:srgbClr val="000000"/>
                        </a:solidFill>
                        <a:latin typeface="+mn-lt"/>
                      </a:endParaRPr>
                    </a:p>
                  </a:txBody>
                  <a:tcPr marT="25718" marB="25718" anchor="ctr"/>
                </a:tc>
              </a:tr>
              <a:tr h="357633">
                <a:tc>
                  <a:txBody>
                    <a:bodyPr/>
                    <a:lstStyle/>
                    <a:p>
                      <a:r>
                        <a:rPr lang="en-US" sz="1000" dirty="0" smtClean="0"/>
                        <a:t>Shared Ports (pair)</a:t>
                      </a:r>
                      <a:endParaRPr lang="en-US" sz="1000" b="1" dirty="0" smtClean="0">
                        <a:solidFill>
                          <a:srgbClr val="FFFFFF"/>
                        </a:solidFill>
                      </a:endParaRPr>
                    </a:p>
                  </a:txBody>
                  <a:tcPr marT="25718" marB="25718" anchor="ctr">
                    <a:solidFill>
                      <a:schemeClr val="accent4"/>
                    </a:solidFill>
                  </a:tcPr>
                </a:tc>
                <a:tc>
                  <a:txBody>
                    <a:bodyPr/>
                    <a:lstStyle/>
                    <a:p>
                      <a:pPr algn="ctr"/>
                      <a:r>
                        <a:rPr lang="en-US" sz="1000" b="0" i="0" dirty="0" smtClean="0">
                          <a:latin typeface="+mn-lt"/>
                        </a:rPr>
                        <a:t>4</a:t>
                      </a:r>
                      <a:endParaRPr lang="en-US" sz="1000" b="0" i="0" dirty="0">
                        <a:latin typeface="+mn-lt"/>
                      </a:endParaRPr>
                    </a:p>
                  </a:txBody>
                  <a:tcPr marT="25718" marB="25718"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25718" marB="25718" anchor="ctr"/>
                </a:tc>
                <a:tc>
                  <a:txBody>
                    <a:bodyPr/>
                    <a:lstStyle/>
                    <a:p>
                      <a:pPr algn="ctr"/>
                      <a:r>
                        <a:rPr lang="en-US" sz="1000" b="0" i="0" dirty="0" smtClean="0">
                          <a:solidFill>
                            <a:srgbClr val="000000"/>
                          </a:solidFill>
                          <a:latin typeface="+mn-lt"/>
                        </a:rPr>
                        <a:t>-</a:t>
                      </a:r>
                      <a:endParaRPr lang="en-US" sz="1000" b="0" i="0" dirty="0">
                        <a:solidFill>
                          <a:srgbClr val="000000"/>
                        </a:solidFill>
                        <a:latin typeface="+mn-lt"/>
                      </a:endParaRPr>
                    </a:p>
                  </a:txBody>
                  <a:tcPr marT="25718" marB="25718" anchor="ctr"/>
                </a:tc>
                <a:tc>
                  <a:txBody>
                    <a:bodyPr/>
                    <a:lstStyle/>
                    <a:p>
                      <a:pPr algn="ctr"/>
                      <a:r>
                        <a:rPr lang="en-US" sz="1000" b="0" i="0" dirty="0" smtClean="0">
                          <a:solidFill>
                            <a:srgbClr val="000000"/>
                          </a:solidFill>
                          <a:latin typeface="+mn-lt"/>
                        </a:rPr>
                        <a:t>-</a:t>
                      </a:r>
                      <a:endParaRPr lang="en-US" sz="1000" b="0" i="0" dirty="0">
                        <a:solidFill>
                          <a:srgbClr val="000000"/>
                        </a:solidFill>
                        <a:latin typeface="+mn-lt"/>
                      </a:endParaRPr>
                    </a:p>
                  </a:txBody>
                  <a:tcPr marT="25718" marB="25718" anchor="ctr"/>
                </a:tc>
              </a:tr>
              <a:tr h="209109">
                <a:tc>
                  <a:txBody>
                    <a:bodyPr/>
                    <a:lstStyle/>
                    <a:p>
                      <a:r>
                        <a:rPr lang="en-US" sz="1000" dirty="0" smtClean="0"/>
                        <a:t>Power Budget</a:t>
                      </a:r>
                      <a:endParaRPr lang="en-US" sz="1000" b="1" dirty="0" smtClean="0">
                        <a:solidFill>
                          <a:srgbClr val="FFFFFF"/>
                        </a:solidFill>
                      </a:endParaRPr>
                    </a:p>
                  </a:txBody>
                  <a:tcPr marT="25718" marB="25718"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180 W</a:t>
                      </a:r>
                      <a:endParaRPr lang="en-US" sz="1000" b="0" i="0" dirty="0" smtClean="0">
                        <a:latin typeface="+mn-lt"/>
                      </a:endParaRPr>
                    </a:p>
                  </a:txBody>
                  <a:tcPr marT="25718" marB="2571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370 W</a:t>
                      </a:r>
                    </a:p>
                  </a:txBody>
                  <a:tcPr marT="25718" marB="2571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000000"/>
                          </a:solidFill>
                          <a:latin typeface="+mn-lt"/>
                        </a:rPr>
                        <a:t>370 W</a:t>
                      </a:r>
                    </a:p>
                  </a:txBody>
                  <a:tcPr marT="25718" marB="2571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rgbClr val="000000"/>
                          </a:solidFill>
                          <a:latin typeface="+mn-lt"/>
                        </a:rPr>
                        <a:t>370 W</a:t>
                      </a:r>
                    </a:p>
                  </a:txBody>
                  <a:tcPr marT="25718" marB="25718" anchor="ctr"/>
                </a:tc>
              </a:tr>
              <a:tr h="357633">
                <a:tc>
                  <a:txBody>
                    <a:bodyPr/>
                    <a:lstStyle/>
                    <a:p>
                      <a:r>
                        <a:rPr lang="en-US" sz="1000" b="1" dirty="0" smtClean="0">
                          <a:solidFill>
                            <a:srgbClr val="FFFFFF"/>
                          </a:solidFill>
                        </a:rPr>
                        <a:t>Power Supply</a:t>
                      </a:r>
                    </a:p>
                  </a:txBody>
                  <a:tcPr marT="25718" marB="25718" anchor="ctr">
                    <a:solidFill>
                      <a:schemeClr val="accent4"/>
                    </a:solidFill>
                  </a:tcPr>
                </a:tc>
                <a:tc>
                  <a:txBody>
                    <a:bodyPr/>
                    <a:lstStyle/>
                    <a:p>
                      <a:pPr algn="ctr"/>
                      <a:r>
                        <a:rPr lang="en-US" sz="1000" b="0" i="0" dirty="0" smtClean="0">
                          <a:solidFill>
                            <a:schemeClr val="tx1"/>
                          </a:solidFill>
                          <a:latin typeface="+mn-lt"/>
                        </a:rPr>
                        <a:t>Single</a:t>
                      </a:r>
                      <a:r>
                        <a:rPr lang="en-US" sz="1000" b="0" i="0" baseline="0" dirty="0" smtClean="0">
                          <a:solidFill>
                            <a:schemeClr val="tx1"/>
                          </a:solidFill>
                          <a:latin typeface="+mn-lt"/>
                        </a:rPr>
                        <a:t> AC</a:t>
                      </a:r>
                      <a:endParaRPr lang="en-US" sz="1000" b="0" i="0" dirty="0">
                        <a:latin typeface="+mn-lt"/>
                      </a:endParaRPr>
                    </a:p>
                  </a:txBody>
                  <a:tcPr marT="25718" marB="2571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Single</a:t>
                      </a:r>
                      <a:r>
                        <a:rPr lang="en-US" sz="1000" b="0" i="0" baseline="0" dirty="0" smtClean="0">
                          <a:solidFill>
                            <a:schemeClr val="tx1"/>
                          </a:solidFill>
                          <a:latin typeface="+mn-lt"/>
                        </a:rPr>
                        <a:t> AC, FRPS-740</a:t>
                      </a:r>
                      <a:endParaRPr lang="en-US" sz="1000" b="0" i="0" dirty="0" smtClean="0">
                        <a:solidFill>
                          <a:schemeClr val="tx1"/>
                        </a:solidFill>
                        <a:latin typeface="+mn-lt"/>
                      </a:endParaRPr>
                    </a:p>
                  </a:txBody>
                  <a:tcPr marT="25718" marB="25718" anchor="ctr"/>
                </a:tc>
                <a:tc>
                  <a:txBody>
                    <a:bodyPr/>
                    <a:lstStyle/>
                    <a:p>
                      <a:pPr algn="ctr"/>
                      <a:r>
                        <a:rPr lang="en-US" sz="1000" b="0" i="0" dirty="0" smtClean="0">
                          <a:solidFill>
                            <a:srgbClr val="000000"/>
                          </a:solidFill>
                          <a:latin typeface="+mn-lt"/>
                        </a:rPr>
                        <a:t>Single</a:t>
                      </a:r>
                      <a:endParaRPr lang="en-US" sz="1000" b="0" i="0" dirty="0">
                        <a:solidFill>
                          <a:srgbClr val="000000"/>
                        </a:solidFill>
                        <a:latin typeface="+mn-lt"/>
                      </a:endParaRPr>
                    </a:p>
                  </a:txBody>
                  <a:tcPr marT="25718" marB="25718"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000" b="0" i="0" dirty="0" smtClean="0">
                          <a:solidFill>
                            <a:srgbClr val="000000"/>
                          </a:solidFill>
                          <a:latin typeface="+mn-lt"/>
                        </a:rPr>
                        <a:t>Single</a:t>
                      </a:r>
                      <a:r>
                        <a:rPr lang="en-US" sz="1000" b="0" i="0" baseline="0" dirty="0" smtClean="0">
                          <a:solidFill>
                            <a:srgbClr val="000000"/>
                          </a:solidFill>
                          <a:latin typeface="+mn-lt"/>
                        </a:rPr>
                        <a:t> AC, FRPS-740</a:t>
                      </a:r>
                      <a:endParaRPr lang="en-US" sz="1000" b="0" i="0" dirty="0" smtClean="0">
                        <a:solidFill>
                          <a:srgbClr val="000000"/>
                        </a:solidFill>
                        <a:latin typeface="+mn-lt"/>
                      </a:endParaRPr>
                    </a:p>
                  </a:txBody>
                  <a:tcPr marT="25718" marB="25718" anchor="ctr"/>
                </a:tc>
              </a:tr>
              <a:tr h="510067">
                <a:tc>
                  <a:txBody>
                    <a:bodyPr/>
                    <a:lstStyle/>
                    <a:p>
                      <a:r>
                        <a:rPr lang="en-US" sz="1000" dirty="0" err="1" smtClean="0"/>
                        <a:t>FortiOS</a:t>
                      </a:r>
                      <a:r>
                        <a:rPr lang="en-US" sz="1000" dirty="0" smtClean="0"/>
                        <a:t> Wired Controller</a:t>
                      </a:r>
                      <a:r>
                        <a:rPr lang="en-US" sz="1000" baseline="0" dirty="0" smtClean="0"/>
                        <a:t> Support</a:t>
                      </a:r>
                      <a:endParaRPr lang="en-US" sz="1000" b="1" dirty="0" smtClean="0">
                        <a:solidFill>
                          <a:srgbClr val="FFFFFF"/>
                        </a:solidFill>
                      </a:endParaRPr>
                    </a:p>
                  </a:txBody>
                  <a:tcPr marT="25718" marB="25718" anchor="ctr">
                    <a:solidFill>
                      <a:schemeClr val="accent4"/>
                    </a:solidFill>
                  </a:tcPr>
                </a:tc>
                <a:tc>
                  <a:txBody>
                    <a:bodyPr/>
                    <a:lstStyle/>
                    <a:p>
                      <a:pPr algn="ctr"/>
                      <a:r>
                        <a:rPr lang="en-US" sz="1000" b="0" i="0" dirty="0" smtClean="0">
                          <a:latin typeface="+mn-lt"/>
                        </a:rPr>
                        <a:t>Yes</a:t>
                      </a:r>
                      <a:endParaRPr lang="en-US" sz="1000" b="0" i="0" dirty="0">
                        <a:latin typeface="+mn-lt"/>
                      </a:endParaRPr>
                    </a:p>
                  </a:txBody>
                  <a:tcPr marT="25718" marB="25718" anchor="ctr"/>
                </a:tc>
                <a:tc>
                  <a:txBody>
                    <a:bodyPr/>
                    <a:lstStyle/>
                    <a:p>
                      <a:pPr algn="ctr"/>
                      <a:r>
                        <a:rPr lang="en-US" sz="1000" b="0" i="0" dirty="0" smtClean="0">
                          <a:solidFill>
                            <a:schemeClr val="tx1"/>
                          </a:solidFill>
                          <a:latin typeface="+mn-lt"/>
                        </a:rPr>
                        <a:t>Yes</a:t>
                      </a:r>
                      <a:endParaRPr lang="en-US" sz="1000" b="0" i="0" dirty="0">
                        <a:solidFill>
                          <a:schemeClr val="tx1"/>
                        </a:solidFill>
                        <a:latin typeface="+mn-lt"/>
                      </a:endParaRPr>
                    </a:p>
                  </a:txBody>
                  <a:tcPr marT="25718" marB="25718" anchor="ctr"/>
                </a:tc>
                <a:tc>
                  <a:txBody>
                    <a:bodyPr/>
                    <a:lstStyle/>
                    <a:p>
                      <a:pPr algn="ctr"/>
                      <a:r>
                        <a:rPr lang="en-US" sz="1000" b="0" i="0" dirty="0" smtClean="0">
                          <a:solidFill>
                            <a:srgbClr val="000000"/>
                          </a:solidFill>
                          <a:latin typeface="+mn-lt"/>
                        </a:rPr>
                        <a:t>Yes</a:t>
                      </a:r>
                      <a:endParaRPr lang="en-US" sz="1000" b="0" i="0" dirty="0">
                        <a:solidFill>
                          <a:srgbClr val="000000"/>
                        </a:solidFill>
                        <a:latin typeface="+mn-lt"/>
                      </a:endParaRPr>
                    </a:p>
                  </a:txBody>
                  <a:tcPr marT="25718" marB="25718" anchor="ctr"/>
                </a:tc>
                <a:tc>
                  <a:txBody>
                    <a:bodyPr/>
                    <a:lstStyle/>
                    <a:p>
                      <a:pPr algn="ctr"/>
                      <a:r>
                        <a:rPr lang="en-US" sz="1000" b="0" i="0" dirty="0" smtClean="0">
                          <a:solidFill>
                            <a:srgbClr val="000000"/>
                          </a:solidFill>
                          <a:latin typeface="+mn-lt"/>
                        </a:rPr>
                        <a:t>Yes</a:t>
                      </a:r>
                      <a:endParaRPr lang="en-US" sz="1000" b="0" i="0" dirty="0">
                        <a:solidFill>
                          <a:srgbClr val="000000"/>
                        </a:solidFill>
                        <a:latin typeface="+mn-lt"/>
                      </a:endParaRPr>
                    </a:p>
                  </a:txBody>
                  <a:tcPr marT="25718" marB="25718" anchor="ctr"/>
                </a:tc>
              </a:tr>
              <a:tr h="365451">
                <a:tc>
                  <a:txBody>
                    <a:bodyPr/>
                    <a:lstStyle/>
                    <a:p>
                      <a:r>
                        <a:rPr lang="en-US" sz="1000" b="1" dirty="0" smtClean="0">
                          <a:solidFill>
                            <a:srgbClr val="FFFFFF"/>
                          </a:solidFill>
                        </a:rPr>
                        <a:t>FortiLink Stacking Option</a:t>
                      </a:r>
                    </a:p>
                  </a:txBody>
                  <a:tcPr marT="25718" marB="25718" anchor="ctr">
                    <a:solidFill>
                      <a:schemeClr val="accent4"/>
                    </a:solidFill>
                  </a:tcPr>
                </a:tc>
                <a:tc>
                  <a:txBody>
                    <a:bodyPr/>
                    <a:lstStyle/>
                    <a:p>
                      <a:pPr algn="ctr"/>
                      <a:r>
                        <a:rPr lang="en-US" sz="1000" b="0" i="0" dirty="0" smtClean="0">
                          <a:latin typeface="+mn-lt"/>
                        </a:rPr>
                        <a:t>-</a:t>
                      </a:r>
                      <a:endParaRPr lang="en-US" sz="1000" b="0" i="0" dirty="0">
                        <a:latin typeface="+mn-lt"/>
                      </a:endParaRPr>
                    </a:p>
                  </a:txBody>
                  <a:tcPr marT="25718" marB="25718"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25718" marB="25718" anchor="ctr"/>
                </a:tc>
                <a:tc>
                  <a:txBody>
                    <a:bodyPr/>
                    <a:lstStyle/>
                    <a:p>
                      <a:pPr algn="ctr"/>
                      <a:r>
                        <a:rPr lang="en-US" sz="1000" b="0" i="0" dirty="0" smtClean="0">
                          <a:solidFill>
                            <a:srgbClr val="000000"/>
                          </a:solidFill>
                          <a:latin typeface="+mn-lt"/>
                        </a:rPr>
                        <a:t>-</a:t>
                      </a:r>
                      <a:endParaRPr lang="en-US" sz="1000" b="0" i="0" dirty="0">
                        <a:solidFill>
                          <a:srgbClr val="000000"/>
                        </a:solidFill>
                        <a:latin typeface="+mn-lt"/>
                      </a:endParaRPr>
                    </a:p>
                  </a:txBody>
                  <a:tcPr marT="25718" marB="25718" anchor="ctr"/>
                </a:tc>
                <a:tc>
                  <a:txBody>
                    <a:bodyPr/>
                    <a:lstStyle/>
                    <a:p>
                      <a:pPr algn="ctr"/>
                      <a:r>
                        <a:rPr lang="en-US" sz="1000" b="0" i="0" dirty="0" smtClean="0">
                          <a:solidFill>
                            <a:srgbClr val="000000"/>
                          </a:solidFill>
                          <a:latin typeface="+mn-lt"/>
                        </a:rPr>
                        <a:t>-</a:t>
                      </a:r>
                      <a:endParaRPr lang="en-US" sz="1000" b="0" i="0" dirty="0">
                        <a:solidFill>
                          <a:srgbClr val="000000"/>
                        </a:solidFill>
                        <a:latin typeface="+mn-lt"/>
                      </a:endParaRPr>
                    </a:p>
                  </a:txBody>
                  <a:tcPr marT="25718" marB="25718" anchor="ctr"/>
                </a:tc>
              </a:tr>
            </a:tbl>
          </a:graphicData>
        </a:graphic>
      </p:graphicFrame>
    </p:spTree>
    <p:extLst>
      <p:ext uri="{BB962C8B-B14F-4D97-AF65-F5344CB8AC3E}">
        <p14:creationId xmlns:p14="http://schemas.microsoft.com/office/powerpoint/2010/main" val="4072835058"/>
      </p:ext>
    </p:extLst>
  </p:cSld>
  <p:clrMapOvr>
    <a:masterClrMapping/>
  </p:clrMapOvr>
  <p:transition spd="slow">
    <p:wip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05588468"/>
              </p:ext>
            </p:extLst>
          </p:nvPr>
        </p:nvGraphicFramePr>
        <p:xfrm>
          <a:off x="252002" y="1080002"/>
          <a:ext cx="8640002" cy="3257562"/>
        </p:xfrm>
        <a:graphic>
          <a:graphicData uri="http://schemas.openxmlformats.org/drawingml/2006/table">
            <a:tbl>
              <a:tblPr firstRow="1" firstCol="1" bandRow="1">
                <a:effectLst/>
                <a:tableStyleId>{073A0DAA-6AF3-43AB-8588-CEC1D06C72B9}</a:tableStyleId>
              </a:tblPr>
              <a:tblGrid>
                <a:gridCol w="1627598"/>
                <a:gridCol w="1168734"/>
                <a:gridCol w="1168734"/>
                <a:gridCol w="1168734"/>
                <a:gridCol w="1168734"/>
                <a:gridCol w="1168734"/>
                <a:gridCol w="1168734"/>
              </a:tblGrid>
              <a:tr h="285750">
                <a:tc>
                  <a:txBody>
                    <a:bodyPr/>
                    <a:lstStyle/>
                    <a:p>
                      <a:endParaRPr lang="en-US" sz="1400" dirty="0"/>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FS-424D</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FS-424D-POE</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FS-424D-FPOE</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FS-448D</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FS-448D-POE</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FS-448D-FPOE</a:t>
                      </a:r>
                    </a:p>
                  </a:txBody>
                  <a:tcPr marT="34290" marB="34290" anchor="ctr">
                    <a:solidFill>
                      <a:srgbClr val="3C3C3C"/>
                    </a:solidFill>
                  </a:tcPr>
                </a:tc>
              </a:tr>
              <a:tr h="220980">
                <a:tc>
                  <a:txBody>
                    <a:bodyPr/>
                    <a:lstStyle/>
                    <a:p>
                      <a:r>
                        <a:rPr lang="en-US" sz="1000" dirty="0" smtClean="0"/>
                        <a:t>Form Factor</a:t>
                      </a:r>
                      <a:endParaRPr lang="en-US" sz="1000" b="1" dirty="0" smtClean="0">
                        <a:solidFill>
                          <a:srgbClr val="FFFFFF"/>
                        </a:solidFill>
                      </a:endParaRP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dirty="0" smtClean="0">
                          <a:ln>
                            <a:noFill/>
                          </a:ln>
                          <a:solidFill>
                            <a:schemeClr val="tx1"/>
                          </a:solidFill>
                          <a:effectLst/>
                          <a:latin typeface="+mn-lt"/>
                        </a:rPr>
                        <a:t>1 RU</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dirty="0" smtClean="0">
                          <a:ln>
                            <a:noFill/>
                          </a:ln>
                          <a:solidFill>
                            <a:schemeClr val="tx1"/>
                          </a:solidFill>
                          <a:effectLst/>
                          <a:latin typeface="+mn-lt"/>
                        </a:rPr>
                        <a:t>1 RU</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dirty="0" smtClean="0">
                          <a:ln>
                            <a:noFill/>
                          </a:ln>
                          <a:solidFill>
                            <a:schemeClr val="tx1"/>
                          </a:solidFill>
                          <a:effectLst/>
                          <a:latin typeface="+mn-lt"/>
                        </a:rPr>
                        <a:t>1 RU</a:t>
                      </a:r>
                    </a:p>
                  </a:txBody>
                  <a:tcPr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dirty="0" smtClean="0">
                          <a:ln>
                            <a:noFill/>
                          </a:ln>
                          <a:solidFill>
                            <a:schemeClr val="tx1"/>
                          </a:solidFill>
                          <a:effectLst/>
                          <a:latin typeface="+mn-lt"/>
                        </a:rPr>
                        <a:t>1 RU</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dirty="0" smtClean="0">
                          <a:ln>
                            <a:noFill/>
                          </a:ln>
                          <a:solidFill>
                            <a:schemeClr val="tx1"/>
                          </a:solidFill>
                          <a:effectLst/>
                          <a:latin typeface="+mn-lt"/>
                        </a:rPr>
                        <a:t>1 RU</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dirty="0" smtClean="0">
                          <a:ln>
                            <a:noFill/>
                          </a:ln>
                          <a:solidFill>
                            <a:schemeClr val="tx1"/>
                          </a:solidFill>
                          <a:effectLst/>
                          <a:latin typeface="+mn-lt"/>
                        </a:rPr>
                        <a:t>1 RU</a:t>
                      </a:r>
                    </a:p>
                  </a:txBody>
                  <a:tcPr marT="34290" marB="34290" anchor="ctr"/>
                </a:tc>
              </a:tr>
              <a:tr h="220980">
                <a:tc>
                  <a:txBody>
                    <a:bodyPr/>
                    <a:lstStyle/>
                    <a:p>
                      <a:r>
                        <a:rPr lang="en-US" sz="1000" dirty="0" smtClean="0"/>
                        <a:t>FE Ports</a:t>
                      </a:r>
                      <a:endParaRPr lang="en-US" sz="1000" b="1" dirty="0">
                        <a:solidFill>
                          <a:srgbClr val="FFFFFF"/>
                        </a:solidFill>
                      </a:endParaRPr>
                    </a:p>
                  </a:txBody>
                  <a:tcPr marT="34290" marB="34290" anchor="ctr">
                    <a:solidFill>
                      <a:schemeClr val="accent4"/>
                    </a:solidFill>
                  </a:tcP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34290" marB="34290"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34290" marB="34290"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34290" marB="34290" anchor="ctr"/>
                </a:tc>
                <a:tc>
                  <a:txBody>
                    <a:bodyPr/>
                    <a:lstStyle/>
                    <a:p>
                      <a:pPr algn="ctr"/>
                      <a:r>
                        <a:rPr lang="en-US" sz="1000" b="0" dirty="0" smtClean="0">
                          <a:solidFill>
                            <a:schemeClr val="tx1"/>
                          </a:solidFill>
                        </a:rPr>
                        <a:t>-</a:t>
                      </a:r>
                      <a:endParaRPr lang="en-US" sz="1000" b="0" dirty="0">
                        <a:solidFill>
                          <a:schemeClr val="tx1"/>
                        </a:solidFill>
                      </a:endParaRPr>
                    </a:p>
                  </a:txBody>
                  <a:tcPr marT="34290" marB="34290"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34290" marB="34290"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34290" marB="34290" anchor="ctr"/>
                </a:tc>
              </a:tr>
              <a:tr h="23495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GE Ports</a:t>
                      </a:r>
                      <a:endParaRPr lang="en-US" sz="1000" b="1" dirty="0" smtClean="0">
                        <a:solidFill>
                          <a:srgbClr val="FFFFFF"/>
                        </a:solidFill>
                      </a:endParaRPr>
                    </a:p>
                  </a:txBody>
                  <a:tcPr marT="34290" marB="34290" anchor="ctr">
                    <a:solidFill>
                      <a:schemeClr val="accent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rPr>
                        <a:t>24</a:t>
                      </a: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rPr>
                        <a:t>-</a:t>
                      </a: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rPr>
                        <a:t>-</a:t>
                      </a:r>
                    </a:p>
                  </a:txBody>
                  <a:tcPr marT="34290" marB="34290" anchor="ctr"/>
                </a:tc>
                <a:tc>
                  <a:txBody>
                    <a:bodyPr/>
                    <a:lstStyle/>
                    <a:p>
                      <a:pPr algn="ctr"/>
                      <a:r>
                        <a:rPr lang="en-US" sz="1000" b="0" dirty="0" smtClean="0">
                          <a:solidFill>
                            <a:schemeClr val="tx1"/>
                          </a:solidFill>
                        </a:rPr>
                        <a:t>48</a:t>
                      </a:r>
                      <a:endParaRPr lang="en-US" sz="1000" b="0" dirty="0">
                        <a:solidFill>
                          <a:schemeClr val="tx1"/>
                        </a:solidFill>
                      </a:endParaRP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rPr>
                        <a:t>-</a:t>
                      </a: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n-lt"/>
                        </a:rPr>
                        <a:t>-</a:t>
                      </a:r>
                    </a:p>
                  </a:txBody>
                  <a:tcPr marT="34290" marB="34290" anchor="ctr"/>
                </a:tc>
              </a:tr>
              <a:tr h="234952">
                <a:tc>
                  <a:txBody>
                    <a:bodyPr/>
                    <a:lstStyle/>
                    <a:p>
                      <a:r>
                        <a:rPr lang="en-US" sz="1000" dirty="0" smtClean="0"/>
                        <a:t>PoE GE Ports</a:t>
                      </a:r>
                      <a:endParaRPr lang="en-US" sz="1000" b="1" dirty="0" smtClean="0">
                        <a:solidFill>
                          <a:srgbClr val="FFFFFF"/>
                        </a:solidFill>
                      </a:endParaRPr>
                    </a:p>
                  </a:txBody>
                  <a:tcPr marT="34290" marB="34290" anchor="ctr">
                    <a:solidFill>
                      <a:schemeClr val="accent4"/>
                    </a:solidFill>
                  </a:tcP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34290" marB="34290"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34290" marB="34290"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34290" marB="34290" anchor="ctr"/>
                </a:tc>
                <a:tc>
                  <a:txBody>
                    <a:bodyPr/>
                    <a:lstStyle/>
                    <a:p>
                      <a:pPr algn="ctr"/>
                      <a:r>
                        <a:rPr lang="en-US" sz="1000" b="0" dirty="0" smtClean="0">
                          <a:solidFill>
                            <a:schemeClr val="tx1"/>
                          </a:solidFill>
                        </a:rPr>
                        <a:t>-</a:t>
                      </a:r>
                      <a:endParaRPr lang="en-US" sz="1000" b="0" dirty="0">
                        <a:solidFill>
                          <a:schemeClr val="tx1"/>
                        </a:solidFill>
                      </a:endParaRPr>
                    </a:p>
                  </a:txBody>
                  <a:tcPr marT="34290" marB="34290"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34290" marB="34290"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34290" marB="34290" anchor="ctr"/>
                </a:tc>
              </a:tr>
              <a:tr h="2349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PoE/+ GE Ports*</a:t>
                      </a:r>
                      <a:endParaRPr lang="en-US" sz="1000" b="1" dirty="0" smtClean="0">
                        <a:solidFill>
                          <a:srgbClr val="FFFFFF"/>
                        </a:solidFill>
                      </a:endParaRPr>
                    </a:p>
                  </a:txBody>
                  <a:tcPr marT="34290" marB="34290" anchor="ctr">
                    <a:solidFill>
                      <a:schemeClr val="accent4"/>
                    </a:solidFill>
                  </a:tcP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34290" marB="34290" anchor="ctr"/>
                </a:tc>
                <a:tc>
                  <a:txBody>
                    <a:bodyPr/>
                    <a:lstStyle/>
                    <a:p>
                      <a:pPr algn="ctr"/>
                      <a:r>
                        <a:rPr lang="en-US" sz="1000" b="0" i="0" dirty="0" smtClean="0">
                          <a:solidFill>
                            <a:schemeClr val="tx1"/>
                          </a:solidFill>
                          <a:latin typeface="+mn-lt"/>
                        </a:rPr>
                        <a:t>24</a:t>
                      </a:r>
                      <a:endParaRPr lang="en-US" sz="1000" b="0" i="0" dirty="0">
                        <a:solidFill>
                          <a:schemeClr val="tx1"/>
                        </a:solidFill>
                        <a:latin typeface="+mn-lt"/>
                      </a:endParaRPr>
                    </a:p>
                  </a:txBody>
                  <a:tcPr marT="34290" marB="34290" anchor="ctr"/>
                </a:tc>
                <a:tc>
                  <a:txBody>
                    <a:bodyPr/>
                    <a:lstStyle/>
                    <a:p>
                      <a:pPr algn="ctr"/>
                      <a:r>
                        <a:rPr lang="en-US" sz="1000" b="0" i="0" dirty="0" smtClean="0">
                          <a:solidFill>
                            <a:schemeClr val="tx1"/>
                          </a:solidFill>
                          <a:latin typeface="+mn-lt"/>
                        </a:rPr>
                        <a:t>24</a:t>
                      </a:r>
                      <a:endParaRPr lang="en-US" sz="1000" b="0" i="0" dirty="0">
                        <a:solidFill>
                          <a:schemeClr val="tx1"/>
                        </a:solidFill>
                        <a:latin typeface="+mn-lt"/>
                      </a:endParaRPr>
                    </a:p>
                  </a:txBody>
                  <a:tcPr marT="34290" marB="34290" anchor="ctr"/>
                </a:tc>
                <a:tc>
                  <a:txBody>
                    <a:bodyPr/>
                    <a:lstStyle/>
                    <a:p>
                      <a:pPr algn="ctr"/>
                      <a:r>
                        <a:rPr lang="en-US" sz="1000" b="0" dirty="0" smtClean="0">
                          <a:solidFill>
                            <a:schemeClr val="tx1"/>
                          </a:solidFill>
                        </a:rPr>
                        <a:t>-</a:t>
                      </a:r>
                      <a:endParaRPr lang="en-US" sz="1000" b="0" dirty="0">
                        <a:solidFill>
                          <a:schemeClr val="tx1"/>
                        </a:solidFill>
                      </a:endParaRPr>
                    </a:p>
                  </a:txBody>
                  <a:tcPr marT="34290" marB="34290" anchor="ctr"/>
                </a:tc>
                <a:tc>
                  <a:txBody>
                    <a:bodyPr/>
                    <a:lstStyle/>
                    <a:p>
                      <a:pPr algn="ctr"/>
                      <a:r>
                        <a:rPr lang="en-US" sz="1000" b="0" i="0" dirty="0" smtClean="0">
                          <a:solidFill>
                            <a:schemeClr val="tx1"/>
                          </a:solidFill>
                          <a:latin typeface="+mn-lt"/>
                        </a:rPr>
                        <a:t>48</a:t>
                      </a:r>
                      <a:endParaRPr lang="en-US" sz="1000" b="0" i="0" dirty="0">
                        <a:solidFill>
                          <a:schemeClr val="tx1"/>
                        </a:solidFill>
                        <a:latin typeface="+mn-lt"/>
                      </a:endParaRPr>
                    </a:p>
                  </a:txBody>
                  <a:tcPr marT="34290" marB="34290" anchor="ctr"/>
                </a:tc>
                <a:tc>
                  <a:txBody>
                    <a:bodyPr/>
                    <a:lstStyle/>
                    <a:p>
                      <a:pPr algn="ctr"/>
                      <a:r>
                        <a:rPr lang="en-US" sz="1000" b="0" i="0" dirty="0" smtClean="0">
                          <a:solidFill>
                            <a:schemeClr val="tx1"/>
                          </a:solidFill>
                          <a:latin typeface="+mn-lt"/>
                        </a:rPr>
                        <a:t>48</a:t>
                      </a:r>
                      <a:endParaRPr lang="en-US" sz="1000" b="0" i="0" dirty="0">
                        <a:solidFill>
                          <a:schemeClr val="tx1"/>
                        </a:solidFill>
                        <a:latin typeface="+mn-lt"/>
                      </a:endParaRPr>
                    </a:p>
                  </a:txBody>
                  <a:tcPr marT="34290" marB="34290" anchor="ctr"/>
                </a:tc>
              </a:tr>
              <a:tr h="234952">
                <a:tc>
                  <a:txBody>
                    <a:bodyPr/>
                    <a:lstStyle/>
                    <a:p>
                      <a:r>
                        <a:rPr lang="en-US" sz="1000" dirty="0" smtClean="0"/>
                        <a:t>10GE SFP+ slots</a:t>
                      </a:r>
                      <a:endParaRPr lang="en-US" sz="1000" b="1" dirty="0" smtClean="0">
                        <a:solidFill>
                          <a:srgbClr val="FFFFFF"/>
                        </a:solidFill>
                      </a:endParaRPr>
                    </a:p>
                  </a:txBody>
                  <a:tcPr marT="34290" marB="34290" anchor="ctr">
                    <a:solidFill>
                      <a:schemeClr val="accent4"/>
                    </a:solidFill>
                  </a:tcPr>
                </a:tc>
                <a:tc>
                  <a:txBody>
                    <a:bodyPr/>
                    <a:lstStyle/>
                    <a:p>
                      <a:pPr algn="ctr"/>
                      <a:r>
                        <a:rPr lang="en-US" sz="1000" b="0" i="0" dirty="0" smtClean="0">
                          <a:solidFill>
                            <a:schemeClr val="tx1"/>
                          </a:solidFill>
                          <a:latin typeface="+mn-lt"/>
                        </a:rPr>
                        <a:t>2</a:t>
                      </a:r>
                      <a:endParaRPr lang="en-US" sz="1000" b="0" i="0" dirty="0">
                        <a:solidFill>
                          <a:schemeClr val="tx1"/>
                        </a:solidFill>
                        <a:latin typeface="+mn-lt"/>
                      </a:endParaRPr>
                    </a:p>
                  </a:txBody>
                  <a:tcPr marT="34290" marB="34290" anchor="ctr"/>
                </a:tc>
                <a:tc>
                  <a:txBody>
                    <a:bodyPr/>
                    <a:lstStyle/>
                    <a:p>
                      <a:pPr algn="ctr"/>
                      <a:r>
                        <a:rPr lang="en-US" sz="1000" b="0" i="0" dirty="0" smtClean="0">
                          <a:solidFill>
                            <a:schemeClr val="tx1"/>
                          </a:solidFill>
                          <a:latin typeface="+mn-lt"/>
                        </a:rPr>
                        <a:t>2</a:t>
                      </a:r>
                      <a:endParaRPr lang="en-US" sz="1000" b="0" i="0" dirty="0">
                        <a:solidFill>
                          <a:schemeClr val="tx1"/>
                        </a:solidFill>
                        <a:latin typeface="+mn-lt"/>
                      </a:endParaRPr>
                    </a:p>
                  </a:txBody>
                  <a:tcPr marT="34290" marB="34290" anchor="ctr"/>
                </a:tc>
                <a:tc>
                  <a:txBody>
                    <a:bodyPr/>
                    <a:lstStyle/>
                    <a:p>
                      <a:pPr algn="ctr"/>
                      <a:r>
                        <a:rPr lang="en-US" sz="1000" b="0" i="0" dirty="0" smtClean="0">
                          <a:solidFill>
                            <a:schemeClr val="tx1"/>
                          </a:solidFill>
                          <a:latin typeface="+mn-lt"/>
                        </a:rPr>
                        <a:t>2</a:t>
                      </a:r>
                      <a:endParaRPr lang="en-US" sz="1000" b="0" i="0" dirty="0">
                        <a:solidFill>
                          <a:schemeClr val="tx1"/>
                        </a:solidFill>
                        <a:latin typeface="+mn-lt"/>
                      </a:endParaRPr>
                    </a:p>
                  </a:txBody>
                  <a:tcPr marT="34290" marB="34290" anchor="ctr"/>
                </a:tc>
                <a:tc>
                  <a:txBody>
                    <a:bodyPr/>
                    <a:lstStyle/>
                    <a:p>
                      <a:pPr algn="ctr"/>
                      <a:r>
                        <a:rPr lang="en-US" sz="1000" b="0" dirty="0" smtClean="0">
                          <a:solidFill>
                            <a:schemeClr val="tx1"/>
                          </a:solidFill>
                        </a:rPr>
                        <a:t>4</a:t>
                      </a:r>
                      <a:endParaRPr lang="en-US" sz="1000" b="0" dirty="0">
                        <a:solidFill>
                          <a:schemeClr val="tx1"/>
                        </a:solidFill>
                      </a:endParaRPr>
                    </a:p>
                  </a:txBody>
                  <a:tcPr marT="34290" marB="34290" anchor="ctr"/>
                </a:tc>
                <a:tc>
                  <a:txBody>
                    <a:bodyPr/>
                    <a:lstStyle/>
                    <a:p>
                      <a:pPr algn="ctr"/>
                      <a:r>
                        <a:rPr lang="en-US" sz="1000" b="0" i="0" dirty="0" smtClean="0">
                          <a:solidFill>
                            <a:schemeClr val="tx1"/>
                          </a:solidFill>
                          <a:latin typeface="+mn-lt"/>
                        </a:rPr>
                        <a:t>4</a:t>
                      </a:r>
                      <a:endParaRPr lang="en-US" sz="1000" b="0" i="0" dirty="0">
                        <a:solidFill>
                          <a:schemeClr val="tx1"/>
                        </a:solidFill>
                        <a:latin typeface="+mn-lt"/>
                      </a:endParaRPr>
                    </a:p>
                  </a:txBody>
                  <a:tcPr marT="34290" marB="34290" anchor="ctr"/>
                </a:tc>
                <a:tc>
                  <a:txBody>
                    <a:bodyPr/>
                    <a:lstStyle/>
                    <a:p>
                      <a:pPr algn="ctr"/>
                      <a:endParaRPr lang="en-US" sz="1000" b="0" i="0" dirty="0">
                        <a:solidFill>
                          <a:schemeClr val="tx1"/>
                        </a:solidFill>
                        <a:latin typeface="+mn-lt"/>
                      </a:endParaRPr>
                    </a:p>
                  </a:txBody>
                  <a:tcPr marT="34290" marB="34290" anchor="ctr"/>
                </a:tc>
              </a:tr>
              <a:tr h="234952">
                <a:tc>
                  <a:txBody>
                    <a:bodyPr/>
                    <a:lstStyle/>
                    <a:p>
                      <a:r>
                        <a:rPr lang="en-US" sz="1000" dirty="0" smtClean="0"/>
                        <a:t>Shared Ports (pair)</a:t>
                      </a:r>
                      <a:endParaRPr lang="en-US" sz="1000" b="1" dirty="0" smtClean="0">
                        <a:solidFill>
                          <a:srgbClr val="FFFFFF"/>
                        </a:solidFill>
                      </a:endParaRPr>
                    </a:p>
                  </a:txBody>
                  <a:tcPr marT="34290" marB="34290" anchor="ctr">
                    <a:solidFill>
                      <a:schemeClr val="accent4"/>
                    </a:solidFill>
                  </a:tcP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34290" marB="34290"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34290" marB="34290"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34290" marB="34290" anchor="ctr"/>
                </a:tc>
                <a:tc>
                  <a:txBody>
                    <a:bodyPr/>
                    <a:lstStyle/>
                    <a:p>
                      <a:pPr algn="ctr"/>
                      <a:r>
                        <a:rPr lang="en-US" sz="1000" b="0" dirty="0" smtClean="0">
                          <a:solidFill>
                            <a:schemeClr val="tx1"/>
                          </a:solidFill>
                        </a:rPr>
                        <a:t>-</a:t>
                      </a:r>
                      <a:endParaRPr lang="en-US" sz="1000" b="0" dirty="0">
                        <a:solidFill>
                          <a:schemeClr val="tx1"/>
                        </a:solidFill>
                      </a:endParaRPr>
                    </a:p>
                  </a:txBody>
                  <a:tcPr marT="34290" marB="34290"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34290" marB="34290"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34290" marB="34290" anchor="ctr"/>
                </a:tc>
              </a:tr>
              <a:tr h="234952">
                <a:tc>
                  <a:txBody>
                    <a:bodyPr/>
                    <a:lstStyle/>
                    <a:p>
                      <a:r>
                        <a:rPr lang="en-US" sz="1000" dirty="0" smtClean="0"/>
                        <a:t>Power Budget</a:t>
                      </a:r>
                      <a:endParaRPr lang="en-US" sz="1000" b="1" dirty="0" smtClean="0">
                        <a:solidFill>
                          <a:srgbClr val="FFFFFF"/>
                        </a:solidFill>
                      </a:endParaRPr>
                    </a:p>
                  </a:txBody>
                  <a:tcPr marT="34290" marB="34290" anchor="c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a:t>
                      </a:r>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185 W</a:t>
                      </a:r>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370 W</a:t>
                      </a:r>
                    </a:p>
                  </a:txBody>
                  <a:tcPr marT="34290" marB="34290" anchor="ctr"/>
                </a:tc>
                <a:tc>
                  <a:txBody>
                    <a:bodyPr/>
                    <a:lstStyle/>
                    <a:p>
                      <a:pPr algn="ctr"/>
                      <a:r>
                        <a:rPr lang="en-US" sz="1000" b="0" dirty="0" smtClean="0">
                          <a:solidFill>
                            <a:schemeClr val="tx1"/>
                          </a:solidFill>
                        </a:rPr>
                        <a:t>-</a:t>
                      </a:r>
                      <a:endParaRPr lang="en-US" sz="1000" b="0" dirty="0">
                        <a:solidFill>
                          <a:schemeClr val="tx1"/>
                        </a:solidFill>
                      </a:endParaRPr>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370 W</a:t>
                      </a:r>
                    </a:p>
                  </a:txBody>
                  <a:tcPr marT="34290" marB="34290" anchor="ctr"/>
                </a:tc>
                <a:tc>
                  <a:txBody>
                    <a:bodyPr/>
                    <a:lstStyle/>
                    <a:p>
                      <a:pPr algn="ctr"/>
                      <a:r>
                        <a:rPr lang="en-US" sz="1000" b="0" i="0" dirty="0" smtClean="0">
                          <a:solidFill>
                            <a:schemeClr val="tx1"/>
                          </a:solidFill>
                          <a:latin typeface="+mn-lt"/>
                        </a:rPr>
                        <a:t>740</a:t>
                      </a:r>
                      <a:r>
                        <a:rPr lang="en-US" sz="1000" b="0" i="0" baseline="0" dirty="0" smtClean="0">
                          <a:solidFill>
                            <a:schemeClr val="tx1"/>
                          </a:solidFill>
                          <a:latin typeface="+mn-lt"/>
                        </a:rPr>
                        <a:t> W</a:t>
                      </a:r>
                      <a:endParaRPr lang="en-US" sz="1000" b="0" i="0" dirty="0">
                        <a:solidFill>
                          <a:schemeClr val="tx1"/>
                        </a:solidFill>
                        <a:latin typeface="+mn-lt"/>
                      </a:endParaRPr>
                    </a:p>
                  </a:txBody>
                  <a:tcPr marT="34290" marB="34290" anchor="ctr"/>
                </a:tc>
              </a:tr>
              <a:tr h="373380">
                <a:tc>
                  <a:txBody>
                    <a:bodyPr/>
                    <a:lstStyle/>
                    <a:p>
                      <a:r>
                        <a:rPr lang="en-US" sz="1000" b="1" dirty="0" smtClean="0">
                          <a:solidFill>
                            <a:srgbClr val="FFFFFF"/>
                          </a:solidFill>
                        </a:rPr>
                        <a:t>Power Supply</a:t>
                      </a:r>
                    </a:p>
                  </a:txBody>
                  <a:tcPr marT="34290" marB="34290" anchor="ctr">
                    <a:solidFill>
                      <a:schemeClr val="accent4"/>
                    </a:solidFill>
                  </a:tcPr>
                </a:tc>
                <a:tc>
                  <a:txBody>
                    <a:bodyPr/>
                    <a:lstStyle/>
                    <a:p>
                      <a:pPr algn="ctr"/>
                      <a:r>
                        <a:rPr lang="en-US" sz="1000" b="0" i="0" dirty="0" smtClean="0">
                          <a:solidFill>
                            <a:schemeClr val="tx1"/>
                          </a:solidFill>
                          <a:latin typeface="+mn-lt"/>
                        </a:rPr>
                        <a:t>Dual AC</a:t>
                      </a:r>
                      <a:endParaRPr lang="en-US" sz="1000" b="0" i="0" dirty="0">
                        <a:solidFill>
                          <a:schemeClr val="tx1"/>
                        </a:solidFill>
                        <a:latin typeface="+mn-lt"/>
                      </a:endParaRPr>
                    </a:p>
                  </a:txBody>
                  <a:tcPr marT="34290" marB="3429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Single</a:t>
                      </a:r>
                      <a:r>
                        <a:rPr lang="en-US" sz="1000" b="0" i="0" baseline="0" dirty="0" smtClean="0">
                          <a:solidFill>
                            <a:schemeClr val="tx1"/>
                          </a:solidFill>
                          <a:latin typeface="+mn-lt"/>
                        </a:rPr>
                        <a:t> AC, FRPS-740</a:t>
                      </a:r>
                      <a:endParaRPr lang="en-US" sz="1000" b="0" i="0" dirty="0" smtClean="0">
                        <a:solidFill>
                          <a:schemeClr val="tx1"/>
                        </a:solidFill>
                        <a:latin typeface="+mn-lt"/>
                      </a:endParaRPr>
                    </a:p>
                  </a:txBody>
                  <a:tcPr marT="34290" marB="3429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Single</a:t>
                      </a:r>
                      <a:r>
                        <a:rPr lang="en-US" sz="1000" b="0" i="0" baseline="0" dirty="0" smtClean="0">
                          <a:solidFill>
                            <a:schemeClr val="tx1"/>
                          </a:solidFill>
                          <a:latin typeface="+mn-lt"/>
                        </a:rPr>
                        <a:t> AC, FRPS-740</a:t>
                      </a:r>
                      <a:endParaRPr lang="en-US" sz="1000" b="0" i="0" dirty="0" smtClean="0">
                        <a:solidFill>
                          <a:schemeClr val="tx1"/>
                        </a:solidFill>
                        <a:latin typeface="+mn-lt"/>
                      </a:endParaRPr>
                    </a:p>
                  </a:txBody>
                  <a:tcPr marT="34290" marB="3429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Dual AC</a:t>
                      </a:r>
                    </a:p>
                  </a:txBody>
                  <a:tcPr marT="34290" marB="3429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Single</a:t>
                      </a:r>
                      <a:r>
                        <a:rPr lang="en-US" sz="1000" b="0" i="0" baseline="0" dirty="0" smtClean="0">
                          <a:solidFill>
                            <a:schemeClr val="tx1"/>
                          </a:solidFill>
                          <a:latin typeface="+mn-lt"/>
                        </a:rPr>
                        <a:t> AC, FRPS-740</a:t>
                      </a:r>
                      <a:endParaRPr lang="en-US" sz="1000" b="0" i="0" dirty="0" smtClean="0">
                        <a:solidFill>
                          <a:schemeClr val="tx1"/>
                        </a:solidFill>
                        <a:latin typeface="+mn-lt"/>
                      </a:endParaRPr>
                    </a:p>
                  </a:txBody>
                  <a:tcPr marT="34290" marB="3429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Dual AC</a:t>
                      </a:r>
                    </a:p>
                  </a:txBody>
                  <a:tcPr marT="34290" marB="34290" anchor="ctr"/>
                </a:tc>
              </a:tr>
              <a:tr h="373380">
                <a:tc>
                  <a:txBody>
                    <a:bodyPr/>
                    <a:lstStyle/>
                    <a:p>
                      <a:r>
                        <a:rPr lang="en-US" sz="1000" dirty="0" err="1" smtClean="0"/>
                        <a:t>FortiOS</a:t>
                      </a:r>
                      <a:r>
                        <a:rPr lang="en-US" sz="1000" dirty="0" smtClean="0"/>
                        <a:t> Wired Controller</a:t>
                      </a:r>
                      <a:r>
                        <a:rPr lang="en-US" sz="1000" baseline="0" dirty="0" smtClean="0"/>
                        <a:t> Support</a:t>
                      </a:r>
                      <a:endParaRPr lang="en-US" sz="1000" b="1" dirty="0" smtClean="0">
                        <a:solidFill>
                          <a:srgbClr val="FFFFFF"/>
                        </a:solidFill>
                      </a:endParaRPr>
                    </a:p>
                  </a:txBody>
                  <a:tcPr marT="34290" marB="34290" anchor="ctr">
                    <a:solidFill>
                      <a:schemeClr val="accent4"/>
                    </a:solidFill>
                  </a:tcPr>
                </a:tc>
                <a:tc>
                  <a:txBody>
                    <a:bodyPr/>
                    <a:lstStyle/>
                    <a:p>
                      <a:pPr algn="ctr"/>
                      <a:r>
                        <a:rPr lang="en-US" sz="1000" b="0" i="0" dirty="0" smtClean="0">
                          <a:solidFill>
                            <a:schemeClr val="tx1"/>
                          </a:solidFill>
                          <a:latin typeface="+mn-lt"/>
                        </a:rPr>
                        <a:t>Yes</a:t>
                      </a:r>
                      <a:endParaRPr lang="en-US" sz="1000" b="0" i="0" dirty="0">
                        <a:solidFill>
                          <a:schemeClr val="tx1"/>
                        </a:solidFill>
                        <a:latin typeface="+mn-lt"/>
                      </a:endParaRPr>
                    </a:p>
                  </a:txBody>
                  <a:tcPr marT="34290" marB="34290" anchor="ctr"/>
                </a:tc>
                <a:tc>
                  <a:txBody>
                    <a:bodyPr/>
                    <a:lstStyle/>
                    <a:p>
                      <a:pPr algn="ctr"/>
                      <a:r>
                        <a:rPr lang="en-US" sz="1000" b="0" i="0" dirty="0" smtClean="0">
                          <a:solidFill>
                            <a:schemeClr val="tx1"/>
                          </a:solidFill>
                          <a:latin typeface="+mn-lt"/>
                        </a:rPr>
                        <a:t>Yes</a:t>
                      </a:r>
                      <a:endParaRPr lang="en-US" sz="1000" b="0" i="0" dirty="0">
                        <a:solidFill>
                          <a:schemeClr val="tx1"/>
                        </a:solidFill>
                        <a:latin typeface="+mn-lt"/>
                      </a:endParaRPr>
                    </a:p>
                  </a:txBody>
                  <a:tcPr marT="34290" marB="34290" anchor="ctr"/>
                </a:tc>
                <a:tc>
                  <a:txBody>
                    <a:bodyPr/>
                    <a:lstStyle/>
                    <a:p>
                      <a:pPr algn="ctr"/>
                      <a:r>
                        <a:rPr lang="en-US" sz="1000" b="0" i="0" dirty="0" smtClean="0">
                          <a:solidFill>
                            <a:schemeClr val="tx1"/>
                          </a:solidFill>
                          <a:latin typeface="+mn-lt"/>
                        </a:rPr>
                        <a:t>Yes</a:t>
                      </a:r>
                      <a:endParaRPr lang="en-US" sz="1000" b="0" i="0" dirty="0">
                        <a:solidFill>
                          <a:schemeClr val="tx1"/>
                        </a:solidFill>
                        <a:latin typeface="+mn-lt"/>
                      </a:endParaRPr>
                    </a:p>
                  </a:txBody>
                  <a:tcPr marT="34290" marB="34290" anchor="ctr"/>
                </a:tc>
                <a:tc>
                  <a:txBody>
                    <a:bodyPr/>
                    <a:lstStyle/>
                    <a:p>
                      <a:pPr algn="ctr"/>
                      <a:r>
                        <a:rPr lang="en-US" sz="1000" b="0" dirty="0" smtClean="0">
                          <a:solidFill>
                            <a:schemeClr val="tx1"/>
                          </a:solidFill>
                        </a:rPr>
                        <a:t>Yes</a:t>
                      </a:r>
                      <a:endParaRPr lang="en-US" sz="1000" b="0" dirty="0">
                        <a:solidFill>
                          <a:schemeClr val="tx1"/>
                        </a:solidFill>
                      </a:endParaRPr>
                    </a:p>
                  </a:txBody>
                  <a:tcPr marT="34290" marB="34290" anchor="ctr"/>
                </a:tc>
                <a:tc>
                  <a:txBody>
                    <a:bodyPr/>
                    <a:lstStyle/>
                    <a:p>
                      <a:pPr algn="ctr"/>
                      <a:r>
                        <a:rPr lang="en-US" sz="1000" b="0" i="0" dirty="0" smtClean="0">
                          <a:solidFill>
                            <a:schemeClr val="tx1"/>
                          </a:solidFill>
                          <a:latin typeface="+mn-lt"/>
                        </a:rPr>
                        <a:t>Yes</a:t>
                      </a:r>
                      <a:endParaRPr lang="en-US" sz="1000" b="0" i="0" dirty="0">
                        <a:solidFill>
                          <a:schemeClr val="tx1"/>
                        </a:solidFill>
                        <a:latin typeface="+mn-lt"/>
                      </a:endParaRPr>
                    </a:p>
                  </a:txBody>
                  <a:tcPr marT="34290" marB="34290" anchor="ctr"/>
                </a:tc>
                <a:tc>
                  <a:txBody>
                    <a:bodyPr/>
                    <a:lstStyle/>
                    <a:p>
                      <a:pPr algn="ctr"/>
                      <a:r>
                        <a:rPr lang="en-US" sz="1000" b="0" i="0" dirty="0" smtClean="0">
                          <a:solidFill>
                            <a:schemeClr val="tx1"/>
                          </a:solidFill>
                          <a:latin typeface="+mn-lt"/>
                        </a:rPr>
                        <a:t>Yes</a:t>
                      </a:r>
                      <a:endParaRPr lang="en-US" sz="1000" b="0" i="0" dirty="0">
                        <a:solidFill>
                          <a:schemeClr val="tx1"/>
                        </a:solidFill>
                        <a:latin typeface="+mn-lt"/>
                      </a:endParaRPr>
                    </a:p>
                  </a:txBody>
                  <a:tcPr marT="34290" marB="34290" anchor="ctr"/>
                </a:tc>
              </a:tr>
              <a:tr h="373380">
                <a:tc>
                  <a:txBody>
                    <a:bodyPr/>
                    <a:lstStyle/>
                    <a:p>
                      <a:r>
                        <a:rPr lang="en-US" sz="1000" b="1" dirty="0" smtClean="0">
                          <a:solidFill>
                            <a:srgbClr val="FFFFFF"/>
                          </a:solidFill>
                        </a:rPr>
                        <a:t>FortiLink Stacking Option</a:t>
                      </a:r>
                    </a:p>
                  </a:txBody>
                  <a:tcPr marT="34290" marB="34290" anchor="ctr">
                    <a:solidFill>
                      <a:schemeClr val="accent4"/>
                    </a:solidFill>
                  </a:tcP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34290" marB="34290"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34290" marB="34290"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34290" marB="34290" anchor="ctr"/>
                </a:tc>
                <a:tc>
                  <a:txBody>
                    <a:bodyPr/>
                    <a:lstStyle/>
                    <a:p>
                      <a:pPr algn="ctr"/>
                      <a:r>
                        <a:rPr lang="en-US" sz="1000" b="0" dirty="0" smtClean="0">
                          <a:solidFill>
                            <a:schemeClr val="tx1"/>
                          </a:solidFill>
                        </a:rPr>
                        <a:t>-</a:t>
                      </a:r>
                      <a:endParaRPr lang="en-US" sz="1000" b="0" dirty="0">
                        <a:solidFill>
                          <a:schemeClr val="tx1"/>
                        </a:solidFill>
                      </a:endParaRPr>
                    </a:p>
                  </a:txBody>
                  <a:tcPr marT="34290" marB="34290"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34290" marB="34290" anchor="ctr"/>
                </a:tc>
                <a:tc>
                  <a:txBody>
                    <a:bodyPr/>
                    <a:lstStyle/>
                    <a:p>
                      <a:pPr algn="ctr"/>
                      <a:r>
                        <a:rPr lang="en-US" sz="1000" b="0" i="0" dirty="0" smtClean="0">
                          <a:solidFill>
                            <a:schemeClr val="tx1"/>
                          </a:solidFill>
                          <a:latin typeface="+mn-lt"/>
                        </a:rPr>
                        <a:t>-</a:t>
                      </a:r>
                      <a:endParaRPr lang="en-US" sz="1000" b="0" i="0" dirty="0">
                        <a:solidFill>
                          <a:schemeClr val="tx1"/>
                        </a:solidFill>
                        <a:latin typeface="+mn-lt"/>
                      </a:endParaRPr>
                    </a:p>
                  </a:txBody>
                  <a:tcPr marT="34290" marB="34290" anchor="ctr"/>
                </a:tc>
              </a:tr>
            </a:tbl>
          </a:graphicData>
        </a:graphic>
      </p:graphicFrame>
      <p:sp>
        <p:nvSpPr>
          <p:cNvPr id="6" name="Title 5"/>
          <p:cNvSpPr>
            <a:spLocks noGrp="1"/>
          </p:cNvSpPr>
          <p:nvPr>
            <p:ph type="title"/>
          </p:nvPr>
        </p:nvSpPr>
        <p:spPr/>
        <p:txBody>
          <a:bodyPr anchor="ctr">
            <a:normAutofit/>
          </a:bodyPr>
          <a:lstStyle/>
          <a:p>
            <a:r>
              <a:rPr lang="en-US" dirty="0"/>
              <a:t>FortiSwitch Series – Secure Access Switches (III)</a:t>
            </a:r>
          </a:p>
        </p:txBody>
      </p:sp>
      <p:sp>
        <p:nvSpPr>
          <p:cNvPr id="7" name="TextBox 6"/>
          <p:cNvSpPr txBox="1"/>
          <p:nvPr/>
        </p:nvSpPr>
        <p:spPr>
          <a:xfrm>
            <a:off x="4844066" y="4798511"/>
            <a:ext cx="3715863" cy="219275"/>
          </a:xfrm>
          <a:prstGeom prst="rect">
            <a:avLst/>
          </a:prstGeom>
          <a:noFill/>
        </p:spPr>
        <p:txBody>
          <a:bodyPr wrap="square" lIns="91436" tIns="45718" rIns="91436" bIns="45718" rtlCol="0">
            <a:spAutoFit/>
          </a:bodyPr>
          <a:lstStyle/>
          <a:p>
            <a:pPr algn="r"/>
            <a:r>
              <a:rPr lang="en-US" sz="800" dirty="0"/>
              <a:t>* Total concurrent POE+ ports determined by power budget</a:t>
            </a:r>
          </a:p>
        </p:txBody>
      </p:sp>
    </p:spTree>
    <p:extLst>
      <p:ext uri="{BB962C8B-B14F-4D97-AF65-F5344CB8AC3E}">
        <p14:creationId xmlns:p14="http://schemas.microsoft.com/office/powerpoint/2010/main" val="1907805862"/>
      </p:ext>
    </p:extLst>
  </p:cSld>
  <p:clrMapOvr>
    <a:masterClrMapping/>
  </p:clrMapOvr>
  <p:transition spd="slow">
    <p:wip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85927666"/>
              </p:ext>
            </p:extLst>
          </p:nvPr>
        </p:nvGraphicFramePr>
        <p:xfrm>
          <a:off x="252001" y="1080001"/>
          <a:ext cx="8640003" cy="3312807"/>
        </p:xfrm>
        <a:graphic>
          <a:graphicData uri="http://schemas.openxmlformats.org/drawingml/2006/table">
            <a:tbl>
              <a:tblPr firstRow="1" firstCol="1" bandRow="1">
                <a:effectLst/>
                <a:tableStyleId>{073A0DAA-6AF3-43AB-8588-CEC1D06C72B9}</a:tableStyleId>
              </a:tblPr>
              <a:tblGrid>
                <a:gridCol w="1646719"/>
                <a:gridCol w="1748321"/>
                <a:gridCol w="1748321"/>
                <a:gridCol w="1748321"/>
                <a:gridCol w="1748321"/>
              </a:tblGrid>
              <a:tr h="285750">
                <a:tc>
                  <a:txBody>
                    <a:bodyPr/>
                    <a:lstStyle/>
                    <a:p>
                      <a:endParaRPr lang="en-US" sz="1400" dirty="0"/>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FS-524D</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FS-524D-FPOE</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FS-548D</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FS-548D-FPOE</a:t>
                      </a:r>
                    </a:p>
                  </a:txBody>
                  <a:tcPr marT="34290" marB="34290" anchor="ctr">
                    <a:solidFill>
                      <a:srgbClr val="3C3C3C"/>
                    </a:solidFill>
                  </a:tcPr>
                </a:tc>
              </a:tr>
              <a:tr h="220980">
                <a:tc>
                  <a:txBody>
                    <a:bodyPr/>
                    <a:lstStyle/>
                    <a:p>
                      <a:r>
                        <a:rPr lang="en-US" sz="1000" dirty="0" smtClean="0"/>
                        <a:t>Form Factor</a:t>
                      </a:r>
                      <a:endParaRPr lang="en-US" sz="1000" b="1" dirty="0" smtClean="0">
                        <a:solidFill>
                          <a:srgbClr val="FFFFFF"/>
                        </a:solidFill>
                      </a:endParaRP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dirty="0" smtClean="0">
                          <a:ln>
                            <a:noFill/>
                          </a:ln>
                          <a:solidFill>
                            <a:srgbClr val="000000"/>
                          </a:solidFill>
                          <a:effectLst/>
                          <a:latin typeface="+mn-lt"/>
                        </a:rPr>
                        <a:t>1 RU</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000" b="0" u="none" strike="noStrike" cap="none" normalizeH="0" baseline="0" dirty="0" smtClean="0">
                          <a:ln>
                            <a:noFill/>
                          </a:ln>
                          <a:solidFill>
                            <a:srgbClr val="000000"/>
                          </a:solidFill>
                          <a:effectLst/>
                        </a:rPr>
                        <a:t>1 RU</a:t>
                      </a:r>
                      <a:endParaRPr kumimoji="0" lang="en-GB" sz="1000" b="0" i="0" u="none" strike="noStrike" cap="none" normalizeH="0" baseline="0" dirty="0" smtClean="0">
                        <a:ln>
                          <a:noFill/>
                        </a:ln>
                        <a:solidFill>
                          <a:srgbClr val="000000"/>
                        </a:solidFill>
                        <a:effectLst/>
                        <a:latin typeface="+mn-lt"/>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dirty="0" smtClean="0">
                          <a:ln>
                            <a:noFill/>
                          </a:ln>
                          <a:solidFill>
                            <a:srgbClr val="000000"/>
                          </a:solidFill>
                          <a:effectLst/>
                          <a:latin typeface="+mn-lt"/>
                        </a:rPr>
                        <a:t>1 RU</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000" b="0" u="none" strike="noStrike" cap="none" normalizeH="0" baseline="0" dirty="0" smtClean="0">
                          <a:ln>
                            <a:noFill/>
                          </a:ln>
                          <a:solidFill>
                            <a:srgbClr val="000000"/>
                          </a:solidFill>
                          <a:effectLst/>
                        </a:rPr>
                        <a:t>1 RU</a:t>
                      </a:r>
                      <a:endParaRPr kumimoji="0" lang="en-GB" sz="1000" b="0" i="0" u="none" strike="noStrike" cap="none" normalizeH="0" baseline="0" dirty="0" smtClean="0">
                        <a:ln>
                          <a:noFill/>
                        </a:ln>
                        <a:solidFill>
                          <a:srgbClr val="000000"/>
                        </a:solidFill>
                        <a:effectLst/>
                        <a:latin typeface="+mn-lt"/>
                      </a:endParaRPr>
                    </a:p>
                  </a:txBody>
                  <a:tcPr marT="34290" marB="34290" anchor="ctr"/>
                </a:tc>
              </a:tr>
              <a:tr h="220980">
                <a:tc>
                  <a:txBody>
                    <a:bodyPr/>
                    <a:lstStyle/>
                    <a:p>
                      <a:r>
                        <a:rPr lang="en-US" sz="1000" dirty="0" smtClean="0"/>
                        <a:t>FE Ports</a:t>
                      </a:r>
                      <a:endParaRPr lang="en-US" sz="1000" b="1" dirty="0">
                        <a:solidFill>
                          <a:srgbClr val="FFFFFF"/>
                        </a:solidFill>
                      </a:endParaRPr>
                    </a:p>
                  </a:txBody>
                  <a:tcPr marT="34290" marB="34290" anchor="c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rgbClr val="000000"/>
                          </a:solidFill>
                          <a:latin typeface="+mn-lt"/>
                        </a:rPr>
                        <a:t>-</a:t>
                      </a:r>
                    </a:p>
                  </a:txBody>
                  <a:tcPr marT="34290" marB="34290" anchor="ctr"/>
                </a:tc>
                <a:tc>
                  <a:txBody>
                    <a:bodyPr/>
                    <a:lstStyle/>
                    <a:p>
                      <a:pPr algn="ctr"/>
                      <a:r>
                        <a:rPr lang="en-US" sz="1000" b="0" i="0" dirty="0" smtClean="0">
                          <a:solidFill>
                            <a:srgbClr val="000000"/>
                          </a:solidFill>
                          <a:latin typeface="+mn-lt"/>
                        </a:rPr>
                        <a:t>-</a:t>
                      </a:r>
                      <a:endParaRPr lang="en-US" sz="1000" b="0" i="0" dirty="0">
                        <a:solidFill>
                          <a:srgbClr val="000000"/>
                        </a:solidFill>
                        <a:latin typeface="+mn-lt"/>
                      </a:endParaRPr>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rgbClr val="000000"/>
                          </a:solidFill>
                          <a:latin typeface="+mn-lt"/>
                        </a:rPr>
                        <a:t>-</a:t>
                      </a:r>
                    </a:p>
                  </a:txBody>
                  <a:tcPr marT="34290" marB="34290" anchor="ctr"/>
                </a:tc>
                <a:tc>
                  <a:txBody>
                    <a:bodyPr/>
                    <a:lstStyle/>
                    <a:p>
                      <a:pPr algn="ctr"/>
                      <a:r>
                        <a:rPr lang="en-US" sz="1000" b="0" i="0" dirty="0" smtClean="0">
                          <a:solidFill>
                            <a:srgbClr val="000000"/>
                          </a:solidFill>
                          <a:latin typeface="+mn-lt"/>
                        </a:rPr>
                        <a:t>-</a:t>
                      </a:r>
                      <a:endParaRPr lang="en-US" sz="1000" b="0" i="0" dirty="0">
                        <a:solidFill>
                          <a:srgbClr val="000000"/>
                        </a:solidFill>
                        <a:latin typeface="+mn-lt"/>
                      </a:endParaRPr>
                    </a:p>
                  </a:txBody>
                  <a:tcPr marT="34290" marB="34290" anchor="ctr"/>
                </a:tc>
              </a:tr>
              <a:tr h="25416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GE Ports</a:t>
                      </a:r>
                      <a:endParaRPr lang="en-US" sz="1000" b="1" dirty="0" smtClean="0">
                        <a:solidFill>
                          <a:srgbClr val="FFFFFF"/>
                        </a:solidFill>
                      </a:endParaRPr>
                    </a:p>
                  </a:txBody>
                  <a:tcPr marT="34290" marB="34290" anchor="ctr">
                    <a:solidFill>
                      <a:schemeClr val="accent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mn-lt"/>
                        </a:rPr>
                        <a:t>24</a:t>
                      </a: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mn-lt"/>
                        </a:rPr>
                        <a:t>-</a:t>
                      </a: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mn-lt"/>
                        </a:rPr>
                        <a:t>48</a:t>
                      </a: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mn-lt"/>
                        </a:rPr>
                        <a:t>-</a:t>
                      </a:r>
                    </a:p>
                  </a:txBody>
                  <a:tcPr marT="34290" marB="34290" anchor="ctr"/>
                </a:tc>
              </a:tr>
              <a:tr h="254164">
                <a:tc>
                  <a:txBody>
                    <a:bodyPr/>
                    <a:lstStyle/>
                    <a:p>
                      <a:r>
                        <a:rPr lang="en-US" sz="1000" dirty="0" smtClean="0"/>
                        <a:t>PoE GE Ports</a:t>
                      </a:r>
                      <a:endParaRPr lang="en-US" sz="1000" b="1" dirty="0" smtClean="0">
                        <a:solidFill>
                          <a:srgbClr val="FFFFFF"/>
                        </a:solidFill>
                      </a:endParaRPr>
                    </a:p>
                  </a:txBody>
                  <a:tcPr marT="34290" marB="34290" anchor="ctr">
                    <a:solidFill>
                      <a:schemeClr val="accent4"/>
                    </a:solidFill>
                  </a:tcPr>
                </a:tc>
                <a:tc>
                  <a:txBody>
                    <a:bodyPr/>
                    <a:lstStyle/>
                    <a:p>
                      <a:pPr algn="ctr"/>
                      <a:r>
                        <a:rPr lang="en-US" sz="1000" b="0" i="0" dirty="0" smtClean="0">
                          <a:solidFill>
                            <a:srgbClr val="000000"/>
                          </a:solidFill>
                          <a:latin typeface="+mn-lt"/>
                        </a:rPr>
                        <a:t>-</a:t>
                      </a:r>
                      <a:endParaRPr lang="en-US" sz="1000" b="0" i="0" dirty="0">
                        <a:solidFill>
                          <a:srgbClr val="000000"/>
                        </a:solidFill>
                        <a:latin typeface="+mn-lt"/>
                      </a:endParaRPr>
                    </a:p>
                  </a:txBody>
                  <a:tcPr marT="34290" marB="34290" anchor="ctr"/>
                </a:tc>
                <a:tc>
                  <a:txBody>
                    <a:bodyPr/>
                    <a:lstStyle/>
                    <a:p>
                      <a:pPr algn="ctr"/>
                      <a:r>
                        <a:rPr lang="en-US" sz="1000" b="0" i="0" dirty="0" smtClean="0">
                          <a:solidFill>
                            <a:srgbClr val="000000"/>
                          </a:solidFill>
                          <a:latin typeface="+mn-lt"/>
                        </a:rPr>
                        <a:t>-</a:t>
                      </a:r>
                      <a:endParaRPr lang="en-US" sz="1000" b="0" i="0" dirty="0">
                        <a:solidFill>
                          <a:srgbClr val="000000"/>
                        </a:solidFill>
                        <a:latin typeface="+mn-lt"/>
                      </a:endParaRPr>
                    </a:p>
                  </a:txBody>
                  <a:tcPr marT="34290" marB="34290" anchor="ctr"/>
                </a:tc>
                <a:tc>
                  <a:txBody>
                    <a:bodyPr/>
                    <a:lstStyle/>
                    <a:p>
                      <a:pPr algn="ctr"/>
                      <a:r>
                        <a:rPr lang="en-US" sz="1000" b="0" i="0" dirty="0" smtClean="0">
                          <a:solidFill>
                            <a:srgbClr val="000000"/>
                          </a:solidFill>
                          <a:latin typeface="+mn-lt"/>
                        </a:rPr>
                        <a:t>-</a:t>
                      </a:r>
                      <a:endParaRPr lang="en-US" sz="1000" b="0" i="0" dirty="0">
                        <a:solidFill>
                          <a:srgbClr val="000000"/>
                        </a:solidFill>
                        <a:latin typeface="+mn-lt"/>
                      </a:endParaRPr>
                    </a:p>
                  </a:txBody>
                  <a:tcPr marT="34290" marB="34290" anchor="ctr"/>
                </a:tc>
                <a:tc>
                  <a:txBody>
                    <a:bodyPr/>
                    <a:lstStyle/>
                    <a:p>
                      <a:pPr algn="ctr"/>
                      <a:r>
                        <a:rPr lang="en-US" sz="1000" b="0" i="0" dirty="0" smtClean="0">
                          <a:solidFill>
                            <a:srgbClr val="000000"/>
                          </a:solidFill>
                          <a:latin typeface="+mn-lt"/>
                        </a:rPr>
                        <a:t>-</a:t>
                      </a:r>
                      <a:endParaRPr lang="en-US" sz="1000" b="0" i="0" dirty="0">
                        <a:solidFill>
                          <a:srgbClr val="000000"/>
                        </a:solidFill>
                        <a:latin typeface="+mn-lt"/>
                      </a:endParaRPr>
                    </a:p>
                  </a:txBody>
                  <a:tcPr marT="34290" marB="34290" anchor="ctr"/>
                </a:tc>
              </a:tr>
              <a:tr h="2541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PoE/+ GE Ports*</a:t>
                      </a:r>
                      <a:endParaRPr lang="en-US" sz="1000" b="1" dirty="0" smtClean="0">
                        <a:solidFill>
                          <a:srgbClr val="FFFFFF"/>
                        </a:solidFill>
                      </a:endParaRPr>
                    </a:p>
                  </a:txBody>
                  <a:tcPr marT="34290" marB="34290" anchor="ctr">
                    <a:solidFill>
                      <a:schemeClr val="accent4"/>
                    </a:solidFill>
                  </a:tcPr>
                </a:tc>
                <a:tc>
                  <a:txBody>
                    <a:bodyPr/>
                    <a:lstStyle/>
                    <a:p>
                      <a:pPr algn="ctr"/>
                      <a:r>
                        <a:rPr lang="en-US" sz="1000" b="0" i="0" dirty="0" smtClean="0">
                          <a:solidFill>
                            <a:srgbClr val="000000"/>
                          </a:solidFill>
                          <a:latin typeface="+mn-lt"/>
                        </a:rPr>
                        <a:t>-</a:t>
                      </a:r>
                      <a:endParaRPr lang="en-US" sz="1000" b="0" i="0" dirty="0">
                        <a:solidFill>
                          <a:srgbClr val="000000"/>
                        </a:solidFill>
                        <a:latin typeface="+mn-lt"/>
                      </a:endParaRPr>
                    </a:p>
                  </a:txBody>
                  <a:tcPr marT="34290" marB="34290" anchor="ctr"/>
                </a:tc>
                <a:tc>
                  <a:txBody>
                    <a:bodyPr/>
                    <a:lstStyle/>
                    <a:p>
                      <a:pPr algn="ctr"/>
                      <a:r>
                        <a:rPr lang="en-US" sz="1000" b="0" i="0" dirty="0" smtClean="0">
                          <a:solidFill>
                            <a:srgbClr val="000000"/>
                          </a:solidFill>
                          <a:latin typeface="+mn-lt"/>
                        </a:rPr>
                        <a:t>24</a:t>
                      </a:r>
                      <a:endParaRPr lang="en-US" sz="1000" b="0" i="0" dirty="0">
                        <a:solidFill>
                          <a:srgbClr val="000000"/>
                        </a:solidFill>
                        <a:latin typeface="+mn-lt"/>
                      </a:endParaRPr>
                    </a:p>
                  </a:txBody>
                  <a:tcPr marT="34290" marB="34290" anchor="ctr"/>
                </a:tc>
                <a:tc>
                  <a:txBody>
                    <a:bodyPr/>
                    <a:lstStyle/>
                    <a:p>
                      <a:pPr algn="ctr"/>
                      <a:r>
                        <a:rPr lang="en-US" sz="1000" b="0" i="0" dirty="0" smtClean="0">
                          <a:solidFill>
                            <a:srgbClr val="000000"/>
                          </a:solidFill>
                          <a:latin typeface="+mn-lt"/>
                        </a:rPr>
                        <a:t>-</a:t>
                      </a:r>
                      <a:endParaRPr lang="en-US" sz="1000" b="0" i="0" dirty="0">
                        <a:solidFill>
                          <a:srgbClr val="000000"/>
                        </a:solidFill>
                        <a:latin typeface="+mn-lt"/>
                      </a:endParaRPr>
                    </a:p>
                  </a:txBody>
                  <a:tcPr marT="34290" marB="34290" anchor="ctr"/>
                </a:tc>
                <a:tc>
                  <a:txBody>
                    <a:bodyPr/>
                    <a:lstStyle/>
                    <a:p>
                      <a:pPr algn="ctr"/>
                      <a:r>
                        <a:rPr lang="en-US" sz="1000" b="0" i="0" dirty="0" smtClean="0">
                          <a:solidFill>
                            <a:srgbClr val="000000"/>
                          </a:solidFill>
                          <a:latin typeface="+mn-lt"/>
                        </a:rPr>
                        <a:t>48</a:t>
                      </a:r>
                      <a:endParaRPr lang="en-US" sz="1000" b="0" i="0" dirty="0">
                        <a:solidFill>
                          <a:srgbClr val="000000"/>
                        </a:solidFill>
                        <a:latin typeface="+mn-lt"/>
                      </a:endParaRPr>
                    </a:p>
                  </a:txBody>
                  <a:tcPr marT="34290" marB="34290" anchor="ctr"/>
                </a:tc>
              </a:tr>
              <a:tr h="254164">
                <a:tc>
                  <a:txBody>
                    <a:bodyPr/>
                    <a:lstStyle/>
                    <a:p>
                      <a:r>
                        <a:rPr lang="en-US" sz="1000" dirty="0" smtClean="0"/>
                        <a:t>10GE SFP+ slots</a:t>
                      </a:r>
                      <a:endParaRPr lang="en-US" sz="1000" b="1" dirty="0" smtClean="0">
                        <a:solidFill>
                          <a:srgbClr val="FFFFFF"/>
                        </a:solidFill>
                      </a:endParaRPr>
                    </a:p>
                  </a:txBody>
                  <a:tcPr marT="34290" marB="34290" anchor="ctr">
                    <a:solidFill>
                      <a:schemeClr val="accent4"/>
                    </a:solidFill>
                  </a:tcPr>
                </a:tc>
                <a:tc>
                  <a:txBody>
                    <a:bodyPr/>
                    <a:lstStyle/>
                    <a:p>
                      <a:pPr algn="ctr"/>
                      <a:r>
                        <a:rPr lang="en-US" sz="1000" b="0" i="0" dirty="0" smtClean="0">
                          <a:solidFill>
                            <a:srgbClr val="000000"/>
                          </a:solidFill>
                          <a:latin typeface="+mn-lt"/>
                        </a:rPr>
                        <a:t>4</a:t>
                      </a:r>
                      <a:endParaRPr lang="en-US" sz="1000" b="0" i="0" dirty="0">
                        <a:solidFill>
                          <a:srgbClr val="000000"/>
                        </a:solidFill>
                        <a:latin typeface="+mn-lt"/>
                      </a:endParaRPr>
                    </a:p>
                  </a:txBody>
                  <a:tcPr marT="34290" marB="34290" anchor="ctr"/>
                </a:tc>
                <a:tc>
                  <a:txBody>
                    <a:bodyPr/>
                    <a:lstStyle/>
                    <a:p>
                      <a:pPr algn="ctr"/>
                      <a:r>
                        <a:rPr lang="en-US" sz="1000" b="0" i="0" dirty="0" smtClean="0">
                          <a:solidFill>
                            <a:srgbClr val="000000"/>
                          </a:solidFill>
                          <a:latin typeface="+mn-lt"/>
                        </a:rPr>
                        <a:t>4</a:t>
                      </a:r>
                      <a:endParaRPr lang="en-US" sz="1000" b="0" i="0" dirty="0">
                        <a:solidFill>
                          <a:srgbClr val="000000"/>
                        </a:solidFill>
                        <a:latin typeface="+mn-lt"/>
                      </a:endParaRPr>
                    </a:p>
                  </a:txBody>
                  <a:tcPr marT="34290" marB="34290" anchor="ctr"/>
                </a:tc>
                <a:tc>
                  <a:txBody>
                    <a:bodyPr/>
                    <a:lstStyle/>
                    <a:p>
                      <a:pPr algn="ctr"/>
                      <a:r>
                        <a:rPr lang="en-US" sz="1000" b="0" i="0" dirty="0" smtClean="0">
                          <a:solidFill>
                            <a:srgbClr val="000000"/>
                          </a:solidFill>
                          <a:latin typeface="+mn-lt"/>
                        </a:rPr>
                        <a:t>4</a:t>
                      </a:r>
                      <a:endParaRPr lang="en-US" sz="1000" b="0" i="0" dirty="0">
                        <a:solidFill>
                          <a:srgbClr val="000000"/>
                        </a:solidFill>
                        <a:latin typeface="+mn-lt"/>
                      </a:endParaRPr>
                    </a:p>
                  </a:txBody>
                  <a:tcPr marT="34290" marB="34290" anchor="ctr"/>
                </a:tc>
                <a:tc>
                  <a:txBody>
                    <a:bodyPr/>
                    <a:lstStyle/>
                    <a:p>
                      <a:pPr algn="ctr"/>
                      <a:r>
                        <a:rPr lang="en-US" sz="1000" b="0" i="0" dirty="0" smtClean="0">
                          <a:solidFill>
                            <a:srgbClr val="000000"/>
                          </a:solidFill>
                          <a:latin typeface="+mn-lt"/>
                        </a:rPr>
                        <a:t>4</a:t>
                      </a:r>
                      <a:endParaRPr lang="en-US" sz="1000" b="0" i="0" dirty="0">
                        <a:solidFill>
                          <a:srgbClr val="000000"/>
                        </a:solidFill>
                        <a:latin typeface="+mn-lt"/>
                      </a:endParaRPr>
                    </a:p>
                  </a:txBody>
                  <a:tcPr marT="34290" marB="34290" anchor="ctr"/>
                </a:tc>
              </a:tr>
              <a:tr h="254164">
                <a:tc>
                  <a:txBody>
                    <a:bodyPr/>
                    <a:lstStyle/>
                    <a:p>
                      <a:r>
                        <a:rPr lang="en-US" sz="1000" dirty="0" smtClean="0"/>
                        <a:t>40GE</a:t>
                      </a:r>
                      <a:r>
                        <a:rPr lang="en-US" sz="1000" baseline="0" dirty="0" smtClean="0"/>
                        <a:t> QSFP+ slots</a:t>
                      </a:r>
                      <a:endParaRPr lang="en-US" sz="1000" b="1" dirty="0" smtClean="0">
                        <a:solidFill>
                          <a:srgbClr val="FFFFFF"/>
                        </a:solidFill>
                      </a:endParaRPr>
                    </a:p>
                  </a:txBody>
                  <a:tcPr marT="34290" marB="34290" anchor="ctr">
                    <a:solidFill>
                      <a:schemeClr val="accent4"/>
                    </a:solidFill>
                  </a:tcPr>
                </a:tc>
                <a:tc>
                  <a:txBody>
                    <a:bodyPr/>
                    <a:lstStyle/>
                    <a:p>
                      <a:pPr algn="ctr"/>
                      <a:r>
                        <a:rPr lang="en-US" sz="1000" b="0" i="0" dirty="0" smtClean="0">
                          <a:solidFill>
                            <a:srgbClr val="000000"/>
                          </a:solidFill>
                          <a:latin typeface="+mn-lt"/>
                        </a:rPr>
                        <a:t>2</a:t>
                      </a:r>
                      <a:endParaRPr lang="en-US" sz="1000" b="0" i="0" dirty="0">
                        <a:solidFill>
                          <a:srgbClr val="000000"/>
                        </a:solidFill>
                        <a:latin typeface="+mn-lt"/>
                      </a:endParaRPr>
                    </a:p>
                  </a:txBody>
                  <a:tcPr marT="34290" marB="34290" anchor="ctr"/>
                </a:tc>
                <a:tc>
                  <a:txBody>
                    <a:bodyPr/>
                    <a:lstStyle/>
                    <a:p>
                      <a:pPr algn="ctr"/>
                      <a:r>
                        <a:rPr lang="en-US" sz="1000" b="0" i="0" dirty="0" smtClean="0">
                          <a:solidFill>
                            <a:srgbClr val="000000"/>
                          </a:solidFill>
                          <a:latin typeface="+mn-lt"/>
                        </a:rPr>
                        <a:t>2</a:t>
                      </a:r>
                      <a:endParaRPr lang="en-US" sz="1000" b="0" i="0" dirty="0">
                        <a:solidFill>
                          <a:srgbClr val="000000"/>
                        </a:solidFill>
                        <a:latin typeface="+mn-lt"/>
                      </a:endParaRPr>
                    </a:p>
                  </a:txBody>
                  <a:tcPr marT="34290" marB="34290" anchor="ctr"/>
                </a:tc>
                <a:tc>
                  <a:txBody>
                    <a:bodyPr/>
                    <a:lstStyle/>
                    <a:p>
                      <a:pPr algn="ctr"/>
                      <a:r>
                        <a:rPr lang="en-US" sz="1000" b="0" i="0" dirty="0" smtClean="0">
                          <a:solidFill>
                            <a:srgbClr val="000000"/>
                          </a:solidFill>
                          <a:latin typeface="+mn-lt"/>
                        </a:rPr>
                        <a:t>2</a:t>
                      </a:r>
                      <a:endParaRPr lang="en-US" sz="1000" b="0" i="0" dirty="0">
                        <a:solidFill>
                          <a:srgbClr val="000000"/>
                        </a:solidFill>
                        <a:latin typeface="+mn-lt"/>
                      </a:endParaRPr>
                    </a:p>
                  </a:txBody>
                  <a:tcPr marT="34290" marB="34290" anchor="ctr"/>
                </a:tc>
                <a:tc>
                  <a:txBody>
                    <a:bodyPr/>
                    <a:lstStyle/>
                    <a:p>
                      <a:pPr algn="ctr"/>
                      <a:r>
                        <a:rPr lang="en-US" sz="1000" b="0" i="0" dirty="0" smtClean="0">
                          <a:solidFill>
                            <a:srgbClr val="000000"/>
                          </a:solidFill>
                          <a:latin typeface="+mn-lt"/>
                        </a:rPr>
                        <a:t>2</a:t>
                      </a:r>
                      <a:endParaRPr lang="en-US" sz="1000" b="0" i="0" dirty="0">
                        <a:solidFill>
                          <a:srgbClr val="000000"/>
                        </a:solidFill>
                        <a:latin typeface="+mn-lt"/>
                      </a:endParaRPr>
                    </a:p>
                  </a:txBody>
                  <a:tcPr marT="34290" marB="34290" anchor="ctr"/>
                </a:tc>
              </a:tr>
              <a:tr h="254164">
                <a:tc>
                  <a:txBody>
                    <a:bodyPr/>
                    <a:lstStyle/>
                    <a:p>
                      <a:r>
                        <a:rPr lang="en-US" sz="1000" dirty="0" smtClean="0"/>
                        <a:t>Power Budget</a:t>
                      </a:r>
                      <a:endParaRPr lang="en-US" sz="1000" b="1" dirty="0" smtClean="0">
                        <a:solidFill>
                          <a:srgbClr val="FFFFFF"/>
                        </a:solidFill>
                      </a:endParaRPr>
                    </a:p>
                  </a:txBody>
                  <a:tcPr marT="34290" marB="34290" anchor="ctr">
                    <a:solidFill>
                      <a:schemeClr val="accent4"/>
                    </a:solidFill>
                  </a:tcPr>
                </a:tc>
                <a:tc>
                  <a:txBody>
                    <a:bodyPr/>
                    <a:lstStyle/>
                    <a:p>
                      <a:pPr algn="ctr"/>
                      <a:r>
                        <a:rPr lang="en-US" sz="1000" b="0" i="0" dirty="0" smtClean="0">
                          <a:solidFill>
                            <a:srgbClr val="000000"/>
                          </a:solidFill>
                          <a:latin typeface="+mn-lt"/>
                        </a:rPr>
                        <a:t>-</a:t>
                      </a:r>
                      <a:endParaRPr lang="en-US" sz="1000" b="0" i="0" dirty="0">
                        <a:solidFill>
                          <a:srgbClr val="000000"/>
                        </a:solidFill>
                        <a:latin typeface="+mn-lt"/>
                      </a:endParaRPr>
                    </a:p>
                  </a:txBody>
                  <a:tcPr marT="34290" marB="34290" anchor="ctr"/>
                </a:tc>
                <a:tc>
                  <a:txBody>
                    <a:bodyPr/>
                    <a:lstStyle/>
                    <a:p>
                      <a:pPr algn="ctr"/>
                      <a:r>
                        <a:rPr lang="en-US" sz="1000" b="0" i="0" dirty="0" smtClean="0">
                          <a:solidFill>
                            <a:srgbClr val="000000"/>
                          </a:solidFill>
                          <a:latin typeface="+mn-lt"/>
                        </a:rPr>
                        <a:t>500 W</a:t>
                      </a:r>
                      <a:endParaRPr lang="en-US" sz="1000" b="0" i="0" dirty="0">
                        <a:solidFill>
                          <a:srgbClr val="000000"/>
                        </a:solidFill>
                        <a:latin typeface="+mn-lt"/>
                      </a:endParaRPr>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rgbClr val="000000"/>
                          </a:solidFill>
                          <a:latin typeface="+mn-lt"/>
                        </a:rPr>
                        <a:t>-</a:t>
                      </a:r>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rgbClr val="000000"/>
                          </a:solidFill>
                          <a:latin typeface="+mn-lt"/>
                        </a:rPr>
                        <a:t>750</a:t>
                      </a:r>
                      <a:r>
                        <a:rPr lang="en-US" sz="1000" b="0" i="0" baseline="0" dirty="0" smtClean="0">
                          <a:solidFill>
                            <a:srgbClr val="000000"/>
                          </a:solidFill>
                          <a:latin typeface="+mn-lt"/>
                        </a:rPr>
                        <a:t> W</a:t>
                      </a:r>
                      <a:endParaRPr lang="en-US" sz="1000" b="0" i="0" dirty="0" smtClean="0">
                        <a:solidFill>
                          <a:srgbClr val="000000"/>
                        </a:solidFill>
                        <a:latin typeface="+mn-lt"/>
                      </a:endParaRPr>
                    </a:p>
                  </a:txBody>
                  <a:tcPr marT="34290" marB="34290" anchor="ctr"/>
                </a:tc>
              </a:tr>
              <a:tr h="313353">
                <a:tc>
                  <a:txBody>
                    <a:bodyPr/>
                    <a:lstStyle/>
                    <a:p>
                      <a:r>
                        <a:rPr lang="en-US" sz="1000" b="1" dirty="0" smtClean="0">
                          <a:solidFill>
                            <a:srgbClr val="FFFFFF"/>
                          </a:solidFill>
                        </a:rPr>
                        <a:t>Power Supply</a:t>
                      </a:r>
                    </a:p>
                  </a:txBody>
                  <a:tcPr marT="34290" marB="34290" anchor="ctr">
                    <a:solidFill>
                      <a:schemeClr val="accent4"/>
                    </a:solidFill>
                  </a:tcPr>
                </a:tc>
                <a:tc>
                  <a:txBody>
                    <a:bodyPr/>
                    <a:lstStyle/>
                    <a:p>
                      <a:pPr algn="ctr"/>
                      <a:r>
                        <a:rPr lang="en-US" sz="1000" b="0" i="0" dirty="0" smtClean="0">
                          <a:solidFill>
                            <a:srgbClr val="000000"/>
                          </a:solidFill>
                          <a:latin typeface="+mn-lt"/>
                        </a:rPr>
                        <a:t>Single AC</a:t>
                      </a:r>
                      <a:endParaRPr lang="en-US" sz="1000" b="0" i="0" dirty="0">
                        <a:solidFill>
                          <a:srgbClr val="000000"/>
                        </a:solidFill>
                        <a:latin typeface="+mn-lt"/>
                      </a:endParaRPr>
                    </a:p>
                  </a:txBody>
                  <a:tcPr marT="34290" marB="3429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000" b="0" i="0" dirty="0" smtClean="0">
                          <a:solidFill>
                            <a:srgbClr val="000000"/>
                          </a:solidFill>
                          <a:latin typeface="+mn-lt"/>
                        </a:rPr>
                        <a:t>Single AC</a:t>
                      </a:r>
                    </a:p>
                  </a:txBody>
                  <a:tcPr marT="34290" marB="3429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000" b="0" i="0" dirty="0" smtClean="0">
                          <a:solidFill>
                            <a:srgbClr val="000000"/>
                          </a:solidFill>
                          <a:latin typeface="+mn-lt"/>
                        </a:rPr>
                        <a:t>Single AC</a:t>
                      </a:r>
                    </a:p>
                  </a:txBody>
                  <a:tcPr marT="34290" marB="3429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000" b="0" i="0" dirty="0" smtClean="0">
                          <a:solidFill>
                            <a:srgbClr val="000000"/>
                          </a:solidFill>
                          <a:latin typeface="+mn-lt"/>
                        </a:rPr>
                        <a:t>Single AC</a:t>
                      </a:r>
                    </a:p>
                  </a:txBody>
                  <a:tcPr marT="34290" marB="34290" anchor="ctr"/>
                </a:tc>
              </a:tr>
              <a:tr h="373380">
                <a:tc>
                  <a:txBody>
                    <a:bodyPr/>
                    <a:lstStyle/>
                    <a:p>
                      <a:r>
                        <a:rPr lang="en-US" sz="1000" dirty="0" err="1" smtClean="0"/>
                        <a:t>FortiOS</a:t>
                      </a:r>
                      <a:r>
                        <a:rPr lang="en-US" sz="1000" dirty="0" smtClean="0"/>
                        <a:t> Wired Controller</a:t>
                      </a:r>
                      <a:r>
                        <a:rPr lang="en-US" sz="1000" baseline="0" dirty="0" smtClean="0"/>
                        <a:t> Support</a:t>
                      </a:r>
                      <a:endParaRPr lang="en-US" sz="1000" b="1" dirty="0" smtClean="0">
                        <a:solidFill>
                          <a:srgbClr val="FFFFFF"/>
                        </a:solidFill>
                      </a:endParaRPr>
                    </a:p>
                  </a:txBody>
                  <a:tcPr marT="34290" marB="34290" anchor="ctr">
                    <a:solidFill>
                      <a:schemeClr val="accent4"/>
                    </a:solidFill>
                  </a:tcPr>
                </a:tc>
                <a:tc>
                  <a:txBody>
                    <a:bodyPr/>
                    <a:lstStyle/>
                    <a:p>
                      <a:pPr algn="ctr"/>
                      <a:r>
                        <a:rPr lang="en-US" sz="1000" b="0" i="0" dirty="0" smtClean="0">
                          <a:solidFill>
                            <a:srgbClr val="000000"/>
                          </a:solidFill>
                          <a:latin typeface="+mn-lt"/>
                        </a:rPr>
                        <a:t>Yes</a:t>
                      </a:r>
                      <a:endParaRPr lang="en-US" sz="1000" b="0" i="0" dirty="0">
                        <a:solidFill>
                          <a:srgbClr val="000000"/>
                        </a:solidFill>
                        <a:latin typeface="+mn-lt"/>
                      </a:endParaRPr>
                    </a:p>
                  </a:txBody>
                  <a:tcPr marT="34290" marB="34290" anchor="ctr"/>
                </a:tc>
                <a:tc>
                  <a:txBody>
                    <a:bodyPr/>
                    <a:lstStyle/>
                    <a:p>
                      <a:pPr algn="ctr"/>
                      <a:r>
                        <a:rPr lang="en-US" sz="1000" b="0" i="0" dirty="0" smtClean="0">
                          <a:solidFill>
                            <a:srgbClr val="000000"/>
                          </a:solidFill>
                          <a:latin typeface="+mn-lt"/>
                        </a:rPr>
                        <a:t>Yes</a:t>
                      </a:r>
                      <a:endParaRPr lang="en-US" sz="1000" b="0" i="0" dirty="0">
                        <a:solidFill>
                          <a:srgbClr val="000000"/>
                        </a:solidFill>
                        <a:latin typeface="+mn-lt"/>
                      </a:endParaRPr>
                    </a:p>
                  </a:txBody>
                  <a:tcPr marT="34290" marB="34290" anchor="ctr"/>
                </a:tc>
                <a:tc>
                  <a:txBody>
                    <a:bodyPr/>
                    <a:lstStyle/>
                    <a:p>
                      <a:pPr algn="ctr"/>
                      <a:r>
                        <a:rPr lang="en-US" sz="1000" b="0" i="0" dirty="0" smtClean="0">
                          <a:solidFill>
                            <a:srgbClr val="000000"/>
                          </a:solidFill>
                          <a:latin typeface="+mn-lt"/>
                        </a:rPr>
                        <a:t>Yes</a:t>
                      </a:r>
                      <a:endParaRPr lang="en-US" sz="1000" b="0" i="0" dirty="0">
                        <a:solidFill>
                          <a:srgbClr val="000000"/>
                        </a:solidFill>
                        <a:latin typeface="+mn-lt"/>
                      </a:endParaRPr>
                    </a:p>
                  </a:txBody>
                  <a:tcPr marT="34290" marB="34290" anchor="ctr"/>
                </a:tc>
                <a:tc>
                  <a:txBody>
                    <a:bodyPr/>
                    <a:lstStyle/>
                    <a:p>
                      <a:pPr algn="ctr"/>
                      <a:r>
                        <a:rPr lang="en-US" sz="1000" b="0" i="0" dirty="0" smtClean="0">
                          <a:solidFill>
                            <a:srgbClr val="000000"/>
                          </a:solidFill>
                          <a:latin typeface="+mn-lt"/>
                        </a:rPr>
                        <a:t>Yes</a:t>
                      </a:r>
                      <a:endParaRPr lang="en-US" sz="1000" b="0" i="0" dirty="0">
                        <a:solidFill>
                          <a:srgbClr val="000000"/>
                        </a:solidFill>
                        <a:latin typeface="+mn-lt"/>
                      </a:endParaRPr>
                    </a:p>
                  </a:txBody>
                  <a:tcPr marT="34290" marB="34290" anchor="ctr"/>
                </a:tc>
              </a:tr>
              <a:tr h="373380">
                <a:tc>
                  <a:txBody>
                    <a:bodyPr/>
                    <a:lstStyle/>
                    <a:p>
                      <a:r>
                        <a:rPr lang="en-US" sz="1000" b="1" dirty="0" smtClean="0">
                          <a:solidFill>
                            <a:srgbClr val="FFFFFF"/>
                          </a:solidFill>
                        </a:rPr>
                        <a:t>FortiLink Stacking Option**</a:t>
                      </a:r>
                    </a:p>
                  </a:txBody>
                  <a:tcPr marT="34290" marB="34290" anchor="ctr">
                    <a:solidFill>
                      <a:schemeClr val="accent4"/>
                    </a:solidFill>
                  </a:tcPr>
                </a:tc>
                <a:tc>
                  <a:txBody>
                    <a:bodyPr/>
                    <a:lstStyle/>
                    <a:p>
                      <a:pPr algn="ctr"/>
                      <a:r>
                        <a:rPr lang="en-US" sz="1000" b="0" i="0" dirty="0" smtClean="0">
                          <a:solidFill>
                            <a:srgbClr val="000000"/>
                          </a:solidFill>
                          <a:latin typeface="+mn-lt"/>
                        </a:rPr>
                        <a:t>Yes</a:t>
                      </a:r>
                      <a:endParaRPr lang="en-US" sz="1000" b="0" i="0" dirty="0">
                        <a:solidFill>
                          <a:srgbClr val="000000"/>
                        </a:solidFill>
                        <a:latin typeface="+mn-lt"/>
                      </a:endParaRPr>
                    </a:p>
                  </a:txBody>
                  <a:tcPr marT="34290" marB="34290" anchor="ctr"/>
                </a:tc>
                <a:tc>
                  <a:txBody>
                    <a:bodyPr/>
                    <a:lstStyle/>
                    <a:p>
                      <a:pPr algn="ctr"/>
                      <a:r>
                        <a:rPr lang="en-US" sz="1000" b="0" i="0" dirty="0" smtClean="0">
                          <a:solidFill>
                            <a:srgbClr val="000000"/>
                          </a:solidFill>
                          <a:latin typeface="+mn-lt"/>
                        </a:rPr>
                        <a:t>Yes</a:t>
                      </a:r>
                      <a:endParaRPr lang="en-US" sz="1000" b="0" i="0" dirty="0">
                        <a:solidFill>
                          <a:srgbClr val="000000"/>
                        </a:solidFill>
                        <a:latin typeface="+mn-lt"/>
                      </a:endParaRPr>
                    </a:p>
                  </a:txBody>
                  <a:tcPr marT="34290" marB="34290" anchor="ctr"/>
                </a:tc>
                <a:tc>
                  <a:txBody>
                    <a:bodyPr/>
                    <a:lstStyle/>
                    <a:p>
                      <a:pPr algn="ctr"/>
                      <a:r>
                        <a:rPr lang="en-US" sz="1000" b="0" i="0" dirty="0" smtClean="0">
                          <a:solidFill>
                            <a:srgbClr val="000000"/>
                          </a:solidFill>
                          <a:latin typeface="+mn-lt"/>
                        </a:rPr>
                        <a:t>Yes</a:t>
                      </a:r>
                      <a:endParaRPr lang="en-US" sz="1000" b="0" i="0" dirty="0">
                        <a:solidFill>
                          <a:srgbClr val="000000"/>
                        </a:solidFill>
                        <a:latin typeface="+mn-lt"/>
                      </a:endParaRPr>
                    </a:p>
                  </a:txBody>
                  <a:tcPr marT="34290" marB="34290" anchor="ctr"/>
                </a:tc>
                <a:tc>
                  <a:txBody>
                    <a:bodyPr/>
                    <a:lstStyle/>
                    <a:p>
                      <a:pPr algn="ctr"/>
                      <a:r>
                        <a:rPr lang="en-US" sz="1000" b="0" i="0" dirty="0" smtClean="0">
                          <a:solidFill>
                            <a:srgbClr val="000000"/>
                          </a:solidFill>
                          <a:latin typeface="+mn-lt"/>
                        </a:rPr>
                        <a:t>Yes</a:t>
                      </a:r>
                      <a:endParaRPr lang="en-US" sz="1000" b="0" i="0" dirty="0">
                        <a:solidFill>
                          <a:srgbClr val="000000"/>
                        </a:solidFill>
                        <a:latin typeface="+mn-lt"/>
                      </a:endParaRPr>
                    </a:p>
                  </a:txBody>
                  <a:tcPr marT="34290" marB="34290" anchor="ctr"/>
                </a:tc>
              </a:tr>
            </a:tbl>
          </a:graphicData>
        </a:graphic>
      </p:graphicFrame>
      <p:sp>
        <p:nvSpPr>
          <p:cNvPr id="6" name="Title 5"/>
          <p:cNvSpPr>
            <a:spLocks noGrp="1"/>
          </p:cNvSpPr>
          <p:nvPr>
            <p:ph type="title"/>
          </p:nvPr>
        </p:nvSpPr>
        <p:spPr/>
        <p:txBody>
          <a:bodyPr anchor="ctr">
            <a:normAutofit/>
          </a:bodyPr>
          <a:lstStyle/>
          <a:p>
            <a:r>
              <a:rPr lang="en-US" dirty="0"/>
              <a:t>FortiSwitch Series – Secure Access Switches (</a:t>
            </a:r>
            <a:r>
              <a:rPr lang="en-US" dirty="0" smtClean="0"/>
              <a:t>IV)</a:t>
            </a:r>
            <a:endParaRPr lang="en-US" dirty="0"/>
          </a:p>
        </p:txBody>
      </p:sp>
      <p:sp>
        <p:nvSpPr>
          <p:cNvPr id="7" name="TextBox 6"/>
          <p:cNvSpPr txBox="1"/>
          <p:nvPr/>
        </p:nvSpPr>
        <p:spPr>
          <a:xfrm>
            <a:off x="4844066" y="4768629"/>
            <a:ext cx="3715863" cy="346232"/>
          </a:xfrm>
          <a:prstGeom prst="rect">
            <a:avLst/>
          </a:prstGeom>
          <a:noFill/>
        </p:spPr>
        <p:txBody>
          <a:bodyPr wrap="square" lIns="91436" tIns="45718" rIns="91436" bIns="45718" rtlCol="0">
            <a:spAutoFit/>
          </a:bodyPr>
          <a:lstStyle/>
          <a:p>
            <a:pPr algn="r"/>
            <a:r>
              <a:rPr lang="en-US" sz="800" dirty="0"/>
              <a:t>* Total concurrent POE+ ports determined by power budget</a:t>
            </a:r>
            <a:br>
              <a:rPr lang="en-US" sz="800" dirty="0"/>
            </a:br>
            <a:r>
              <a:rPr lang="en-US" sz="800" dirty="0"/>
              <a:t>** Not available in initial release</a:t>
            </a:r>
          </a:p>
        </p:txBody>
      </p:sp>
    </p:spTree>
    <p:extLst>
      <p:ext uri="{BB962C8B-B14F-4D97-AF65-F5344CB8AC3E}">
        <p14:creationId xmlns:p14="http://schemas.microsoft.com/office/powerpoint/2010/main" val="205439691"/>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17353" y="2297091"/>
            <a:ext cx="372259" cy="547200"/>
          </a:xfrm>
          <a:prstGeom prst="rect">
            <a:avLst/>
          </a:prstGeom>
        </p:spPr>
      </p:pic>
      <p:sp>
        <p:nvSpPr>
          <p:cNvPr id="30722" name="Rectangle 2"/>
          <p:cNvSpPr>
            <a:spLocks noGrp="1" noChangeArrowheads="1"/>
          </p:cNvSpPr>
          <p:nvPr>
            <p:ph type="title"/>
          </p:nvPr>
        </p:nvSpPr>
        <p:spPr/>
        <p:txBody>
          <a:bodyPr/>
          <a:lstStyle/>
          <a:p>
            <a:pPr eaLnBrk="1" hangingPunct="1"/>
            <a:r>
              <a:rPr lang="en-US" b="0" i="0" dirty="0" smtClean="0"/>
              <a:t>FortiGate/FortiWiFi 30E</a:t>
            </a:r>
            <a:endParaRPr lang="en-US" b="0" i="0" dirty="0"/>
          </a:p>
        </p:txBody>
      </p:sp>
      <p:sp>
        <p:nvSpPr>
          <p:cNvPr id="11"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1 x GE RJ45 WAN Port</a:t>
            </a:r>
          </a:p>
          <a:p>
            <a:pPr marL="343033" indent="-343033" defTabSz="914379">
              <a:spcBef>
                <a:spcPct val="20000"/>
              </a:spcBef>
              <a:buClr>
                <a:schemeClr val="accent6"/>
              </a:buClr>
              <a:buFont typeface="+mj-ea"/>
              <a:buAutoNum type="circleNumDbPlain"/>
            </a:pPr>
            <a:r>
              <a:rPr lang="en-US" sz="1000" b="1" dirty="0"/>
              <a:t>4 x GE RJ45 Ports</a:t>
            </a:r>
          </a:p>
          <a:p>
            <a:pPr marL="343033" indent="-343033" defTabSz="914379">
              <a:spcBef>
                <a:spcPct val="20000"/>
              </a:spcBef>
              <a:buClr>
                <a:schemeClr val="accent6"/>
              </a:buClr>
              <a:buFont typeface="+mj-ea"/>
              <a:buAutoNum type="circleNumDbPlain"/>
            </a:pPr>
            <a:r>
              <a:rPr lang="en-US" sz="1000" b="1" dirty="0"/>
              <a:t>WiFi Variant: 802.11a/b/g/n</a:t>
            </a:r>
          </a:p>
          <a:p>
            <a:pPr defTabSz="914379">
              <a:spcBef>
                <a:spcPct val="20000"/>
              </a:spcBef>
              <a:buClr>
                <a:schemeClr val="accent6"/>
              </a:buClr>
            </a:pPr>
            <a:endParaRPr lang="en-US" sz="1000" b="1" dirty="0"/>
          </a:p>
          <a:p>
            <a:pPr defTabSz="914379">
              <a:spcBef>
                <a:spcPct val="20000"/>
              </a:spcBef>
              <a:buClr>
                <a:schemeClr val="accent6"/>
              </a:buClr>
            </a:pPr>
            <a:endParaRPr lang="en-US" sz="1000" dirty="0"/>
          </a:p>
        </p:txBody>
      </p:sp>
      <p:grpSp>
        <p:nvGrpSpPr>
          <p:cNvPr id="5" name="Group 4"/>
          <p:cNvGrpSpPr/>
          <p:nvPr/>
        </p:nvGrpSpPr>
        <p:grpSpPr>
          <a:xfrm>
            <a:off x="1185600" y="1250165"/>
            <a:ext cx="3420000" cy="1294113"/>
            <a:chOff x="1167254" y="1161143"/>
            <a:chExt cx="3420000" cy="1294113"/>
          </a:xfrm>
        </p:grpSpPr>
        <p:pic>
          <p:nvPicPr>
            <p:cNvPr id="3" name="Picture 2" descr="FWF-30E+Back.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67254" y="1891787"/>
              <a:ext cx="3420000" cy="563469"/>
            </a:xfrm>
            <a:prstGeom prst="rect">
              <a:avLst/>
            </a:prstGeom>
          </p:spPr>
        </p:pic>
        <p:pic>
          <p:nvPicPr>
            <p:cNvPr id="4" name="Picture 3" descr="FG-30E+Front.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67254" y="1161143"/>
              <a:ext cx="3420000" cy="563468"/>
            </a:xfrm>
            <a:prstGeom prst="rect">
              <a:avLst/>
            </a:prstGeom>
          </p:spPr>
        </p:pic>
      </p:grpSp>
      <p:sp>
        <p:nvSpPr>
          <p:cNvPr id="23" name="Oval 22"/>
          <p:cNvSpPr/>
          <p:nvPr/>
        </p:nvSpPr>
        <p:spPr bwMode="auto">
          <a:xfrm>
            <a:off x="3028133" y="246563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17" name="Oval 16"/>
          <p:cNvSpPr/>
          <p:nvPr/>
        </p:nvSpPr>
        <p:spPr bwMode="auto">
          <a:xfrm>
            <a:off x="3637531" y="246563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cxnSp>
        <p:nvCxnSpPr>
          <p:cNvPr id="25" name="Straight Connector 24"/>
          <p:cNvCxnSpPr/>
          <p:nvPr/>
        </p:nvCxnSpPr>
        <p:spPr bwMode="auto">
          <a:xfrm>
            <a:off x="6251768" y="2297091"/>
            <a:ext cx="0" cy="5472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26" name="Picture 25" descr="WiFi-a-b-g-n.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21997" y="2297091"/>
            <a:ext cx="371646" cy="547200"/>
          </a:xfrm>
          <a:prstGeom prst="rect">
            <a:avLst/>
          </a:prstGeom>
        </p:spPr>
      </p:pic>
      <p:sp>
        <p:nvSpPr>
          <p:cNvPr id="27" name="Oval 26"/>
          <p:cNvSpPr/>
          <p:nvPr/>
        </p:nvSpPr>
        <p:spPr bwMode="auto">
          <a:xfrm>
            <a:off x="4447201" y="2047562"/>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pic>
        <p:nvPicPr>
          <p:cNvPr id="6" name="Picture 5" descr="Firewall-Sym-Dk.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9" name="TextBox 8"/>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950 Mbps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0.9 Million</a:t>
            </a:r>
          </a:p>
          <a:p>
            <a:r>
              <a:rPr lang="en-US" sz="800" dirty="0">
                <a:solidFill>
                  <a:srgbClr val="7F7F7F"/>
                </a:solidFill>
              </a:rPr>
              <a:t>Concurrent Sessions</a:t>
            </a:r>
          </a:p>
          <a:p>
            <a:endParaRPr lang="en-US" sz="800" dirty="0">
              <a:solidFill>
                <a:srgbClr val="7F7F7F"/>
              </a:solidFill>
            </a:endParaRPr>
          </a:p>
          <a:p>
            <a:r>
              <a:rPr lang="en-US" sz="1800" b="1" dirty="0"/>
              <a:t>15,000</a:t>
            </a:r>
          </a:p>
          <a:p>
            <a:r>
              <a:rPr lang="en-US" sz="800" dirty="0">
                <a:solidFill>
                  <a:srgbClr val="7F7F7F"/>
                </a:solidFill>
              </a:rPr>
              <a:t>New Sessions/Sec</a:t>
            </a:r>
          </a:p>
        </p:txBody>
      </p:sp>
      <p:cxnSp>
        <p:nvCxnSpPr>
          <p:cNvPr id="28" name="Straight Connector 27"/>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38" name="Picture 37"/>
          <p:cNvPicPr>
            <a:picLocks noChangeAspect="1"/>
          </p:cNvPicPr>
          <p:nvPr/>
        </p:nvPicPr>
        <p:blipFill>
          <a:blip r:embed="rId7"/>
          <a:stretch>
            <a:fillRect/>
          </a:stretch>
        </p:blipFill>
        <p:spPr>
          <a:xfrm>
            <a:off x="7396793" y="4062941"/>
            <a:ext cx="505867" cy="503339"/>
          </a:xfrm>
          <a:prstGeom prst="rect">
            <a:avLst/>
          </a:prstGeom>
        </p:spPr>
      </p:pic>
      <p:pic>
        <p:nvPicPr>
          <p:cNvPr id="39" name="Picture 38"/>
          <p:cNvPicPr>
            <a:picLocks noChangeAspect="1"/>
          </p:cNvPicPr>
          <p:nvPr/>
        </p:nvPicPr>
        <p:blipFill>
          <a:blip r:embed="rId8"/>
          <a:stretch>
            <a:fillRect/>
          </a:stretch>
        </p:blipFill>
        <p:spPr>
          <a:xfrm>
            <a:off x="6703208" y="4104601"/>
            <a:ext cx="468167" cy="438533"/>
          </a:xfrm>
          <a:prstGeom prst="rect">
            <a:avLst/>
          </a:prstGeom>
        </p:spPr>
      </p:pic>
      <p:pic>
        <p:nvPicPr>
          <p:cNvPr id="40" name="Picture 39"/>
          <p:cNvPicPr>
            <a:picLocks noChangeAspect="1"/>
          </p:cNvPicPr>
          <p:nvPr/>
        </p:nvPicPr>
        <p:blipFill>
          <a:blip r:embed="rId9"/>
          <a:stretch>
            <a:fillRect/>
          </a:stretch>
        </p:blipFill>
        <p:spPr>
          <a:xfrm>
            <a:off x="8097409" y="4111845"/>
            <a:ext cx="613216" cy="427264"/>
          </a:xfrm>
          <a:prstGeom prst="rect">
            <a:avLst/>
          </a:prstGeom>
        </p:spPr>
      </p:pic>
      <p:grpSp>
        <p:nvGrpSpPr>
          <p:cNvPr id="30721" name="Group 30720"/>
          <p:cNvGrpSpPr/>
          <p:nvPr/>
        </p:nvGrpSpPr>
        <p:grpSpPr>
          <a:xfrm>
            <a:off x="5984936" y="4091312"/>
            <a:ext cx="482083" cy="459205"/>
            <a:chOff x="5818638" y="4203821"/>
            <a:chExt cx="467667" cy="445474"/>
          </a:xfrm>
        </p:grpSpPr>
        <p:pic>
          <p:nvPicPr>
            <p:cNvPr id="42" name="Picture 41"/>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41" name="Picture 40"/>
            <p:cNvPicPr>
              <a:picLocks noChangeAspect="1"/>
            </p:cNvPicPr>
            <p:nvPr/>
          </p:nvPicPr>
          <p:blipFill>
            <a:blip r:embed="rId11"/>
            <a:stretch>
              <a:fillRect/>
            </a:stretch>
          </p:blipFill>
          <p:spPr>
            <a:xfrm flipH="1">
              <a:off x="5869115" y="4203821"/>
              <a:ext cx="417190" cy="445474"/>
            </a:xfrm>
            <a:prstGeom prst="rect">
              <a:avLst/>
            </a:prstGeom>
          </p:spPr>
        </p:pic>
      </p:grpSp>
      <p:sp>
        <p:nvSpPr>
          <p:cNvPr id="30723" name="Rounded Rectangle 30722"/>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a:t>
            </a:r>
          </a:p>
        </p:txBody>
      </p:sp>
      <p:sp>
        <p:nvSpPr>
          <p:cNvPr id="45" name="Rounded Rectangle 44"/>
          <p:cNvSpPr/>
          <p:nvPr/>
        </p:nvSpPr>
        <p:spPr bwMode="invGray">
          <a:xfrm>
            <a:off x="695552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a:t>
            </a:r>
          </a:p>
        </p:txBody>
      </p:sp>
      <p:sp>
        <p:nvSpPr>
          <p:cNvPr id="46" name="Rounded Rectangle 45"/>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a:t>
            </a:r>
          </a:p>
        </p:txBody>
      </p:sp>
      <p:cxnSp>
        <p:nvCxnSpPr>
          <p:cNvPr id="35" name="Straight Connector 34"/>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Remote Office</a:t>
            </a:r>
          </a:p>
          <a:p>
            <a:r>
              <a:rPr lang="en-US" sz="1000" dirty="0" smtClean="0">
                <a:solidFill>
                  <a:schemeClr val="bg1">
                    <a:lumMod val="50000"/>
                  </a:schemeClr>
                </a:solidFill>
              </a:rPr>
              <a:t>UTM / DEFW </a:t>
            </a:r>
            <a:endParaRPr lang="en-US" sz="1000" dirty="0">
              <a:solidFill>
                <a:schemeClr val="bg1">
                  <a:lumMod val="50000"/>
                </a:schemeClr>
              </a:solidFill>
            </a:endParaRPr>
          </a:p>
        </p:txBody>
      </p:sp>
      <p:pic>
        <p:nvPicPr>
          <p:cNvPr id="29" name="Picture 28"/>
          <p:cNvPicPr>
            <a:picLocks noChangeAspect="1"/>
          </p:cNvPicPr>
          <p:nvPr/>
        </p:nvPicPr>
        <p:blipFill>
          <a:blip r:embed="rId12">
            <a:duotone>
              <a:schemeClr val="accent3">
                <a:shade val="45000"/>
                <a:satMod val="135000"/>
              </a:schemeClr>
              <a:prstClr val="white"/>
            </a:duotone>
            <a:extLst>
              <a:ext uri="{BEBA8EAE-BF5A-486C-A8C5-ECC9F3942E4B}">
                <a14:imgProps xmlns:a14="http://schemas.microsoft.com/office/drawing/2010/main">
                  <a14:imgLayer r:embed="rId13">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sp>
        <p:nvSpPr>
          <p:cNvPr id="37" name="Rounded Rectangle 36"/>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43" name="Picture 42" descr="Hacker-Dk.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4" name="TextBox 43"/>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240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200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150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7" name="Picture 46" descr="NGFW_sym.png"/>
          <p:cNvPicPr>
            <a:picLocks noChangeAspect="1"/>
          </p:cNvPicPr>
          <p:nvPr/>
        </p:nvPicPr>
        <p:blipFill>
          <a:blip r:embed="rId15" cstate="email">
            <a:extLst>
              <a:ext uri="{BEBA8EAE-BF5A-486C-A8C5-ECC9F3942E4B}">
                <a14:imgProps xmlns:a14="http://schemas.microsoft.com/office/drawing/2010/main">
                  <a14:imgLayer r:embed="rId16">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48" name="Picture 47"/>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1471275268"/>
      </p:ext>
    </p:extLst>
  </p:cSld>
  <p:clrMapOvr>
    <a:masterClrMapping/>
  </p:clrMapOvr>
  <p:transition spd="slow">
    <p:wip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smtClean="0"/>
              <a:t>FortiSwitch </a:t>
            </a:r>
            <a:r>
              <a:rPr lang="en-US" b="0" i="0" dirty="0"/>
              <a:t>Series </a:t>
            </a:r>
            <a:r>
              <a:rPr lang="en-US" b="0" i="0" dirty="0" smtClean="0"/>
              <a:t>– Data Center </a:t>
            </a:r>
            <a:r>
              <a:rPr lang="en-US" b="0" i="0" dirty="0"/>
              <a:t>Switches</a:t>
            </a:r>
          </a:p>
        </p:txBody>
      </p:sp>
      <p:graphicFrame>
        <p:nvGraphicFramePr>
          <p:cNvPr id="6" name="Table 5"/>
          <p:cNvGraphicFramePr>
            <a:graphicFrameLocks noGrp="1"/>
          </p:cNvGraphicFramePr>
          <p:nvPr>
            <p:extLst>
              <p:ext uri="{D42A27DB-BD31-4B8C-83A1-F6EECF244321}">
                <p14:modId xmlns:p14="http://schemas.microsoft.com/office/powerpoint/2010/main" val="2129389722"/>
              </p:ext>
            </p:extLst>
          </p:nvPr>
        </p:nvGraphicFramePr>
        <p:xfrm>
          <a:off x="252002" y="1080000"/>
          <a:ext cx="8640001" cy="3253513"/>
        </p:xfrm>
        <a:graphic>
          <a:graphicData uri="http://schemas.openxmlformats.org/drawingml/2006/table">
            <a:tbl>
              <a:tblPr firstRow="1" bandRow="1">
                <a:effectLst/>
                <a:tableStyleId>{073A0DAA-6AF3-43AB-8588-CEC1D06C72B9}</a:tableStyleId>
              </a:tblPr>
              <a:tblGrid>
                <a:gridCol w="1629187"/>
                <a:gridCol w="2336938"/>
                <a:gridCol w="2336938"/>
                <a:gridCol w="2336938"/>
              </a:tblGrid>
              <a:tr h="285750">
                <a:tc>
                  <a:txBody>
                    <a:bodyPr/>
                    <a:lstStyle/>
                    <a:p>
                      <a:endParaRPr lang="en-US" sz="1400" dirty="0"/>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FSW-1024D</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FSW-1048D</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FSW-3032D</a:t>
                      </a:r>
                    </a:p>
                  </a:txBody>
                  <a:tcPr marT="34290" marB="34290" anchor="ctr">
                    <a:solidFill>
                      <a:srgbClr val="3C3C3C"/>
                    </a:solidFill>
                  </a:tcPr>
                </a:tc>
              </a:tr>
              <a:tr h="274072">
                <a:tc>
                  <a:txBody>
                    <a:bodyPr/>
                    <a:lstStyle/>
                    <a:p>
                      <a:r>
                        <a:rPr lang="en-US" sz="1000" b="1" dirty="0" smtClean="0">
                          <a:solidFill>
                            <a:schemeClr val="bg1"/>
                          </a:solidFill>
                        </a:rPr>
                        <a:t>Form Factor</a:t>
                      </a: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000" u="none" strike="noStrike" cap="none" normalizeH="0" baseline="0" dirty="0" smtClean="0">
                          <a:ln>
                            <a:noFill/>
                          </a:ln>
                          <a:effectLst/>
                        </a:rPr>
                        <a:t>1RU</a:t>
                      </a:r>
                      <a:endParaRPr kumimoji="0" lang="en-GB" sz="1000" b="0" i="0" u="none" strike="noStrike" cap="none" normalizeH="0" baseline="0" dirty="0" smtClean="0">
                        <a:ln>
                          <a:noFill/>
                        </a:ln>
                        <a:solidFill>
                          <a:srgbClr val="131313"/>
                        </a:solidFill>
                        <a:effectLst/>
                        <a:latin typeface="+mn-lt"/>
                      </a:endParaRPr>
                    </a:p>
                  </a:txBody>
                  <a:tcPr marT="34290" marB="34290" anchor="ctr">
                    <a:solidFill>
                      <a:schemeClr val="accent4">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000" u="none" strike="noStrike" cap="none" normalizeH="0" baseline="0" dirty="0" smtClean="0">
                          <a:ln>
                            <a:noFill/>
                          </a:ln>
                          <a:effectLst/>
                        </a:rPr>
                        <a:t>1RU</a:t>
                      </a:r>
                      <a:endParaRPr kumimoji="0" lang="en-GB" sz="1000" b="0" i="0" u="none" strike="noStrike" cap="none" normalizeH="0" baseline="0" dirty="0" smtClean="0">
                        <a:ln>
                          <a:noFill/>
                        </a:ln>
                        <a:solidFill>
                          <a:srgbClr val="131313"/>
                        </a:solidFill>
                        <a:effectLst/>
                        <a:latin typeface="+mn-lt"/>
                      </a:endParaRPr>
                    </a:p>
                  </a:txBody>
                  <a:tcPr marT="34290" marB="34290" anchor="ctr">
                    <a:solidFill>
                      <a:schemeClr val="accent4">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000" u="none" strike="noStrike" cap="none" normalizeH="0" baseline="0" dirty="0" smtClean="0">
                          <a:ln>
                            <a:noFill/>
                          </a:ln>
                          <a:effectLst/>
                        </a:rPr>
                        <a:t>1RU</a:t>
                      </a:r>
                      <a:endParaRPr kumimoji="0" lang="en-GB" sz="1000" b="0" i="0" u="none" strike="noStrike" cap="none" normalizeH="0" baseline="0" dirty="0" smtClean="0">
                        <a:ln>
                          <a:noFill/>
                        </a:ln>
                        <a:solidFill>
                          <a:srgbClr val="131313"/>
                        </a:solidFill>
                        <a:effectLst/>
                        <a:latin typeface="+mn-lt"/>
                      </a:endParaRPr>
                    </a:p>
                  </a:txBody>
                  <a:tcPr marT="34290" marB="34290" anchor="ctr">
                    <a:solidFill>
                      <a:schemeClr val="accent4">
                        <a:lumMod val="40000"/>
                        <a:lumOff val="60000"/>
                      </a:schemeClr>
                    </a:solidFill>
                  </a:tcPr>
                </a:tc>
              </a:tr>
              <a:tr h="279027">
                <a:tc>
                  <a:txBody>
                    <a:bodyPr/>
                    <a:lstStyle/>
                    <a:p>
                      <a:r>
                        <a:rPr lang="en-US" sz="1000" b="1" dirty="0" smtClean="0">
                          <a:solidFill>
                            <a:schemeClr val="bg1"/>
                          </a:solidFill>
                        </a:rPr>
                        <a:t>FE Ports</a:t>
                      </a:r>
                      <a:endParaRPr lang="en-US" sz="1000" b="1" dirty="0">
                        <a:solidFill>
                          <a:schemeClr val="bg1"/>
                        </a:solidFill>
                      </a:endParaRPr>
                    </a:p>
                  </a:txBody>
                  <a:tcPr marT="34290" marB="34290" anchor="ctr">
                    <a:solidFill>
                      <a:schemeClr val="accent4"/>
                    </a:solidFill>
                  </a:tcPr>
                </a:tc>
                <a:tc>
                  <a:txBody>
                    <a:bodyPr/>
                    <a:lstStyle/>
                    <a:p>
                      <a:pPr algn="ctr"/>
                      <a:r>
                        <a:rPr lang="en-US" sz="1000" b="0" i="0" dirty="0" smtClean="0">
                          <a:latin typeface="+mn-lt"/>
                        </a:rPr>
                        <a:t>-</a:t>
                      </a:r>
                      <a:endParaRPr lang="en-US" sz="1000" b="0" i="0" dirty="0">
                        <a:latin typeface="+mn-lt"/>
                      </a:endParaRPr>
                    </a:p>
                  </a:txBody>
                  <a:tcPr marT="34290" marB="34290" anchor="ctr">
                    <a:solidFill>
                      <a:srgbClr val="E4E4E4"/>
                    </a:solidFill>
                  </a:tcPr>
                </a:tc>
                <a:tc>
                  <a:txBody>
                    <a:bodyPr/>
                    <a:lstStyle/>
                    <a:p>
                      <a:pPr algn="ctr"/>
                      <a:r>
                        <a:rPr lang="en-US" sz="1000" b="0" i="0" dirty="0" smtClean="0">
                          <a:latin typeface="+mn-lt"/>
                        </a:rPr>
                        <a:t>-</a:t>
                      </a:r>
                      <a:endParaRPr lang="en-US" sz="1000" b="0" i="0" dirty="0">
                        <a:latin typeface="+mn-lt"/>
                      </a:endParaRPr>
                    </a:p>
                  </a:txBody>
                  <a:tcPr marT="34290" marB="34290" anchor="ctr">
                    <a:solidFill>
                      <a:srgbClr val="E4E4E4"/>
                    </a:solidFill>
                  </a:tcPr>
                </a:tc>
                <a:tc>
                  <a:txBody>
                    <a:bodyPr/>
                    <a:lstStyle/>
                    <a:p>
                      <a:pPr algn="ctr"/>
                      <a:r>
                        <a:rPr lang="en-US" sz="1000" b="0" i="0" dirty="0" smtClean="0">
                          <a:latin typeface="+mn-lt"/>
                        </a:rPr>
                        <a:t>-</a:t>
                      </a:r>
                      <a:endParaRPr lang="en-US" sz="1000" b="0" i="0" dirty="0">
                        <a:latin typeface="+mn-lt"/>
                      </a:endParaRPr>
                    </a:p>
                  </a:txBody>
                  <a:tcPr marT="34290" marB="34290" anchor="ctr">
                    <a:solidFill>
                      <a:srgbClr val="E4E4E4"/>
                    </a:solidFill>
                  </a:tcPr>
                </a:tc>
              </a:tr>
              <a:tr h="34495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solidFill>
                            <a:schemeClr val="bg1"/>
                          </a:solidFill>
                        </a:rPr>
                        <a:t>GE Ports</a:t>
                      </a:r>
                    </a:p>
                  </a:txBody>
                  <a:tcPr marT="34290" marB="34290" anchor="ctr">
                    <a:solidFill>
                      <a:schemeClr val="accent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u="none" strike="noStrike" cap="none" normalizeH="0" baseline="0" dirty="0" smtClean="0">
                          <a:ln>
                            <a:noFill/>
                          </a:ln>
                          <a:effectLst/>
                        </a:rPr>
                        <a:t>1x </a:t>
                      </a:r>
                      <a:r>
                        <a:rPr kumimoji="0" lang="en-GB" sz="1000" u="none" strike="noStrike" cap="none" normalizeH="0" baseline="0" dirty="0" err="1" smtClean="0">
                          <a:ln>
                            <a:noFill/>
                          </a:ln>
                          <a:effectLst/>
                        </a:rPr>
                        <a:t>mgmt</a:t>
                      </a:r>
                      <a:endParaRPr kumimoji="0" lang="en-GB" sz="1000" b="0" i="0" u="none" strike="noStrike" cap="none" normalizeH="0" baseline="0" dirty="0" smtClean="0">
                        <a:ln>
                          <a:noFill/>
                        </a:ln>
                        <a:solidFill>
                          <a:srgbClr val="131313"/>
                        </a:solidFill>
                        <a:effectLst/>
                        <a:latin typeface="+mn-lt"/>
                      </a:endParaRPr>
                    </a:p>
                  </a:txBody>
                  <a:tcPr marT="34290" marB="34290" anchor="ctr">
                    <a:solidFill>
                      <a:srgbClr val="C9C9C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u="none" strike="noStrike" cap="none" normalizeH="0" baseline="0" dirty="0" smtClean="0">
                          <a:ln>
                            <a:noFill/>
                          </a:ln>
                          <a:effectLst/>
                        </a:rPr>
                        <a:t>1x </a:t>
                      </a:r>
                      <a:r>
                        <a:rPr kumimoji="0" lang="en-GB" sz="1000" u="none" strike="noStrike" cap="none" normalizeH="0" baseline="0" dirty="0" err="1" smtClean="0">
                          <a:ln>
                            <a:noFill/>
                          </a:ln>
                          <a:effectLst/>
                        </a:rPr>
                        <a:t>mgmt</a:t>
                      </a:r>
                      <a:endParaRPr kumimoji="0" lang="en-GB" sz="1000" b="0" i="0" u="none" strike="noStrike" cap="none" normalizeH="0" baseline="0" dirty="0" smtClean="0">
                        <a:ln>
                          <a:noFill/>
                        </a:ln>
                        <a:solidFill>
                          <a:srgbClr val="131313"/>
                        </a:solidFill>
                        <a:effectLst/>
                        <a:latin typeface="+mn-lt"/>
                      </a:endParaRPr>
                    </a:p>
                  </a:txBody>
                  <a:tcPr marT="34290" marB="34290" anchor="ctr">
                    <a:solidFill>
                      <a:srgbClr val="C9C9C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u="none" strike="noStrike" cap="none" normalizeH="0" baseline="0" dirty="0" smtClean="0">
                          <a:ln>
                            <a:noFill/>
                          </a:ln>
                          <a:effectLst/>
                        </a:rPr>
                        <a:t>1x </a:t>
                      </a:r>
                      <a:r>
                        <a:rPr kumimoji="0" lang="en-GB" sz="1000" u="none" strike="noStrike" cap="none" normalizeH="0" baseline="0" dirty="0" err="1" smtClean="0">
                          <a:ln>
                            <a:noFill/>
                          </a:ln>
                          <a:effectLst/>
                        </a:rPr>
                        <a:t>mgmt</a:t>
                      </a:r>
                      <a:endParaRPr kumimoji="0" lang="en-GB" sz="1000" b="0" i="0" u="none" strike="noStrike" cap="none" normalizeH="0" baseline="0" dirty="0" smtClean="0">
                        <a:ln>
                          <a:noFill/>
                        </a:ln>
                        <a:solidFill>
                          <a:srgbClr val="131313"/>
                        </a:solidFill>
                        <a:effectLst/>
                        <a:latin typeface="+mn-lt"/>
                      </a:endParaRPr>
                    </a:p>
                  </a:txBody>
                  <a:tcPr marT="34290" marB="34290" anchor="ctr">
                    <a:solidFill>
                      <a:srgbClr val="C9C9C9"/>
                    </a:solidFill>
                  </a:tcPr>
                </a:tc>
              </a:tr>
              <a:tr h="344952">
                <a:tc>
                  <a:txBody>
                    <a:bodyPr/>
                    <a:lstStyle/>
                    <a:p>
                      <a:r>
                        <a:rPr lang="en-US" sz="1000" b="1" dirty="0" smtClean="0">
                          <a:solidFill>
                            <a:schemeClr val="bg1"/>
                          </a:solidFill>
                        </a:rPr>
                        <a:t>PoE GE Ports</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latin typeface="+mn-lt"/>
                        </a:rPr>
                        <a:t>-</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latin typeface="+mn-lt"/>
                        </a:rPr>
                        <a:t>-</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latin typeface="+mn-lt"/>
                        </a:rPr>
                        <a:t>-</a:t>
                      </a:r>
                    </a:p>
                  </a:txBody>
                  <a:tcPr marT="34290" marB="34290" anchor="ctr">
                    <a:solidFill>
                      <a:srgbClr val="E4E4E4"/>
                    </a:solidFill>
                  </a:tcPr>
                </a:tc>
              </a:tr>
              <a:tr h="344952">
                <a:tc>
                  <a:txBody>
                    <a:bodyPr/>
                    <a:lstStyle/>
                    <a:p>
                      <a:r>
                        <a:rPr lang="en-US" sz="1000" b="1" dirty="0" smtClean="0">
                          <a:solidFill>
                            <a:schemeClr val="bg1"/>
                          </a:solidFill>
                        </a:rPr>
                        <a:t>10GE Ports</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24 (1G/10G)</a:t>
                      </a:r>
                      <a:endParaRPr lang="en-US" sz="1000" b="0" i="0" dirty="0" smtClean="0">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48 (1G/10G)</a:t>
                      </a:r>
                      <a:endParaRPr lang="en-US" sz="1000" b="0" i="0" dirty="0" smtClean="0">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latin typeface="+mn-lt"/>
                        </a:rPr>
                        <a:t>-</a:t>
                      </a:r>
                    </a:p>
                  </a:txBody>
                  <a:tcPr marT="34290" marB="34290" anchor="ctr">
                    <a:solidFill>
                      <a:srgbClr val="C9C9C9"/>
                    </a:solidFill>
                  </a:tcPr>
                </a:tc>
              </a:tr>
              <a:tr h="344952">
                <a:tc>
                  <a:txBody>
                    <a:bodyPr/>
                    <a:lstStyle/>
                    <a:p>
                      <a:r>
                        <a:rPr lang="en-US" sz="1000" b="1" dirty="0" smtClean="0">
                          <a:solidFill>
                            <a:schemeClr val="bg1"/>
                          </a:solidFill>
                        </a:rPr>
                        <a:t>40GE Ports</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latin typeface="+mn-lt"/>
                        </a:rPr>
                        <a:t>-</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latin typeface="+mn-lt"/>
                        </a:rPr>
                        <a:t>4</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latin typeface="+mn-lt"/>
                        </a:rPr>
                        <a:t>32</a:t>
                      </a:r>
                    </a:p>
                  </a:txBody>
                  <a:tcPr marT="34290" marB="34290" anchor="ctr">
                    <a:solidFill>
                      <a:srgbClr val="E4E4E4"/>
                    </a:solidFill>
                  </a:tcPr>
                </a:tc>
              </a:tr>
              <a:tr h="344952">
                <a:tc>
                  <a:txBody>
                    <a:bodyPr/>
                    <a:lstStyle/>
                    <a:p>
                      <a:r>
                        <a:rPr lang="en-US" sz="1000" b="1" dirty="0" smtClean="0">
                          <a:solidFill>
                            <a:schemeClr val="bg1"/>
                          </a:solidFill>
                        </a:rPr>
                        <a:t>Shared Ports (pair)</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latin typeface="+mn-lt"/>
                        </a:rPr>
                        <a:t>-</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latin typeface="+mn-lt"/>
                        </a:rPr>
                        <a:t>-</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latin typeface="+mn-lt"/>
                        </a:rPr>
                        <a:t>-</a:t>
                      </a:r>
                    </a:p>
                  </a:txBody>
                  <a:tcPr marT="34290" marB="34290" anchor="ctr">
                    <a:solidFill>
                      <a:srgbClr val="C9C9C9"/>
                    </a:solidFill>
                  </a:tcPr>
                </a:tc>
              </a:tr>
              <a:tr h="344952">
                <a:tc>
                  <a:txBody>
                    <a:bodyPr/>
                    <a:lstStyle/>
                    <a:p>
                      <a:r>
                        <a:rPr lang="en-US" sz="1000" b="1" dirty="0" smtClean="0">
                          <a:solidFill>
                            <a:schemeClr val="bg1"/>
                          </a:solidFill>
                        </a:rPr>
                        <a:t>Power Budget</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latin typeface="+mn-lt"/>
                        </a:rPr>
                        <a:t>-</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latin typeface="+mn-lt"/>
                        </a:rPr>
                        <a:t>-</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latin typeface="+mn-lt"/>
                        </a:rPr>
                        <a:t>-</a:t>
                      </a:r>
                    </a:p>
                  </a:txBody>
                  <a:tcPr marT="34290" marB="34290" anchor="ctr">
                    <a:solidFill>
                      <a:srgbClr val="E4E4E4"/>
                    </a:solidFill>
                  </a:tcPr>
                </a:tc>
              </a:tr>
              <a:tr h="3449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bg1"/>
                          </a:solidFill>
                        </a:rPr>
                        <a:t>FortiGate</a:t>
                      </a:r>
                      <a:r>
                        <a:rPr lang="en-US" sz="1000" b="1" baseline="0" dirty="0" smtClean="0">
                          <a:solidFill>
                            <a:schemeClr val="bg1"/>
                          </a:solidFill>
                        </a:rPr>
                        <a:t> Managed</a:t>
                      </a:r>
                      <a:endParaRPr lang="en-US" sz="1000" b="1" dirty="0" smtClean="0">
                        <a:solidFill>
                          <a:schemeClr val="bg1"/>
                        </a:solidFil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latin typeface="+mn-lt"/>
                        </a:rPr>
                        <a:t>Yes</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latin typeface="+mn-lt"/>
                        </a:rPr>
                        <a:t>Yes</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latin typeface="+mn-lt"/>
                        </a:rPr>
                        <a:t>Yes</a:t>
                      </a:r>
                    </a:p>
                  </a:txBody>
                  <a:tcPr marT="34290" marB="34290" anchor="ctr">
                    <a:solidFill>
                      <a:srgbClr val="C9C9C9"/>
                    </a:solidFill>
                  </a:tcPr>
                </a:tc>
              </a:tr>
            </a:tbl>
          </a:graphicData>
        </a:graphic>
      </p:graphicFrame>
    </p:spTree>
    <p:extLst>
      <p:ext uri="{BB962C8B-B14F-4D97-AF65-F5344CB8AC3E}">
        <p14:creationId xmlns:p14="http://schemas.microsoft.com/office/powerpoint/2010/main" val="4139010561"/>
      </p:ext>
    </p:extLst>
  </p:cSld>
  <p:clrMapOvr>
    <a:masterClrMapping/>
  </p:clrMapOvr>
  <p:transition spd="slow">
    <p:wip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a:solidFill>
                  <a:srgbClr val="FFFFFF"/>
                </a:solidFill>
              </a:rPr>
              <a:t>FortiClient</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6040" y="2137710"/>
            <a:ext cx="585216" cy="585216"/>
          </a:xfrm>
          <a:prstGeom prst="rect">
            <a:avLst/>
          </a:prstGeom>
        </p:spPr>
      </p:pic>
    </p:spTree>
    <p:extLst>
      <p:ext uri="{BB962C8B-B14F-4D97-AF65-F5344CB8AC3E}">
        <p14:creationId xmlns:p14="http://schemas.microsoft.com/office/powerpoint/2010/main" val="353690605"/>
      </p:ext>
    </p:extLst>
  </p:cSld>
  <p:clrMapOvr>
    <a:masterClrMapping/>
  </p:clrMapOvr>
  <p:transition>
    <p:wipe dir="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Content Placeholder 4"/>
          <p:cNvGraphicFramePr>
            <a:graphicFrameLocks/>
          </p:cNvGraphicFramePr>
          <p:nvPr>
            <p:extLst>
              <p:ext uri="{D42A27DB-BD31-4B8C-83A1-F6EECF244321}">
                <p14:modId xmlns:p14="http://schemas.microsoft.com/office/powerpoint/2010/main" val="2900512102"/>
              </p:ext>
            </p:extLst>
          </p:nvPr>
        </p:nvGraphicFramePr>
        <p:xfrm>
          <a:off x="454527" y="1666322"/>
          <a:ext cx="3399692" cy="1752750"/>
        </p:xfrm>
        <a:graphic>
          <a:graphicData uri="http://schemas.openxmlformats.org/drawingml/2006/table">
            <a:tbl>
              <a:tblPr bandRow="1">
                <a:tableStyleId>{073A0DAA-6AF3-43AB-8588-CEC1D06C72B9}</a:tableStyleId>
              </a:tblPr>
              <a:tblGrid>
                <a:gridCol w="3399692"/>
              </a:tblGrid>
              <a:tr h="725220">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100" b="1" dirty="0" smtClean="0">
                          <a:latin typeface="+mn-lt"/>
                          <a:cs typeface="Arial Narrow" pitchFamily="34" charset="0"/>
                        </a:rPr>
                        <a:t>Multifunctional Host Security</a:t>
                      </a:r>
                    </a:p>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r>
                        <a:rPr kumimoji="0" lang="en-US" sz="900" u="none" strike="noStrike" kern="1200" cap="none" spc="0" normalizeH="0" baseline="0" noProof="0" dirty="0" smtClean="0">
                          <a:ln>
                            <a:noFill/>
                          </a:ln>
                          <a:effectLst/>
                          <a:uLnTx/>
                          <a:uFillTx/>
                        </a:rPr>
                        <a:t>Flexibility in deployment</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Fully integrated features, reduce needs for multiple client solutions</a:t>
                      </a:r>
                    </a:p>
                  </a:txBody>
                  <a:tcPr marL="180000" marT="34290" marB="108000">
                    <a:lnB w="12700" cap="flat" cmpd="sng" algn="ctr">
                      <a:solidFill>
                        <a:srgbClr val="36424A">
                          <a:lumMod val="40000"/>
                          <a:lumOff val="60000"/>
                        </a:srgbClr>
                      </a:solidFill>
                      <a:prstDash val="sysDash"/>
                      <a:round/>
                      <a:headEnd type="none" w="med" len="med"/>
                      <a:tailEnd type="none" w="med" len="med"/>
                    </a:lnB>
                    <a:solidFill>
                      <a:schemeClr val="bg1"/>
                    </a:solidFill>
                  </a:tcPr>
                </a:tc>
              </a:tr>
              <a:tr h="5766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End Point Control</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Enforce compliance and security policies on mobile hosts</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4509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Centralized Logging and Reporting</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Via FortiGate for enterprise requirements</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bl>
          </a:graphicData>
        </a:graphic>
      </p:graphicFrame>
      <p:sp>
        <p:nvSpPr>
          <p:cNvPr id="33" name="Title 1"/>
          <p:cNvSpPr>
            <a:spLocks noGrp="1"/>
          </p:cNvSpPr>
          <p:nvPr>
            <p:ph type="title"/>
          </p:nvPr>
        </p:nvSpPr>
        <p:spPr/>
        <p:txBody>
          <a:bodyPr/>
          <a:lstStyle/>
          <a:p>
            <a:r>
              <a:rPr lang="en-US" b="0" i="0" dirty="0"/>
              <a:t>Introducing </a:t>
            </a:r>
            <a:r>
              <a:rPr lang="en-US" b="0" i="0" dirty="0" smtClean="0">
                <a:latin typeface="Arial" charset="0"/>
                <a:ea typeface="ＭＳ Ｐゴシック" charset="0"/>
              </a:rPr>
              <a:t>FortiClient</a:t>
            </a:r>
            <a:endParaRPr lang="en-US" b="0" i="0" dirty="0"/>
          </a:p>
        </p:txBody>
      </p:sp>
      <p:pic>
        <p:nvPicPr>
          <p:cNvPr id="68" name="Picture 67"/>
          <p:cNvPicPr>
            <a:picLocks noChangeAspect="1"/>
          </p:cNvPicPr>
          <p:nvPr/>
        </p:nvPicPr>
        <p:blipFill>
          <a:blip r:embed="rId3"/>
          <a:stretch>
            <a:fillRect/>
          </a:stretch>
        </p:blipFill>
        <p:spPr>
          <a:xfrm>
            <a:off x="4273270" y="1824354"/>
            <a:ext cx="3600000" cy="2631442"/>
          </a:xfrm>
          <a:prstGeom prst="rect">
            <a:avLst/>
          </a:prstGeom>
          <a:solidFill>
            <a:srgbClr val="FFFFFF">
              <a:shade val="85000"/>
            </a:srgbClr>
          </a:solidFill>
          <a:ln w="101600" cap="sq">
            <a:noFill/>
            <a:miter lim="800000"/>
          </a:ln>
          <a:effectLst>
            <a:outerShdw blurRad="254000" dist="38100" dir="4800000" algn="tl" rotWithShape="0">
              <a:srgbClr val="000000">
                <a:alpha val="43000"/>
              </a:srgbClr>
            </a:outerShdw>
          </a:effectLst>
          <a:scene3d>
            <a:camera prst="orthographicFront"/>
            <a:lightRig rig="twoPt" dir="t">
              <a:rot lat="0" lon="0" rev="7200000"/>
            </a:lightRig>
          </a:scene3d>
          <a:sp3d prstMaterial="matte">
            <a:bevelT w="22860" h="12700"/>
            <a:contourClr>
              <a:srgbClr val="FFFFFF"/>
            </a:contourClr>
          </a:sp3d>
        </p:spPr>
      </p:pic>
      <p:pic>
        <p:nvPicPr>
          <p:cNvPr id="69" name="Picture 68"/>
          <p:cNvPicPr>
            <a:picLocks noChangeAspect="1"/>
          </p:cNvPicPr>
          <p:nvPr/>
        </p:nvPicPr>
        <p:blipFill>
          <a:blip r:embed="rId4" cstate="print">
            <a:extLst>
              <a:ext uri="{BEBA8EAE-BF5A-486C-A8C5-ECC9F3942E4B}">
                <a14:imgProps xmlns:a14="http://schemas.microsoft.com/office/drawing/2010/main">
                  <a14:imgLayer r:embed="rId5">
                    <a14:imgEffect>
                      <a14:backgroundRemoval t="1781" b="96912" l="8545" r="90000">
                        <a14:foregroundMark x1="83455" y1="81116" x2="83455" y2="81116"/>
                        <a14:foregroundMark x1="85091" y1="66033" x2="85091" y2="66033"/>
                        <a14:foregroundMark x1="84000" y1="63183" x2="84000" y2="63183"/>
                        <a14:foregroundMark x1="84545" y1="55819" x2="84545" y2="55819"/>
                        <a14:foregroundMark x1="15455" y1="51781" x2="15455" y2="51781"/>
                        <a14:backgroundMark x1="15455" y1="42637" x2="15455" y2="42637"/>
                      </a14:backgroundRemoval>
                    </a14:imgEffect>
                  </a14:imgLayer>
                </a14:imgProps>
              </a:ext>
              <a:ext uri="{28A0092B-C50C-407E-A947-70E740481C1C}">
                <a14:useLocalDpi xmlns:a14="http://schemas.microsoft.com/office/drawing/2010/main"/>
              </a:ext>
            </a:extLst>
          </a:blip>
          <a:stretch>
            <a:fillRect/>
          </a:stretch>
        </p:blipFill>
        <p:spPr>
          <a:xfrm>
            <a:off x="7000145" y="2404758"/>
            <a:ext cx="1746250" cy="2673350"/>
          </a:xfrm>
          <a:prstGeom prst="rect">
            <a:avLst/>
          </a:prstGeom>
        </p:spPr>
      </p:pic>
      <p:grpSp>
        <p:nvGrpSpPr>
          <p:cNvPr id="2" name="Group 1"/>
          <p:cNvGrpSpPr/>
          <p:nvPr/>
        </p:nvGrpSpPr>
        <p:grpSpPr>
          <a:xfrm>
            <a:off x="448253" y="900000"/>
            <a:ext cx="8281328" cy="635058"/>
            <a:chOff x="448252" y="849857"/>
            <a:chExt cx="8281328" cy="635058"/>
          </a:xfrm>
        </p:grpSpPr>
        <p:sp>
          <p:nvSpPr>
            <p:cNvPr id="8" name="Rectangle 7"/>
            <p:cNvSpPr/>
            <p:nvPr/>
          </p:nvSpPr>
          <p:spPr bwMode="invGray">
            <a:xfrm>
              <a:off x="448252" y="849857"/>
              <a:ext cx="8281328" cy="635058"/>
            </a:xfrm>
            <a:prstGeom prst="rect">
              <a:avLst/>
            </a:prstGeom>
            <a:solidFill>
              <a:srgbClr val="324040"/>
            </a:solidFill>
            <a:ln w="28575">
              <a:noFill/>
              <a:round/>
              <a:headEnd/>
              <a:tailEnd/>
            </a:ln>
            <a:extLst/>
          </p:spPr>
          <p:txBody>
            <a:bodyPr wrap="square" rtlCol="0" anchor="ctr"/>
            <a:lstStyle/>
            <a:p>
              <a:pPr marL="914362" lvl="4" defTabSz="342865"/>
              <a:r>
                <a:rPr lang="en-US" sz="2000" b="1" dirty="0">
                  <a:solidFill>
                    <a:schemeClr val="bg1"/>
                  </a:solidFill>
                  <a:cs typeface="Arial Narrow"/>
                </a:rPr>
                <a:t>Comprehensive end-point protection &amp; security enforcement</a:t>
              </a:r>
            </a:p>
          </p:txBody>
        </p:sp>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4969" y="891583"/>
              <a:ext cx="599671" cy="546857"/>
            </a:xfrm>
            <a:prstGeom prst="rect">
              <a:avLst/>
            </a:prstGeom>
          </p:spPr>
        </p:pic>
      </p:grpSp>
    </p:spTree>
    <p:extLst>
      <p:ext uri="{BB962C8B-B14F-4D97-AF65-F5344CB8AC3E}">
        <p14:creationId xmlns:p14="http://schemas.microsoft.com/office/powerpoint/2010/main" val="1126886412"/>
      </p:ext>
    </p:extLst>
  </p:cSld>
  <p:clrMapOvr>
    <a:masterClrMapping/>
  </p:clrMapOvr>
  <p:transition>
    <p:wipe dir="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0" i="0" dirty="0" smtClean="0"/>
              <a:t>FortiClient V5.4.1</a:t>
            </a:r>
            <a:endParaRPr lang="en-US" b="0" i="0" dirty="0"/>
          </a:p>
        </p:txBody>
      </p:sp>
      <p:sp>
        <p:nvSpPr>
          <p:cNvPr id="16" name="Rectangle 15"/>
          <p:cNvSpPr>
            <a:spLocks noChangeArrowheads="1"/>
          </p:cNvSpPr>
          <p:nvPr/>
        </p:nvSpPr>
        <p:spPr bwMode="auto">
          <a:xfrm>
            <a:off x="3203458" y="827661"/>
            <a:ext cx="4637141" cy="461665"/>
          </a:xfrm>
          <a:prstGeom prst="rect">
            <a:avLst/>
          </a:prstGeom>
          <a:noFill/>
          <a:ln w="9525">
            <a:noFill/>
            <a:miter lim="800000"/>
            <a:headEnd/>
            <a:tailEnd/>
          </a:ln>
        </p:spPr>
        <p:txBody>
          <a:bodyPr wrap="square" lIns="91436" tIns="45718" rIns="91436" bIns="45718">
            <a:spAutoFit/>
          </a:bodyPr>
          <a:lstStyle/>
          <a:p>
            <a:pPr algn="ctr">
              <a:defRPr/>
            </a:pPr>
            <a:r>
              <a:rPr lang="en-GB" sz="2400" b="1" dirty="0">
                <a:solidFill>
                  <a:srgbClr val="FFFFFF"/>
                </a:solidFill>
                <a:latin typeface="Arial Narrow" pitchFamily="34" charset="0"/>
                <a:ea typeface="ＭＳ Ｐゴシック" pitchFamily="34" charset="-128"/>
              </a:rPr>
              <a:t>New in 4.0 MR3</a:t>
            </a:r>
          </a:p>
        </p:txBody>
      </p:sp>
      <p:graphicFrame>
        <p:nvGraphicFramePr>
          <p:cNvPr id="6" name="Table 5"/>
          <p:cNvGraphicFramePr>
            <a:graphicFrameLocks noGrp="1"/>
          </p:cNvGraphicFramePr>
          <p:nvPr>
            <p:extLst>
              <p:ext uri="{D42A27DB-BD31-4B8C-83A1-F6EECF244321}">
                <p14:modId xmlns:p14="http://schemas.microsoft.com/office/powerpoint/2010/main" val="1678084444"/>
              </p:ext>
            </p:extLst>
          </p:nvPr>
        </p:nvGraphicFramePr>
        <p:xfrm>
          <a:off x="226603" y="870826"/>
          <a:ext cx="8570266" cy="3819710"/>
        </p:xfrm>
        <a:graphic>
          <a:graphicData uri="http://schemas.openxmlformats.org/drawingml/2006/table">
            <a:tbl>
              <a:tblPr firstRow="1" bandRow="1">
                <a:effectLst/>
                <a:tableStyleId>{073A0DAA-6AF3-43AB-8588-CEC1D06C72B9}</a:tableStyleId>
              </a:tblPr>
              <a:tblGrid>
                <a:gridCol w="1821260"/>
                <a:gridCol w="1208161"/>
                <a:gridCol w="1153656"/>
                <a:gridCol w="1171825"/>
                <a:gridCol w="1071788"/>
                <a:gridCol w="1071788"/>
                <a:gridCol w="1071788"/>
              </a:tblGrid>
              <a:tr h="368326">
                <a:tc>
                  <a:txBody>
                    <a:bodyPr/>
                    <a:lstStyle/>
                    <a:p>
                      <a:endParaRPr lang="en-CA" sz="700" dirty="0"/>
                    </a:p>
                  </a:txBody>
                  <a:tcPr marT="34290" marB="34290">
                    <a:solidFill>
                      <a:srgbClr val="3C3C3C"/>
                    </a:solidFill>
                  </a:tcPr>
                </a:tc>
                <a:tc>
                  <a:txBody>
                    <a:bodyPr/>
                    <a:lstStyle/>
                    <a:p>
                      <a:pPr algn="ctr"/>
                      <a:r>
                        <a:rPr lang="en-US" sz="900" dirty="0" smtClean="0"/>
                        <a:t>Windows</a:t>
                      </a:r>
                      <a:endParaRPr lang="en-CA" sz="900" dirty="0"/>
                    </a:p>
                  </a:txBody>
                  <a:tcPr marT="34290" marB="34290">
                    <a:solidFill>
                      <a:srgbClr val="3C3C3C"/>
                    </a:solidFill>
                  </a:tcPr>
                </a:tc>
                <a:tc>
                  <a:txBody>
                    <a:bodyPr/>
                    <a:lstStyle/>
                    <a:p>
                      <a:pPr algn="ctr"/>
                      <a:r>
                        <a:rPr lang="en-US" sz="900" dirty="0" smtClean="0"/>
                        <a:t>Mac OSX</a:t>
                      </a:r>
                      <a:endParaRPr lang="en-CA" sz="900" dirty="0"/>
                    </a:p>
                  </a:txBody>
                  <a:tcPr marT="34290" marB="34290">
                    <a:solidFill>
                      <a:srgbClr val="3C3C3C"/>
                    </a:solidFill>
                  </a:tcPr>
                </a:tc>
                <a:tc>
                  <a:txBody>
                    <a:bodyPr/>
                    <a:lstStyle/>
                    <a:p>
                      <a:pPr algn="ctr"/>
                      <a:r>
                        <a:rPr lang="en-CA" sz="900" dirty="0" smtClean="0"/>
                        <a:t>Linux</a:t>
                      </a:r>
                      <a:endParaRPr lang="en-CA" sz="900" dirty="0"/>
                    </a:p>
                  </a:txBody>
                  <a:tcPr marT="34290" marB="34290">
                    <a:solidFill>
                      <a:srgbClr val="3C3C3C"/>
                    </a:solidFill>
                  </a:tcPr>
                </a:tc>
                <a:tc>
                  <a:txBody>
                    <a:bodyPr/>
                    <a:lstStyle/>
                    <a:p>
                      <a:pPr algn="ctr"/>
                      <a:r>
                        <a:rPr lang="en-CA" sz="900" dirty="0" smtClean="0"/>
                        <a:t>Android</a:t>
                      </a:r>
                      <a:endParaRPr lang="en-CA" sz="900" dirty="0"/>
                    </a:p>
                  </a:txBody>
                  <a:tcPr marT="34290" marB="34290">
                    <a:solidFill>
                      <a:srgbClr val="3C3C3C"/>
                    </a:solidFill>
                  </a:tcPr>
                </a:tc>
                <a:tc>
                  <a:txBody>
                    <a:bodyPr/>
                    <a:lstStyle/>
                    <a:p>
                      <a:pPr algn="ctr"/>
                      <a:r>
                        <a:rPr lang="en-CA" sz="900" dirty="0" smtClean="0"/>
                        <a:t>iOS</a:t>
                      </a:r>
                      <a:endParaRPr lang="en-CA" sz="900" dirty="0"/>
                    </a:p>
                  </a:txBody>
                  <a:tcPr marT="34290" marB="34290">
                    <a:solidFill>
                      <a:srgbClr val="3C3C3C"/>
                    </a:solidFill>
                  </a:tcP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CA" sz="900" dirty="0" smtClean="0"/>
                        <a:t>Windows Mobile</a:t>
                      </a:r>
                    </a:p>
                  </a:txBody>
                  <a:tcPr marT="34290" marB="34290">
                    <a:solidFill>
                      <a:srgbClr val="3C3C3C"/>
                    </a:solidFill>
                  </a:tcPr>
                </a:tc>
              </a:tr>
              <a:tr h="237366">
                <a:tc gridSpan="5">
                  <a:txBody>
                    <a:bodyPr/>
                    <a:lstStyle/>
                    <a:p>
                      <a:r>
                        <a:rPr lang="en-US" sz="900" b="1" dirty="0" smtClean="0">
                          <a:solidFill>
                            <a:srgbClr val="FFFFFF"/>
                          </a:solidFill>
                        </a:rPr>
                        <a:t>Security Fabric Components</a:t>
                      </a:r>
                    </a:p>
                  </a:txBody>
                  <a:tcPr marT="34290" marB="34290" anchor="ctr">
                    <a:solidFill>
                      <a:schemeClr val="tx1">
                        <a:lumMod val="75000"/>
                        <a:lumOff val="25000"/>
                      </a:schemeClr>
                    </a:solidFill>
                  </a:tcPr>
                </a:tc>
                <a:tc hMerge="1">
                  <a:txBody>
                    <a:bodyPr/>
                    <a:lstStyle/>
                    <a:p>
                      <a:endParaRPr lang="en-US"/>
                    </a:p>
                  </a:txBody>
                  <a:tcPr>
                    <a:solidFill>
                      <a:srgbClr val="C9C9C9"/>
                    </a:solidFill>
                  </a:tcPr>
                </a:tc>
                <a:tc hMerge="1">
                  <a:txBody>
                    <a:bodyPr/>
                    <a:lstStyle/>
                    <a:p>
                      <a:endParaRPr lang="en-US"/>
                    </a:p>
                  </a:txBody>
                  <a:tcPr>
                    <a:solidFill>
                      <a:srgbClr val="C9C9C9"/>
                    </a:solidFill>
                  </a:tcPr>
                </a:tc>
                <a:tc hMerge="1">
                  <a:txBody>
                    <a:bodyPr/>
                    <a:lstStyle/>
                    <a:p>
                      <a:endParaRPr lang="en-US"/>
                    </a:p>
                  </a:txBody>
                  <a:tcPr>
                    <a:solidFill>
                      <a:srgbClr val="C9C9C9"/>
                    </a:solidFill>
                  </a:tcPr>
                </a:tc>
                <a:tc hMerge="1">
                  <a:txBody>
                    <a:bodyPr/>
                    <a:lstStyle/>
                    <a:p>
                      <a:endParaRPr lang="en-US"/>
                    </a:p>
                  </a:txBody>
                  <a:tcPr>
                    <a:solidFill>
                      <a:srgbClr val="C9C9C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000" b="1" i="1" u="none" strike="noStrike" kern="1200" cap="none" spc="0" normalizeH="0" baseline="0" noProof="0" dirty="0">
                        <a:ln>
                          <a:noFill/>
                        </a:ln>
                        <a:solidFill>
                          <a:srgbClr val="FFFFFF"/>
                        </a:solidFill>
                        <a:effectLst/>
                        <a:uLnTx/>
                        <a:uFillTx/>
                        <a:latin typeface="+mn-lt"/>
                        <a:ea typeface="+mn-ea"/>
                        <a:cs typeface="+mn-cs"/>
                      </a:endParaRPr>
                    </a:p>
                  </a:txBody>
                  <a:tcPr marT="34290" marB="34290" anchor="ctr">
                    <a:solidFill>
                      <a:schemeClr val="tx1">
                        <a:lumMod val="75000"/>
                        <a:lumOff val="2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000" b="1" i="1" u="none" strike="noStrike" kern="1200" cap="none" spc="0" normalizeH="0" baseline="0" noProof="0" dirty="0">
                        <a:ln>
                          <a:noFill/>
                        </a:ln>
                        <a:solidFill>
                          <a:srgbClr val="FFFFFF"/>
                        </a:solidFill>
                        <a:effectLst/>
                        <a:uLnTx/>
                        <a:uFillTx/>
                        <a:latin typeface="+mn-lt"/>
                        <a:ea typeface="+mn-ea"/>
                        <a:cs typeface="+mn-cs"/>
                      </a:endParaRPr>
                    </a:p>
                  </a:txBody>
                  <a:tcPr marT="34290" marB="34290" anchor="ctr">
                    <a:solidFill>
                      <a:schemeClr val="tx1">
                        <a:lumMod val="75000"/>
                        <a:lumOff val="25000"/>
                      </a:schemeClr>
                    </a:solidFill>
                  </a:tcPr>
                </a:tc>
              </a:tr>
              <a:tr h="237366">
                <a:tc>
                  <a:txBody>
                    <a:bodyPr/>
                    <a:lstStyle/>
                    <a:p>
                      <a:r>
                        <a:rPr lang="en-US" sz="900" b="1" dirty="0" smtClean="0">
                          <a:solidFill>
                            <a:srgbClr val="FFFFFF"/>
                          </a:solidFill>
                        </a:rPr>
                        <a:t>Endpoint</a:t>
                      </a:r>
                      <a:r>
                        <a:rPr lang="en-US" sz="900" b="1" baseline="0" dirty="0" smtClean="0">
                          <a:solidFill>
                            <a:srgbClr val="FFFFFF"/>
                          </a:solidFill>
                        </a:rPr>
                        <a:t> Telemetry</a:t>
                      </a:r>
                      <a:endParaRPr lang="en-CA" sz="900" b="1" dirty="0">
                        <a:solidFill>
                          <a:srgbClr val="FFFFFF"/>
                        </a:solidFil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0" i="0" dirty="0" smtClean="0">
                        <a:solidFill>
                          <a:srgbClr val="446E60"/>
                        </a:solidFill>
                        <a:latin typeface="+mn-lt"/>
                      </a:endParaRPr>
                    </a:p>
                  </a:txBody>
                  <a:tcPr marT="34290" marB="34290">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000" b="0" dirty="0" smtClean="0">
                        <a:solidFill>
                          <a:schemeClr val="tx1"/>
                        </a:solidFill>
                      </a:endParaRPr>
                    </a:p>
                  </a:txBody>
                  <a:tcPr marT="34290" marB="34290">
                    <a:solidFill>
                      <a:srgbClr val="C9C9C9"/>
                    </a:solidFill>
                  </a:tcPr>
                </a:tc>
              </a:tr>
              <a:tr h="295367">
                <a:tc>
                  <a:txBody>
                    <a:bodyPr/>
                    <a:lstStyle/>
                    <a:p>
                      <a:r>
                        <a:rPr lang="en-CA" sz="900" b="1" dirty="0" smtClean="0">
                          <a:solidFill>
                            <a:srgbClr val="FFFFFF"/>
                          </a:solidFill>
                        </a:rPr>
                        <a:t>Compliance Enforcement</a:t>
                      </a:r>
                      <a:endParaRPr lang="en-CA" sz="900" b="1" dirty="0">
                        <a:solidFill>
                          <a:srgbClr val="FFFFFF"/>
                        </a:solidFil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000" b="0" dirty="0" smtClean="0">
                        <a:solidFill>
                          <a:schemeClr val="tx1"/>
                        </a:solidFill>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 </a:t>
                      </a:r>
                      <a:r>
                        <a:rPr lang="en-US" sz="1000" b="0" i="0" dirty="0" smtClean="0">
                          <a:solidFill>
                            <a:schemeClr val="tx1"/>
                          </a:solidFill>
                          <a:latin typeface="Arial"/>
                          <a:ea typeface="Zapf Dingbats"/>
                          <a:cs typeface="Arial"/>
                          <a:sym typeface="Zapf Dingbats"/>
                        </a:rPr>
                        <a:t>(Limited)</a:t>
                      </a:r>
                      <a:endParaRPr lang="en-US" sz="1000" b="0" i="0" dirty="0" smtClean="0">
                        <a:solidFill>
                          <a:schemeClr val="tx1"/>
                        </a:solidFill>
                        <a:latin typeface="Arial"/>
                        <a:cs typeface="Arial"/>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 </a:t>
                      </a:r>
                      <a:r>
                        <a:rPr lang="en-US" sz="1000" b="0" i="0" dirty="0" smtClean="0">
                          <a:solidFill>
                            <a:schemeClr val="tx1"/>
                          </a:solidFill>
                          <a:latin typeface="+mn-lt"/>
                          <a:ea typeface="Zapf Dingbats"/>
                          <a:cs typeface="Arial"/>
                          <a:sym typeface="Zapf Dingbats"/>
                        </a:rPr>
                        <a:t>(Limited)</a:t>
                      </a:r>
                      <a:endParaRPr lang="en-US" sz="1000" b="0" i="0" dirty="0" smtClean="0">
                        <a:solidFill>
                          <a:schemeClr val="tx1"/>
                        </a:solidFill>
                        <a:latin typeface="+mn-lt"/>
                        <a:cs typeface="Arial"/>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000" b="0" dirty="0" smtClean="0">
                        <a:solidFill>
                          <a:schemeClr val="tx1"/>
                        </a:solidFill>
                      </a:endParaRPr>
                    </a:p>
                  </a:txBody>
                  <a:tcPr marT="34290" marB="34290" anchor="ctr">
                    <a:solidFill>
                      <a:srgbClr val="C9C9C9"/>
                    </a:solidFill>
                  </a:tcPr>
                </a:tc>
              </a:tr>
              <a:tr h="515656">
                <a:tc>
                  <a:txBody>
                    <a:bodyPr/>
                    <a:lstStyle/>
                    <a:p>
                      <a:r>
                        <a:rPr lang="en-CA" sz="900" b="1" dirty="0" smtClean="0">
                          <a:solidFill>
                            <a:srgbClr val="FFFFFF"/>
                          </a:solidFill>
                        </a:rPr>
                        <a:t>Endpoint Audit and Remediation </a:t>
                      </a:r>
                      <a:br>
                        <a:rPr lang="en-CA" sz="900" b="1" dirty="0" smtClean="0">
                          <a:solidFill>
                            <a:srgbClr val="FFFFFF"/>
                          </a:solidFill>
                        </a:rPr>
                      </a:br>
                      <a:r>
                        <a:rPr lang="en-CA" sz="900" b="1" dirty="0" smtClean="0">
                          <a:solidFill>
                            <a:srgbClr val="FFFFFF"/>
                          </a:solidFill>
                        </a:rPr>
                        <a:t>with </a:t>
                      </a:r>
                      <a:r>
                        <a:rPr lang="en-CA" sz="900" b="1" dirty="0" err="1" smtClean="0">
                          <a:solidFill>
                            <a:srgbClr val="FFFFFF"/>
                          </a:solidFill>
                        </a:rPr>
                        <a:t>Vulnerbility</a:t>
                      </a:r>
                      <a:r>
                        <a:rPr lang="en-CA" sz="900" b="1" dirty="0" smtClean="0">
                          <a:solidFill>
                            <a:srgbClr val="FFFFFF"/>
                          </a:solidFill>
                        </a:rPr>
                        <a:t> Scanning</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0" i="0" dirty="0" smtClean="0">
                        <a:solidFill>
                          <a:srgbClr val="446E60"/>
                        </a:solidFill>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000" b="0" dirty="0" smtClean="0">
                        <a:solidFill>
                          <a:schemeClr val="tx1"/>
                        </a:solidFill>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000" b="0" dirty="0" smtClean="0">
                        <a:solidFill>
                          <a:schemeClr val="tx1"/>
                        </a:solidFill>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000" b="0" dirty="0" smtClean="0">
                        <a:solidFill>
                          <a:schemeClr val="tx1"/>
                        </a:solidFill>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000" b="0" dirty="0" smtClean="0">
                        <a:solidFill>
                          <a:schemeClr val="tx1"/>
                        </a:solidFill>
                      </a:endParaRPr>
                    </a:p>
                  </a:txBody>
                  <a:tcPr marT="34290" marB="34290" anchor="ctr">
                    <a:solidFill>
                      <a:srgbClr val="C9C9C9"/>
                    </a:solidFill>
                  </a:tcPr>
                </a:tc>
              </a:tr>
              <a:tr h="223033">
                <a:tc gridSpan="7">
                  <a:txBody>
                    <a:bodyPr/>
                    <a:lstStyle/>
                    <a:p>
                      <a:r>
                        <a:rPr lang="en-US" sz="900" b="1" dirty="0" smtClean="0">
                          <a:solidFill>
                            <a:schemeClr val="bg1"/>
                          </a:solidFill>
                        </a:rPr>
                        <a:t>Advanced Threat Protection Components</a:t>
                      </a:r>
                    </a:p>
                  </a:txBody>
                  <a:tcPr marT="34290" marB="34290" anchor="ctr">
                    <a:solidFill>
                      <a:schemeClr val="accent4">
                        <a:lumMod val="50000"/>
                      </a:schemeClr>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dirty="0" smtClean="0">
                        <a:solidFill>
                          <a:srgbClr val="446E60"/>
                        </a:solidFill>
                        <a:latin typeface="+mn-lt"/>
                      </a:endParaRPr>
                    </a:p>
                  </a:txBody>
                  <a:tcPr marL="121888" marR="121888" anchor="ctr">
                    <a:solidFill>
                      <a:srgbClr val="C9C9C9"/>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dirty="0" smtClean="0">
                        <a:solidFill>
                          <a:srgbClr val="446E60"/>
                        </a:solidFill>
                        <a:latin typeface="+mn-lt"/>
                      </a:endParaRPr>
                    </a:p>
                  </a:txBody>
                  <a:tcPr marL="121888" marR="121888" anchor="ctr">
                    <a:solidFill>
                      <a:srgbClr val="C9C9C9"/>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300" b="0" dirty="0" smtClean="0">
                        <a:solidFill>
                          <a:schemeClr val="tx1"/>
                        </a:solidFill>
                      </a:endParaRPr>
                    </a:p>
                  </a:txBody>
                  <a:tcPr marL="121888" marR="121888">
                    <a:solidFill>
                      <a:srgbClr val="C9C9C9"/>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300" b="0" dirty="0" smtClean="0">
                        <a:solidFill>
                          <a:schemeClr val="tx1"/>
                        </a:solidFill>
                      </a:endParaRPr>
                    </a:p>
                  </a:txBody>
                  <a:tcPr marL="121888" marR="121888">
                    <a:solidFill>
                      <a:srgbClr val="C9C9C9"/>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300" b="0" dirty="0" smtClean="0">
                        <a:solidFill>
                          <a:schemeClr val="tx1"/>
                        </a:solidFill>
                      </a:endParaRPr>
                    </a:p>
                  </a:txBody>
                  <a:tcPr marL="121888" marR="121888">
                    <a:solidFill>
                      <a:srgbClr val="C9C9C9"/>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300" b="0" dirty="0" smtClean="0">
                        <a:solidFill>
                          <a:schemeClr val="tx1"/>
                        </a:solidFill>
                      </a:endParaRPr>
                    </a:p>
                  </a:txBody>
                  <a:tcPr marL="121888" marR="121888">
                    <a:solidFill>
                      <a:srgbClr val="C9C9C9"/>
                    </a:solidFill>
                  </a:tcPr>
                </a:tc>
              </a:tr>
              <a:tr h="237366">
                <a:tc>
                  <a:txBody>
                    <a:bodyPr/>
                    <a:lstStyle/>
                    <a:p>
                      <a:r>
                        <a:rPr lang="en-CA" sz="900" b="1" dirty="0" smtClean="0">
                          <a:solidFill>
                            <a:srgbClr val="FFFFFF"/>
                          </a:solidFill>
                        </a:rPr>
                        <a:t>ATP with FortiSandbox</a:t>
                      </a:r>
                      <a:endParaRPr lang="en-CA" sz="900" b="1" dirty="0">
                        <a:solidFill>
                          <a:srgbClr val="FFFFFF"/>
                        </a:solidFil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endParaRPr lang="en-US" sz="1000" dirty="0"/>
                    </a:p>
                  </a:txBody>
                  <a:tcPr marT="34290" marB="34290" anchor="ctr">
                    <a:solidFill>
                      <a:srgbClr val="C9C9C9"/>
                    </a:solidFill>
                  </a:tcPr>
                </a:tc>
                <a:tc>
                  <a:txBody>
                    <a:bodyPr/>
                    <a:lstStyle/>
                    <a:p>
                      <a:endParaRPr lang="en-US" sz="1000"/>
                    </a:p>
                  </a:txBody>
                  <a:tcPr marT="34290" marB="34290">
                    <a:solidFill>
                      <a:srgbClr val="C9C9C9"/>
                    </a:solidFill>
                  </a:tcPr>
                </a:tc>
                <a:tc>
                  <a:txBody>
                    <a:bodyPr/>
                    <a:lstStyle/>
                    <a:p>
                      <a:endParaRPr lang="en-US" sz="1000"/>
                    </a:p>
                  </a:txBody>
                  <a:tcPr marT="34290" marB="34290">
                    <a:solidFill>
                      <a:srgbClr val="C9C9C9"/>
                    </a:solidFill>
                  </a:tcPr>
                </a:tc>
                <a:tc>
                  <a:txBody>
                    <a:bodyPr/>
                    <a:lstStyle/>
                    <a:p>
                      <a:endParaRPr lang="en-US" sz="1000"/>
                    </a:p>
                  </a:txBody>
                  <a:tcPr marT="34290" marB="34290">
                    <a:solidFill>
                      <a:srgbClr val="C9C9C9"/>
                    </a:solidFill>
                  </a:tcPr>
                </a:tc>
                <a:tc>
                  <a:txBody>
                    <a:bodyPr/>
                    <a:lstStyle/>
                    <a:p>
                      <a:endParaRPr lang="en-US" sz="1000" dirty="0"/>
                    </a:p>
                  </a:txBody>
                  <a:tcPr marT="34290" marB="34290">
                    <a:solidFill>
                      <a:srgbClr val="C9C9C9"/>
                    </a:solidFill>
                  </a:tcPr>
                </a:tc>
              </a:tr>
              <a:tr h="295367">
                <a:tc>
                  <a:txBody>
                    <a:bodyPr/>
                    <a:lstStyle/>
                    <a:p>
                      <a:r>
                        <a:rPr lang="en-CA" sz="900" b="1" dirty="0" smtClean="0">
                          <a:solidFill>
                            <a:srgbClr val="FFFFFF"/>
                          </a:solidFill>
                        </a:rPr>
                        <a:t>Host</a:t>
                      </a:r>
                      <a:r>
                        <a:rPr lang="en-CA" sz="900" b="1" baseline="0" dirty="0" smtClean="0">
                          <a:solidFill>
                            <a:srgbClr val="FFFFFF"/>
                          </a:solidFill>
                        </a:rPr>
                        <a:t> Quarantine Enforcement</a:t>
                      </a:r>
                      <a:endParaRPr lang="en-CA" sz="900" b="1" dirty="0">
                        <a:solidFill>
                          <a:srgbClr val="FFFFFF"/>
                        </a:solidFil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endParaRPr lang="en-US" sz="1000" dirty="0"/>
                    </a:p>
                  </a:txBody>
                  <a:tcPr marT="34290" marB="34290" anchor="ctr">
                    <a:solidFill>
                      <a:srgbClr val="C9C9C9"/>
                    </a:solidFill>
                  </a:tcPr>
                </a:tc>
                <a:tc>
                  <a:txBody>
                    <a:bodyPr/>
                    <a:lstStyle/>
                    <a:p>
                      <a:endParaRPr lang="en-US" sz="1000"/>
                    </a:p>
                  </a:txBody>
                  <a:tcPr marT="34290" marB="34290" anchor="ctr">
                    <a:solidFill>
                      <a:srgbClr val="C9C9C9"/>
                    </a:solidFill>
                  </a:tcPr>
                </a:tc>
                <a:tc>
                  <a:txBody>
                    <a:bodyPr/>
                    <a:lstStyle/>
                    <a:p>
                      <a:endParaRPr lang="en-US" sz="1000"/>
                    </a:p>
                  </a:txBody>
                  <a:tcPr marT="34290" marB="34290" anchor="ctr">
                    <a:solidFill>
                      <a:srgbClr val="C9C9C9"/>
                    </a:solidFill>
                  </a:tcPr>
                </a:tc>
                <a:tc>
                  <a:txBody>
                    <a:bodyPr/>
                    <a:lstStyle/>
                    <a:p>
                      <a:endParaRPr lang="en-US" sz="1000"/>
                    </a:p>
                  </a:txBody>
                  <a:tcPr marT="34290" marB="34290" anchor="ctr">
                    <a:solidFill>
                      <a:srgbClr val="C9C9C9"/>
                    </a:solidFill>
                  </a:tcPr>
                </a:tc>
                <a:tc>
                  <a:txBody>
                    <a:bodyPr/>
                    <a:lstStyle/>
                    <a:p>
                      <a:endParaRPr lang="en-US" sz="1000" dirty="0"/>
                    </a:p>
                  </a:txBody>
                  <a:tcPr marT="34290" marB="34290" anchor="ctr">
                    <a:solidFill>
                      <a:srgbClr val="C9C9C9"/>
                    </a:solidFill>
                  </a:tcPr>
                </a:tc>
              </a:tr>
              <a:tr h="223033">
                <a:tc gridSpan="7">
                  <a:txBody>
                    <a:bodyPr/>
                    <a:lstStyle/>
                    <a:p>
                      <a:r>
                        <a:rPr lang="en-US" sz="900" b="1" dirty="0" smtClean="0">
                          <a:solidFill>
                            <a:srgbClr val="FFFFFF"/>
                          </a:solidFill>
                        </a:rPr>
                        <a:t>Host Security and VPN Components</a:t>
                      </a:r>
                    </a:p>
                  </a:txBody>
                  <a:tcPr marT="34290" marB="34290" anchor="ctr">
                    <a:solidFill>
                      <a:srgbClr val="3C3C3C"/>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dirty="0" smtClean="0">
                        <a:solidFill>
                          <a:srgbClr val="446E60"/>
                        </a:solidFill>
                        <a:latin typeface="+mn-lt"/>
                      </a:endParaRPr>
                    </a:p>
                  </a:txBody>
                  <a:tcPr marL="121888" marR="121888" anchor="ctr">
                    <a:solidFill>
                      <a:srgbClr val="C9C9C9"/>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b="0" i="0" dirty="0" smtClean="0">
                        <a:solidFill>
                          <a:srgbClr val="446E60"/>
                        </a:solidFill>
                        <a:latin typeface="+mn-lt"/>
                      </a:endParaRPr>
                    </a:p>
                  </a:txBody>
                  <a:tcPr marL="121888" marR="121888" anchor="ctr">
                    <a:solidFill>
                      <a:srgbClr val="C9C9C9"/>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300" b="0" dirty="0" smtClean="0">
                        <a:solidFill>
                          <a:schemeClr val="tx1"/>
                        </a:solidFill>
                      </a:endParaRPr>
                    </a:p>
                  </a:txBody>
                  <a:tcPr marL="121888" marR="121888">
                    <a:solidFill>
                      <a:srgbClr val="C9C9C9"/>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300" b="0" dirty="0" smtClean="0">
                        <a:solidFill>
                          <a:schemeClr val="tx1"/>
                        </a:solidFill>
                      </a:endParaRPr>
                    </a:p>
                  </a:txBody>
                  <a:tcPr marL="121888" marR="121888">
                    <a:solidFill>
                      <a:srgbClr val="C9C9C9"/>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300" b="0" dirty="0" smtClean="0">
                        <a:solidFill>
                          <a:schemeClr val="tx1"/>
                        </a:solidFill>
                      </a:endParaRPr>
                    </a:p>
                  </a:txBody>
                  <a:tcPr marL="121888" marR="121888">
                    <a:solidFill>
                      <a:srgbClr val="C9C9C9"/>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300" b="0" dirty="0" smtClean="0">
                        <a:solidFill>
                          <a:schemeClr val="tx1"/>
                        </a:solidFill>
                      </a:endParaRPr>
                    </a:p>
                  </a:txBody>
                  <a:tcPr marL="121888" marR="121888">
                    <a:solidFill>
                      <a:srgbClr val="C9C9C9"/>
                    </a:solidFill>
                  </a:tcPr>
                </a:tc>
              </a:tr>
              <a:tr h="237366">
                <a:tc>
                  <a:txBody>
                    <a:bodyPr/>
                    <a:lstStyle/>
                    <a:p>
                      <a:r>
                        <a:rPr lang="en-CA" sz="900" b="1" dirty="0" smtClean="0">
                          <a:solidFill>
                            <a:srgbClr val="FFFFFF"/>
                          </a:solidFill>
                        </a:rPr>
                        <a:t>Antivirus</a:t>
                      </a:r>
                      <a:endParaRPr lang="en-CA" sz="900" b="1" dirty="0">
                        <a:solidFill>
                          <a:srgbClr val="FFFFFF"/>
                        </a:solidFil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endParaRPr lang="en-US" sz="1000" dirty="0"/>
                    </a:p>
                  </a:txBody>
                  <a:tcPr marT="34290" marB="34290">
                    <a:solidFill>
                      <a:srgbClr val="C9C9C9"/>
                    </a:solidFill>
                  </a:tcPr>
                </a:tc>
                <a:tc>
                  <a:txBody>
                    <a:bodyPr/>
                    <a:lstStyle/>
                    <a:p>
                      <a:endParaRPr lang="en-US" sz="1000" dirty="0"/>
                    </a:p>
                  </a:txBody>
                  <a:tcPr marT="34290" marB="34290">
                    <a:solidFill>
                      <a:srgbClr val="C9C9C9"/>
                    </a:solidFill>
                  </a:tcPr>
                </a:tc>
                <a:tc>
                  <a:txBody>
                    <a:bodyPr/>
                    <a:lstStyle/>
                    <a:p>
                      <a:endParaRPr lang="en-US" sz="1000"/>
                    </a:p>
                  </a:txBody>
                  <a:tcPr marT="34290" marB="34290">
                    <a:solidFill>
                      <a:srgbClr val="C9C9C9"/>
                    </a:solidFill>
                  </a:tcPr>
                </a:tc>
                <a:tc>
                  <a:txBody>
                    <a:bodyPr/>
                    <a:lstStyle/>
                    <a:p>
                      <a:endParaRPr lang="en-US" sz="1000" dirty="0"/>
                    </a:p>
                  </a:txBody>
                  <a:tcPr marT="34290" marB="34290">
                    <a:solidFill>
                      <a:srgbClr val="C9C9C9"/>
                    </a:solidFill>
                  </a:tcPr>
                </a:tc>
              </a:tr>
              <a:tr h="237366">
                <a:tc>
                  <a:txBody>
                    <a:bodyPr/>
                    <a:lstStyle/>
                    <a:p>
                      <a:r>
                        <a:rPr lang="en-CA" sz="900" b="1" dirty="0" smtClean="0">
                          <a:solidFill>
                            <a:srgbClr val="FFFFFF"/>
                          </a:solidFill>
                        </a:rPr>
                        <a:t>Web Filtering</a:t>
                      </a:r>
                      <a:endParaRPr lang="en-CA" sz="900" b="1" dirty="0">
                        <a:solidFill>
                          <a:srgbClr val="FFFFFF"/>
                        </a:solidFil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endParaRPr lang="en-US" sz="1000"/>
                    </a:p>
                  </a:txBody>
                  <a:tcPr marT="34290" marB="34290">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000" b="0" dirty="0" smtClean="0">
                        <a:solidFill>
                          <a:schemeClr val="tx1"/>
                        </a:solidFill>
                      </a:endParaRPr>
                    </a:p>
                  </a:txBody>
                  <a:tcPr marT="34290" marB="34290">
                    <a:solidFill>
                      <a:srgbClr val="C9C9C9"/>
                    </a:solidFill>
                  </a:tcPr>
                </a:tc>
              </a:tr>
              <a:tr h="237366">
                <a:tc>
                  <a:txBody>
                    <a:bodyPr/>
                    <a:lstStyle/>
                    <a:p>
                      <a:r>
                        <a:rPr lang="en-CA" sz="900" b="1" dirty="0" smtClean="0">
                          <a:solidFill>
                            <a:srgbClr val="FFFFFF"/>
                          </a:solidFill>
                        </a:rPr>
                        <a:t>Application</a:t>
                      </a:r>
                      <a:r>
                        <a:rPr lang="en-CA" sz="900" b="1" baseline="0" dirty="0" smtClean="0">
                          <a:solidFill>
                            <a:srgbClr val="FFFFFF"/>
                          </a:solidFill>
                        </a:rPr>
                        <a:t> Firewall</a:t>
                      </a:r>
                      <a:endParaRPr lang="en-CA" sz="900" b="1" dirty="0">
                        <a:solidFill>
                          <a:srgbClr val="FFFFFF"/>
                        </a:solidFil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endParaRPr lang="en-US" sz="1000"/>
                    </a:p>
                  </a:txBody>
                  <a:tcPr marT="34290" marB="34290">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000" b="0" dirty="0" smtClean="0">
                        <a:solidFill>
                          <a:schemeClr val="tx1"/>
                        </a:solidFill>
                      </a:endParaRPr>
                    </a:p>
                  </a:txBody>
                  <a:tcPr marT="34290" marB="34290">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000" b="0" dirty="0" smtClean="0">
                        <a:solidFill>
                          <a:schemeClr val="tx1"/>
                        </a:solidFill>
                      </a:endParaRPr>
                    </a:p>
                  </a:txBody>
                  <a:tcPr marT="34290" marB="34290">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000" b="0" dirty="0" smtClean="0">
                        <a:solidFill>
                          <a:schemeClr val="tx1"/>
                        </a:solidFill>
                      </a:endParaRPr>
                    </a:p>
                  </a:txBody>
                  <a:tcPr marT="34290" marB="34290">
                    <a:solidFill>
                      <a:srgbClr val="C9C9C9"/>
                    </a:solidFill>
                  </a:tcPr>
                </a:tc>
              </a:tr>
              <a:tr h="237366">
                <a:tc>
                  <a:txBody>
                    <a:bodyPr/>
                    <a:lstStyle/>
                    <a:p>
                      <a:r>
                        <a:rPr lang="en-CA" sz="900" b="1" dirty="0" smtClean="0">
                          <a:solidFill>
                            <a:srgbClr val="FFFFFF"/>
                          </a:solidFill>
                        </a:rPr>
                        <a:t>IPSec VPN</a:t>
                      </a:r>
                      <a:endParaRPr lang="en-CA" sz="900" b="1" dirty="0">
                        <a:solidFill>
                          <a:srgbClr val="FFFFFF"/>
                        </a:solidFil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endParaRPr lang="en-US" sz="1000" dirty="0"/>
                    </a:p>
                  </a:txBody>
                  <a:tcPr marT="34290" marB="34290">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000" b="0" dirty="0" smtClean="0">
                        <a:solidFill>
                          <a:schemeClr val="tx1"/>
                        </a:solidFill>
                      </a:endParaRPr>
                    </a:p>
                  </a:txBody>
                  <a:tcPr marT="34290" marB="34290">
                    <a:solidFill>
                      <a:srgbClr val="C9C9C9"/>
                    </a:solidFill>
                  </a:tcPr>
                </a:tc>
              </a:tr>
              <a:tr h="237366">
                <a:tc>
                  <a:txBody>
                    <a:bodyPr/>
                    <a:lstStyle/>
                    <a:p>
                      <a:r>
                        <a:rPr lang="en-CA" sz="900" b="1" dirty="0" smtClean="0">
                          <a:solidFill>
                            <a:srgbClr val="FFFFFF"/>
                          </a:solidFill>
                        </a:rPr>
                        <a:t>SSL VPN</a:t>
                      </a:r>
                      <a:endParaRPr lang="en-CA" sz="900" b="1" dirty="0">
                        <a:solidFill>
                          <a:srgbClr val="FFFFFF"/>
                        </a:solidFil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CA" sz="1000" b="1" dirty="0" smtClean="0">
                        <a:solidFill>
                          <a:schemeClr val="accent3"/>
                        </a:solidFill>
                      </a:endParaRPr>
                    </a:p>
                  </a:txBody>
                  <a:tcPr marT="34290" marB="34290">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r>
            </a:tbl>
          </a:graphicData>
        </a:graphic>
      </p:graphicFrame>
    </p:spTree>
    <p:extLst>
      <p:ext uri="{BB962C8B-B14F-4D97-AF65-F5344CB8AC3E}">
        <p14:creationId xmlns:p14="http://schemas.microsoft.com/office/powerpoint/2010/main" val="2854326313"/>
      </p:ext>
    </p:extLst>
  </p:cSld>
  <p:clrMapOvr>
    <a:masterClrMapping/>
  </p:clrMapOvr>
  <p:transition spd="slow">
    <p:wip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0" i="0" dirty="0" smtClean="0"/>
              <a:t>FortiClient V5.4.1</a:t>
            </a:r>
            <a:endParaRPr lang="en-US" b="0" i="0" dirty="0"/>
          </a:p>
        </p:txBody>
      </p:sp>
      <p:sp>
        <p:nvSpPr>
          <p:cNvPr id="16" name="Rectangle 15"/>
          <p:cNvSpPr>
            <a:spLocks noChangeArrowheads="1"/>
          </p:cNvSpPr>
          <p:nvPr/>
        </p:nvSpPr>
        <p:spPr bwMode="auto">
          <a:xfrm>
            <a:off x="3203458" y="827661"/>
            <a:ext cx="4637141" cy="461665"/>
          </a:xfrm>
          <a:prstGeom prst="rect">
            <a:avLst/>
          </a:prstGeom>
          <a:noFill/>
          <a:ln w="9525">
            <a:noFill/>
            <a:miter lim="800000"/>
            <a:headEnd/>
            <a:tailEnd/>
          </a:ln>
        </p:spPr>
        <p:txBody>
          <a:bodyPr wrap="square" lIns="91436" tIns="45718" rIns="91436" bIns="45718">
            <a:spAutoFit/>
          </a:bodyPr>
          <a:lstStyle/>
          <a:p>
            <a:pPr algn="ctr">
              <a:defRPr/>
            </a:pPr>
            <a:r>
              <a:rPr lang="en-GB" sz="2400" b="1" dirty="0">
                <a:solidFill>
                  <a:srgbClr val="FFFFFF"/>
                </a:solidFill>
                <a:latin typeface="Arial Narrow" pitchFamily="34" charset="0"/>
                <a:ea typeface="ＭＳ Ｐゴシック" pitchFamily="34" charset="-128"/>
              </a:rPr>
              <a:t>New in 4.0 MR3</a:t>
            </a:r>
          </a:p>
        </p:txBody>
      </p:sp>
      <p:graphicFrame>
        <p:nvGraphicFramePr>
          <p:cNvPr id="7" name="Table 6"/>
          <p:cNvGraphicFramePr>
            <a:graphicFrameLocks noGrp="1"/>
          </p:cNvGraphicFramePr>
          <p:nvPr>
            <p:extLst>
              <p:ext uri="{D42A27DB-BD31-4B8C-83A1-F6EECF244321}">
                <p14:modId xmlns:p14="http://schemas.microsoft.com/office/powerpoint/2010/main" val="3000200643"/>
              </p:ext>
            </p:extLst>
          </p:nvPr>
        </p:nvGraphicFramePr>
        <p:xfrm>
          <a:off x="226603" y="870826"/>
          <a:ext cx="8570266" cy="1138425"/>
        </p:xfrm>
        <a:graphic>
          <a:graphicData uri="http://schemas.openxmlformats.org/drawingml/2006/table">
            <a:tbl>
              <a:tblPr firstRow="1" bandRow="1">
                <a:effectLst/>
                <a:tableStyleId>{073A0DAA-6AF3-43AB-8588-CEC1D06C72B9}</a:tableStyleId>
              </a:tblPr>
              <a:tblGrid>
                <a:gridCol w="1821260"/>
                <a:gridCol w="1208161"/>
                <a:gridCol w="1153656"/>
                <a:gridCol w="1171825"/>
                <a:gridCol w="1071788"/>
                <a:gridCol w="1071788"/>
                <a:gridCol w="1071788"/>
              </a:tblGrid>
              <a:tr h="368326">
                <a:tc>
                  <a:txBody>
                    <a:bodyPr/>
                    <a:lstStyle/>
                    <a:p>
                      <a:endParaRPr lang="en-CA" sz="700" dirty="0"/>
                    </a:p>
                  </a:txBody>
                  <a:tcPr marT="34290" marB="34290">
                    <a:solidFill>
                      <a:schemeClr val="accent4">
                        <a:lumMod val="50000"/>
                      </a:schemeClr>
                    </a:solidFill>
                  </a:tcPr>
                </a:tc>
                <a:tc>
                  <a:txBody>
                    <a:bodyPr/>
                    <a:lstStyle/>
                    <a:p>
                      <a:pPr algn="ctr"/>
                      <a:r>
                        <a:rPr lang="en-US" sz="900" dirty="0" smtClean="0"/>
                        <a:t>Windows</a:t>
                      </a:r>
                      <a:endParaRPr lang="en-CA" sz="900" dirty="0"/>
                    </a:p>
                  </a:txBody>
                  <a:tcPr marT="34290" marB="34290">
                    <a:solidFill>
                      <a:schemeClr val="accent4">
                        <a:lumMod val="50000"/>
                      </a:schemeClr>
                    </a:solidFill>
                  </a:tcPr>
                </a:tc>
                <a:tc>
                  <a:txBody>
                    <a:bodyPr/>
                    <a:lstStyle/>
                    <a:p>
                      <a:pPr algn="ctr"/>
                      <a:r>
                        <a:rPr lang="en-US" sz="900" dirty="0" smtClean="0"/>
                        <a:t>Mac OSX</a:t>
                      </a:r>
                      <a:endParaRPr lang="en-CA" sz="900" dirty="0"/>
                    </a:p>
                  </a:txBody>
                  <a:tcPr marT="34290" marB="34290">
                    <a:solidFill>
                      <a:schemeClr val="accent4">
                        <a:lumMod val="50000"/>
                      </a:schemeClr>
                    </a:solidFill>
                  </a:tcPr>
                </a:tc>
                <a:tc>
                  <a:txBody>
                    <a:bodyPr/>
                    <a:lstStyle/>
                    <a:p>
                      <a:pPr algn="ctr"/>
                      <a:r>
                        <a:rPr lang="en-CA" sz="900" dirty="0" smtClean="0"/>
                        <a:t>Linux</a:t>
                      </a:r>
                      <a:endParaRPr lang="en-CA" sz="900" dirty="0"/>
                    </a:p>
                  </a:txBody>
                  <a:tcPr marT="34290" marB="34290">
                    <a:solidFill>
                      <a:schemeClr val="accent4">
                        <a:lumMod val="50000"/>
                      </a:schemeClr>
                    </a:solidFill>
                  </a:tcPr>
                </a:tc>
                <a:tc>
                  <a:txBody>
                    <a:bodyPr/>
                    <a:lstStyle/>
                    <a:p>
                      <a:pPr algn="ctr"/>
                      <a:r>
                        <a:rPr lang="en-CA" sz="900" dirty="0" smtClean="0"/>
                        <a:t>Android</a:t>
                      </a:r>
                      <a:endParaRPr lang="en-CA" sz="900" dirty="0"/>
                    </a:p>
                  </a:txBody>
                  <a:tcPr marT="34290" marB="34290">
                    <a:solidFill>
                      <a:schemeClr val="accent4">
                        <a:lumMod val="50000"/>
                      </a:schemeClr>
                    </a:solidFill>
                  </a:tcPr>
                </a:tc>
                <a:tc>
                  <a:txBody>
                    <a:bodyPr/>
                    <a:lstStyle/>
                    <a:p>
                      <a:pPr algn="ctr"/>
                      <a:r>
                        <a:rPr lang="en-CA" sz="900" dirty="0" smtClean="0"/>
                        <a:t>iOS</a:t>
                      </a:r>
                      <a:endParaRPr lang="en-CA" sz="900" dirty="0"/>
                    </a:p>
                  </a:txBody>
                  <a:tcPr marT="34290" marB="34290">
                    <a:solidFill>
                      <a:schemeClr val="accent4">
                        <a:lumMod val="50000"/>
                      </a:schemeClr>
                    </a:solidFill>
                  </a:tcP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CA" sz="900" dirty="0" smtClean="0"/>
                        <a:t>Windows Mobile</a:t>
                      </a:r>
                    </a:p>
                  </a:txBody>
                  <a:tcPr marT="34290" marB="34290">
                    <a:solidFill>
                      <a:schemeClr val="accent4">
                        <a:lumMod val="50000"/>
                      </a:schemeClr>
                    </a:solidFill>
                  </a:tcPr>
                </a:tc>
              </a:tr>
              <a:tr h="237366">
                <a:tc gridSpan="5">
                  <a:txBody>
                    <a:bodyPr/>
                    <a:lstStyle/>
                    <a:p>
                      <a:r>
                        <a:rPr lang="en-US" sz="900" b="1" dirty="0" smtClean="0">
                          <a:solidFill>
                            <a:srgbClr val="FFFFFF"/>
                          </a:solidFill>
                        </a:rPr>
                        <a:t>Others</a:t>
                      </a:r>
                    </a:p>
                  </a:txBody>
                  <a:tcPr marT="34290" marB="34290" anchor="ctr">
                    <a:solidFill>
                      <a:schemeClr val="tx1">
                        <a:lumMod val="75000"/>
                        <a:lumOff val="25000"/>
                      </a:schemeClr>
                    </a:solidFill>
                  </a:tcPr>
                </a:tc>
                <a:tc hMerge="1">
                  <a:txBody>
                    <a:bodyPr/>
                    <a:lstStyle/>
                    <a:p>
                      <a:endParaRPr lang="en-US"/>
                    </a:p>
                  </a:txBody>
                  <a:tcPr>
                    <a:solidFill>
                      <a:srgbClr val="C9C9C9"/>
                    </a:solidFill>
                  </a:tcPr>
                </a:tc>
                <a:tc hMerge="1">
                  <a:txBody>
                    <a:bodyPr/>
                    <a:lstStyle/>
                    <a:p>
                      <a:endParaRPr lang="en-US"/>
                    </a:p>
                  </a:txBody>
                  <a:tcPr>
                    <a:solidFill>
                      <a:srgbClr val="C9C9C9"/>
                    </a:solidFill>
                  </a:tcPr>
                </a:tc>
                <a:tc hMerge="1">
                  <a:txBody>
                    <a:bodyPr/>
                    <a:lstStyle/>
                    <a:p>
                      <a:endParaRPr lang="en-US"/>
                    </a:p>
                  </a:txBody>
                  <a:tcPr>
                    <a:solidFill>
                      <a:srgbClr val="C9C9C9"/>
                    </a:solidFill>
                  </a:tcPr>
                </a:tc>
                <a:tc hMerge="1">
                  <a:txBody>
                    <a:bodyPr/>
                    <a:lstStyle/>
                    <a:p>
                      <a:endParaRPr lang="en-US"/>
                    </a:p>
                  </a:txBody>
                  <a:tcPr>
                    <a:solidFill>
                      <a:srgbClr val="C9C9C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000" b="1" i="1" u="none" strike="noStrike" kern="1200" cap="none" spc="0" normalizeH="0" baseline="0" noProof="0" dirty="0">
                        <a:ln>
                          <a:noFill/>
                        </a:ln>
                        <a:solidFill>
                          <a:srgbClr val="FFFFFF"/>
                        </a:solidFill>
                        <a:effectLst/>
                        <a:uLnTx/>
                        <a:uFillTx/>
                        <a:latin typeface="+mn-lt"/>
                        <a:ea typeface="+mn-ea"/>
                        <a:cs typeface="+mn-cs"/>
                      </a:endParaRPr>
                    </a:p>
                  </a:txBody>
                  <a:tcPr marT="34290" marB="34290" anchor="ctr">
                    <a:solidFill>
                      <a:schemeClr val="tx1">
                        <a:lumMod val="75000"/>
                        <a:lumOff val="2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000" b="1" i="1" u="none" strike="noStrike" kern="1200" cap="none" spc="0" normalizeH="0" baseline="0" noProof="0" dirty="0">
                        <a:ln>
                          <a:noFill/>
                        </a:ln>
                        <a:solidFill>
                          <a:srgbClr val="FFFFFF"/>
                        </a:solidFill>
                        <a:effectLst/>
                        <a:uLnTx/>
                        <a:uFillTx/>
                        <a:latin typeface="+mn-lt"/>
                        <a:ea typeface="+mn-ea"/>
                        <a:cs typeface="+mn-cs"/>
                      </a:endParaRPr>
                    </a:p>
                  </a:txBody>
                  <a:tcPr marT="34290" marB="34290" anchor="ctr">
                    <a:solidFill>
                      <a:schemeClr val="tx1">
                        <a:lumMod val="75000"/>
                        <a:lumOff val="25000"/>
                      </a:schemeClr>
                    </a:solidFill>
                  </a:tcPr>
                </a:tc>
              </a:tr>
              <a:tr h="237366">
                <a:tc>
                  <a:txBody>
                    <a:bodyPr/>
                    <a:lstStyle/>
                    <a:p>
                      <a:r>
                        <a:rPr lang="en-US" sz="900" b="1" dirty="0" smtClean="0">
                          <a:solidFill>
                            <a:srgbClr val="FFFFFF"/>
                          </a:solidFill>
                        </a:rPr>
                        <a:t>Windows AD SSO Agent</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0" i="0" dirty="0" smtClean="0">
                        <a:solidFill>
                          <a:srgbClr val="446E60"/>
                        </a:solidFill>
                        <a:latin typeface="+mn-lt"/>
                      </a:endParaRPr>
                    </a:p>
                  </a:txBody>
                  <a:tcPr marT="34290" marB="34290">
                    <a:solidFill>
                      <a:srgbClr val="C9C9C9"/>
                    </a:solidFill>
                  </a:tcPr>
                </a:tc>
                <a:tc>
                  <a:txBody>
                    <a:bodyPr/>
                    <a:lstStyle/>
                    <a:p>
                      <a:endParaRPr lang="en-US" sz="1000" dirty="0"/>
                    </a:p>
                  </a:txBody>
                  <a:tcPr marT="34290" marB="34290">
                    <a:solidFill>
                      <a:srgbClr val="C9C9C9"/>
                    </a:solidFill>
                  </a:tcPr>
                </a:tc>
                <a:tc>
                  <a:txBody>
                    <a:bodyPr/>
                    <a:lstStyle/>
                    <a:p>
                      <a:endParaRPr lang="en-US" sz="1000" dirty="0"/>
                    </a:p>
                  </a:txBody>
                  <a:tcPr marT="34290" marB="34290">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000" b="0" dirty="0" smtClean="0">
                        <a:solidFill>
                          <a:schemeClr val="tx1"/>
                        </a:solidFill>
                      </a:endParaRPr>
                    </a:p>
                  </a:txBody>
                  <a:tcPr marT="34290" marB="34290">
                    <a:solidFill>
                      <a:srgbClr val="C9C9C9"/>
                    </a:solidFill>
                  </a:tcPr>
                </a:tc>
              </a:tr>
              <a:tr h="295367">
                <a:tc>
                  <a:txBody>
                    <a:bodyPr/>
                    <a:lstStyle/>
                    <a:p>
                      <a:r>
                        <a:rPr lang="en-CA" sz="900" b="1" dirty="0" smtClean="0">
                          <a:solidFill>
                            <a:srgbClr val="FFFFFF"/>
                          </a:solidFill>
                        </a:rPr>
                        <a:t>WAN Optimization</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dirty="0" smtClean="0">
                          <a:solidFill>
                            <a:srgbClr val="446E60"/>
                          </a:solidFill>
                          <a:latin typeface="Zapf Dingbats"/>
                          <a:ea typeface="Zapf Dingbats"/>
                          <a:cs typeface="Zapf Dingbats"/>
                          <a:sym typeface="Zapf Dingbats"/>
                        </a:rPr>
                        <a:t>✔</a:t>
                      </a:r>
                      <a:endParaRPr lang="en-US" sz="1000" b="0" i="0" dirty="0" smtClean="0">
                        <a:solidFill>
                          <a:srgbClr val="446E60"/>
                        </a:solidFill>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0" i="0" dirty="0" smtClean="0">
                        <a:solidFill>
                          <a:srgbClr val="446E60"/>
                        </a:solidFill>
                        <a:latin typeface="+mn-lt"/>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000" b="0" dirty="0" smtClean="0">
                        <a:solidFill>
                          <a:schemeClr val="tx1"/>
                        </a:solidFill>
                      </a:endParaRPr>
                    </a:p>
                  </a:txBody>
                  <a:tcPr marT="34290" marB="34290" anchor="ctr">
                    <a:solidFill>
                      <a:srgbClr val="C9C9C9"/>
                    </a:solidFill>
                  </a:tcPr>
                </a:tc>
                <a:tc>
                  <a:txBody>
                    <a:bodyPr/>
                    <a:lstStyle/>
                    <a:p>
                      <a:endParaRPr lang="en-US" sz="1000" dirty="0"/>
                    </a:p>
                  </a:txBody>
                  <a:tcPr marT="34290" marB="34290" anchor="ctr">
                    <a:solidFill>
                      <a:srgbClr val="C9C9C9"/>
                    </a:solidFill>
                  </a:tcPr>
                </a:tc>
                <a:tc>
                  <a:txBody>
                    <a:bodyPr/>
                    <a:lstStyle/>
                    <a:p>
                      <a:endParaRPr lang="en-US" sz="1000" dirty="0"/>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1000" b="0" dirty="0" smtClean="0">
                        <a:solidFill>
                          <a:schemeClr val="tx1"/>
                        </a:solidFill>
                      </a:endParaRPr>
                    </a:p>
                  </a:txBody>
                  <a:tcPr marT="34290" marB="34290" anchor="ctr">
                    <a:solidFill>
                      <a:srgbClr val="C9C9C9"/>
                    </a:solidFill>
                  </a:tcPr>
                </a:tc>
              </a:tr>
            </a:tbl>
          </a:graphicData>
        </a:graphic>
      </p:graphicFrame>
    </p:spTree>
    <p:extLst>
      <p:ext uri="{BB962C8B-B14F-4D97-AF65-F5344CB8AC3E}">
        <p14:creationId xmlns:p14="http://schemas.microsoft.com/office/powerpoint/2010/main" val="1015761779"/>
      </p:ext>
    </p:extLst>
  </p:cSld>
  <p:clrMapOvr>
    <a:masterClrMapping/>
  </p:clrMapOvr>
  <p:transition spd="slow">
    <p:wip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a:solidFill>
                  <a:srgbClr val="FFFFFF"/>
                </a:solidFill>
              </a:rPr>
              <a:t>FortiToken</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6969" y="2141283"/>
            <a:ext cx="585216" cy="585216"/>
          </a:xfrm>
          <a:prstGeom prst="rect">
            <a:avLst/>
          </a:prstGeom>
        </p:spPr>
      </p:pic>
    </p:spTree>
    <p:extLst>
      <p:ext uri="{BB962C8B-B14F-4D97-AF65-F5344CB8AC3E}">
        <p14:creationId xmlns:p14="http://schemas.microsoft.com/office/powerpoint/2010/main" val="2214588932"/>
      </p:ext>
    </p:extLst>
  </p:cSld>
  <p:clrMapOvr>
    <a:masterClrMapping/>
  </p:clrMapOvr>
  <p:transition>
    <p:wipe dir="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Content Placeholder 4"/>
          <p:cNvGraphicFramePr>
            <a:graphicFrameLocks/>
          </p:cNvGraphicFramePr>
          <p:nvPr>
            <p:extLst>
              <p:ext uri="{D42A27DB-BD31-4B8C-83A1-F6EECF244321}">
                <p14:modId xmlns:p14="http://schemas.microsoft.com/office/powerpoint/2010/main" val="388073860"/>
              </p:ext>
            </p:extLst>
          </p:nvPr>
        </p:nvGraphicFramePr>
        <p:xfrm>
          <a:off x="457201" y="1912539"/>
          <a:ext cx="3650536" cy="2587140"/>
        </p:xfrm>
        <a:graphic>
          <a:graphicData uri="http://schemas.openxmlformats.org/drawingml/2006/table">
            <a:tbl>
              <a:tblPr bandRow="1">
                <a:tableStyleId>{073A0DAA-6AF3-43AB-8588-CEC1D06C72B9}</a:tableStyleId>
              </a:tblPr>
              <a:tblGrid>
                <a:gridCol w="3650536"/>
              </a:tblGrid>
              <a:tr h="12738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Supports Strong Authentication</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IPSEC VPN</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SSL VPN</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latin typeface="+mn-lt"/>
                        </a:rPr>
                        <a:t>Administrative Login</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latin typeface="+mn-lt"/>
                        </a:rPr>
                        <a:t>Captive Web Portal</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latin typeface="+mn-lt"/>
                        </a:rPr>
                        <a:t>802.1x Authentication</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latin typeface="+mn-lt"/>
                        </a:rPr>
                        <a:t>Web Application Access</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latin typeface="+mn-lt"/>
                        </a:rPr>
                        <a:t>SSO </a:t>
                      </a:r>
                    </a:p>
                  </a:txBody>
                  <a:tcPr marL="180000" marT="34290" marB="108000">
                    <a:lnT w="12700" cap="flat" cmpd="sng" algn="ctr">
                      <a:no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5880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solidFill>
                            <a:schemeClr val="dk1"/>
                          </a:solidFill>
                          <a:effectLst/>
                          <a:uLnTx/>
                          <a:uFillTx/>
                          <a:latin typeface="+mn-lt"/>
                          <a:ea typeface="+mn-ea"/>
                          <a:cs typeface="+mn-cs"/>
                        </a:rPr>
                        <a:t>Authentication Platforms</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solidFill>
                            <a:schemeClr val="dk1"/>
                          </a:solidFill>
                          <a:effectLst/>
                          <a:uLnTx/>
                          <a:uFillTx/>
                          <a:latin typeface="+mn-lt"/>
                          <a:ea typeface="+mn-ea"/>
                          <a:cs typeface="+mn-cs"/>
                        </a:rPr>
                        <a:t>FortiGate (FOS4.3 and later)</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solidFill>
                            <a:schemeClr val="dk1"/>
                          </a:solidFill>
                          <a:effectLst/>
                          <a:uLnTx/>
                          <a:uFillTx/>
                          <a:latin typeface="+mn-lt"/>
                          <a:ea typeface="+mn-ea"/>
                          <a:cs typeface="+mn-cs"/>
                        </a:rPr>
                        <a:t>FortiAuthenticator (FAC 1.4 and later)</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725220">
                <a:tc>
                  <a:txBody>
                    <a:bodyPr/>
                    <a:lstStyle/>
                    <a:p>
                      <a:pPr marL="0" marR="0" lvl="0" indent="0" algn="l" defTabSz="457200" rtl="0" eaLnBrk="1" fontAlgn="auto" latinLnBrk="0" hangingPunct="1">
                        <a:lnSpc>
                          <a:spcPct val="100000"/>
                        </a:lnSpc>
                        <a:spcBef>
                          <a:spcPts val="0"/>
                        </a:spcBef>
                        <a:spcAft>
                          <a:spcPts val="0"/>
                        </a:spcAft>
                        <a:buClr>
                          <a:schemeClr val="accent4"/>
                        </a:buClr>
                        <a:buSzTx/>
                        <a:buFont typeface="Arial"/>
                        <a:buNone/>
                        <a:tabLst/>
                        <a:defRPr/>
                      </a:pPr>
                      <a:r>
                        <a:rPr kumimoji="0" lang="en-US" sz="1100" b="1" u="none" strike="noStrike" kern="1200" cap="none" spc="0" normalizeH="0" baseline="0" noProof="0" dirty="0" smtClean="0">
                          <a:ln>
                            <a:noFill/>
                          </a:ln>
                          <a:solidFill>
                            <a:schemeClr val="dk1"/>
                          </a:solidFill>
                          <a:effectLst/>
                          <a:uLnTx/>
                          <a:uFillTx/>
                          <a:latin typeface="+mn-lt"/>
                          <a:ea typeface="+mn-ea"/>
                          <a:cs typeface="+mn-cs"/>
                        </a:rPr>
                        <a:t>Secure Seed Delivery Options</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solidFill>
                            <a:schemeClr val="dk1"/>
                          </a:solidFill>
                          <a:effectLst/>
                          <a:uLnTx/>
                          <a:uFillTx/>
                          <a:latin typeface="+mn-lt"/>
                          <a:ea typeface="+mn-ea"/>
                          <a:cs typeface="+mn-cs"/>
                        </a:rPr>
                        <a:t>Online Via FortiGuard</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solidFill>
                            <a:schemeClr val="dk1"/>
                          </a:solidFill>
                          <a:effectLst/>
                          <a:uLnTx/>
                          <a:uFillTx/>
                          <a:latin typeface="+mn-lt"/>
                          <a:ea typeface="+mn-ea"/>
                          <a:cs typeface="+mn-cs"/>
                        </a:rPr>
                        <a:t>Encrypted file on CD (FTK-200S)</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solidFill>
                            <a:schemeClr val="dk1"/>
                          </a:solidFill>
                          <a:effectLst/>
                          <a:uLnTx/>
                          <a:uFillTx/>
                          <a:latin typeface="+mn-lt"/>
                          <a:ea typeface="+mn-ea"/>
                          <a:cs typeface="+mn-cs"/>
                        </a:rPr>
                        <a:t>In-house Seed Provisioning Tool (special order)</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bl>
          </a:graphicData>
        </a:graphic>
      </p:graphicFrame>
      <p:sp>
        <p:nvSpPr>
          <p:cNvPr id="9" name="Title 1"/>
          <p:cNvSpPr>
            <a:spLocks noGrp="1"/>
          </p:cNvSpPr>
          <p:nvPr>
            <p:ph type="title"/>
          </p:nvPr>
        </p:nvSpPr>
        <p:spPr/>
        <p:txBody>
          <a:bodyPr/>
          <a:lstStyle/>
          <a:p>
            <a:r>
              <a:rPr lang="en-US" b="0" i="0" dirty="0"/>
              <a:t>Introducing FortiToken</a:t>
            </a:r>
          </a:p>
        </p:txBody>
      </p:sp>
      <p:pic>
        <p:nvPicPr>
          <p:cNvPr id="26" name="Picture 6"/>
          <p:cNvPicPr>
            <a:picLocks noChangeAspect="1" noChangeArrowheads="1"/>
          </p:cNvPicPr>
          <p:nvPr/>
        </p:nvPicPr>
        <p:blipFill>
          <a:blip r:embed="rId3"/>
          <a:srcRect/>
          <a:stretch>
            <a:fillRect/>
          </a:stretch>
        </p:blipFill>
        <p:spPr bwMode="auto">
          <a:xfrm>
            <a:off x="5415644" y="2363633"/>
            <a:ext cx="2638249" cy="1634694"/>
          </a:xfrm>
          <a:prstGeom prst="rect">
            <a:avLst/>
          </a:prstGeom>
          <a:noFill/>
          <a:ln w="9525">
            <a:noFill/>
            <a:miter lim="800000"/>
            <a:headEnd/>
            <a:tailEnd/>
          </a:ln>
        </p:spPr>
      </p:pic>
      <p:grpSp>
        <p:nvGrpSpPr>
          <p:cNvPr id="2" name="Group 1"/>
          <p:cNvGrpSpPr/>
          <p:nvPr/>
        </p:nvGrpSpPr>
        <p:grpSpPr>
          <a:xfrm>
            <a:off x="448253" y="900000"/>
            <a:ext cx="8281328" cy="635058"/>
            <a:chOff x="448252" y="907651"/>
            <a:chExt cx="8281328" cy="635058"/>
          </a:xfrm>
        </p:grpSpPr>
        <p:sp>
          <p:nvSpPr>
            <p:cNvPr id="8" name="Rectangle 7"/>
            <p:cNvSpPr/>
            <p:nvPr/>
          </p:nvSpPr>
          <p:spPr bwMode="invGray">
            <a:xfrm>
              <a:off x="448252" y="907651"/>
              <a:ext cx="8281328" cy="635058"/>
            </a:xfrm>
            <a:prstGeom prst="rect">
              <a:avLst/>
            </a:prstGeom>
            <a:solidFill>
              <a:srgbClr val="324040"/>
            </a:solidFill>
            <a:ln w="28575">
              <a:noFill/>
              <a:round/>
              <a:headEnd/>
              <a:tailEnd/>
            </a:ln>
            <a:extLst/>
          </p:spPr>
          <p:txBody>
            <a:bodyPr wrap="square" rtlCol="0" anchor="ctr"/>
            <a:lstStyle/>
            <a:p>
              <a:pPr marL="914362" lvl="4" defTabSz="342865"/>
              <a:r>
                <a:rPr lang="en-US" sz="1800" b="1" dirty="0">
                  <a:solidFill>
                    <a:schemeClr val="bg1"/>
                  </a:solidFill>
                  <a:cs typeface="Arial Narrow"/>
                </a:rPr>
                <a:t>Oath Compliant Time Based Hardware One Time Password Token</a:t>
              </a: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8104" y="934864"/>
              <a:ext cx="585216" cy="585216"/>
            </a:xfrm>
            <a:prstGeom prst="rect">
              <a:avLst/>
            </a:prstGeom>
          </p:spPr>
        </p:pic>
      </p:grpSp>
    </p:spTree>
    <p:extLst>
      <p:ext uri="{BB962C8B-B14F-4D97-AF65-F5344CB8AC3E}">
        <p14:creationId xmlns:p14="http://schemas.microsoft.com/office/powerpoint/2010/main" val="655370566"/>
      </p:ext>
    </p:extLst>
  </p:cSld>
  <p:clrMapOvr>
    <a:masterClrMapping/>
  </p:clrMapOvr>
  <p:transition>
    <p:wipe dir="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b="0" i="0" dirty="0"/>
              <a:t>Introducing </a:t>
            </a:r>
            <a:r>
              <a:rPr lang="en-US" b="0" i="0" dirty="0" smtClean="0"/>
              <a:t>FortiToken Mobile</a:t>
            </a:r>
            <a:endParaRPr lang="en-US" b="0" i="0" dirty="0"/>
          </a:p>
        </p:txBody>
      </p:sp>
      <p:pic>
        <p:nvPicPr>
          <p:cNvPr id="7" name="Picture 3"/>
          <p:cNvPicPr>
            <a:picLocks noChangeAspect="1" noChangeArrowheads="1"/>
          </p:cNvPicPr>
          <p:nvPr/>
        </p:nvPicPr>
        <p:blipFill>
          <a:blip r:embed="rId3"/>
          <a:srcRect/>
          <a:stretch>
            <a:fillRect/>
          </a:stretch>
        </p:blipFill>
        <p:spPr bwMode="auto">
          <a:xfrm>
            <a:off x="3921722" y="1903495"/>
            <a:ext cx="4807858" cy="2322419"/>
          </a:xfrm>
          <a:prstGeom prst="rect">
            <a:avLst/>
          </a:prstGeom>
          <a:noFill/>
          <a:ln w="9525">
            <a:noFill/>
            <a:miter lim="800000"/>
            <a:headEnd/>
            <a:tailEnd/>
          </a:ln>
        </p:spPr>
      </p:pic>
      <p:graphicFrame>
        <p:nvGraphicFramePr>
          <p:cNvPr id="8" name="Content Placeholder 4"/>
          <p:cNvGraphicFramePr>
            <a:graphicFrameLocks/>
          </p:cNvGraphicFramePr>
          <p:nvPr>
            <p:extLst>
              <p:ext uri="{D42A27DB-BD31-4B8C-83A1-F6EECF244321}">
                <p14:modId xmlns:p14="http://schemas.microsoft.com/office/powerpoint/2010/main" val="462725403"/>
              </p:ext>
            </p:extLst>
          </p:nvPr>
        </p:nvGraphicFramePr>
        <p:xfrm>
          <a:off x="457201" y="1836456"/>
          <a:ext cx="3256391" cy="2369808"/>
        </p:xfrm>
        <a:graphic>
          <a:graphicData uri="http://schemas.openxmlformats.org/drawingml/2006/table">
            <a:tbl>
              <a:tblPr bandRow="1">
                <a:tableStyleId>{073A0DAA-6AF3-43AB-8588-CEC1D06C72B9}</a:tableStyleId>
              </a:tblPr>
              <a:tblGrid>
                <a:gridCol w="3256391"/>
              </a:tblGrid>
              <a:tr h="1008999">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100" b="1" dirty="0" smtClean="0"/>
                        <a:t>Highly</a:t>
                      </a:r>
                      <a:r>
                        <a:rPr lang="en-US" sz="1100" b="1" baseline="0" dirty="0" smtClean="0"/>
                        <a:t> Secure</a:t>
                      </a:r>
                      <a:endParaRPr lang="en-US" sz="1100" b="1" dirty="0" smtClean="0"/>
                    </a:p>
                    <a:p>
                      <a:pPr marL="171450" marR="0" lvl="2"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lang="en-US" sz="900" dirty="0" smtClean="0"/>
                        <a:t>Pin Protected</a:t>
                      </a:r>
                      <a:r>
                        <a:rPr lang="en-US" sz="900" baseline="0" dirty="0" smtClean="0"/>
                        <a:t> App</a:t>
                      </a:r>
                    </a:p>
                    <a:p>
                      <a:pPr marL="171450" marR="0" lvl="2"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lang="en-US" sz="900" dirty="0" smtClean="0"/>
                        <a:t>Device Binding</a:t>
                      </a:r>
                    </a:p>
                    <a:p>
                      <a:pPr marL="171450" marR="0" lvl="2"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lang="en-US" sz="900" dirty="0" smtClean="0">
                          <a:latin typeface="+mn-lt"/>
                          <a:cs typeface="Arial Narrow" pitchFamily="34" charset="0"/>
                        </a:rPr>
                        <a:t>Brute</a:t>
                      </a:r>
                      <a:r>
                        <a:rPr lang="en-US" sz="900" baseline="0" dirty="0" smtClean="0">
                          <a:latin typeface="+mn-lt"/>
                          <a:cs typeface="Arial Narrow" pitchFamily="34" charset="0"/>
                        </a:rPr>
                        <a:t> Force Protection</a:t>
                      </a:r>
                    </a:p>
                    <a:p>
                      <a:pPr marL="171450" marR="0" lvl="2"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lang="en-US" sz="900" baseline="0" dirty="0" smtClean="0">
                          <a:latin typeface="+mn-lt"/>
                          <a:cs typeface="Arial Narrow" pitchFamily="34" charset="0"/>
                        </a:rPr>
                        <a:t>Dynamic Seed Generation</a:t>
                      </a:r>
                    </a:p>
                    <a:p>
                      <a:pPr marL="171450" marR="0" lvl="2"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lang="en-US" sz="900" baseline="0" dirty="0" smtClean="0">
                          <a:latin typeface="+mn-lt"/>
                          <a:cs typeface="Arial Narrow" pitchFamily="34" charset="0"/>
                        </a:rPr>
                        <a:t>Encrypted Seed Storage</a:t>
                      </a:r>
                      <a:endParaRPr lang="en-US" sz="900" dirty="0" smtClean="0">
                        <a:latin typeface="+mn-lt"/>
                        <a:cs typeface="Arial Narrow" pitchFamily="34" charset="0"/>
                      </a:endParaRPr>
                    </a:p>
                  </a:txBody>
                  <a:tcPr marL="180000" marT="34290" marB="108000">
                    <a:lnB w="12700" cap="flat" cmpd="sng" algn="ctr">
                      <a:solidFill>
                        <a:srgbClr val="36424A">
                          <a:lumMod val="40000"/>
                          <a:lumOff val="60000"/>
                        </a:srgbClr>
                      </a:solidFill>
                      <a:prstDash val="sysDash"/>
                      <a:round/>
                      <a:headEnd type="none" w="med" len="med"/>
                      <a:tailEnd type="none" w="med" len="med"/>
                    </a:lnB>
                    <a:solidFill>
                      <a:schemeClr val="bg1"/>
                    </a:solidFill>
                  </a:tcPr>
                </a:tc>
              </a:tr>
              <a:tr h="58882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Authentication Platforms</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FortiGate (FOS5.0 Beta 5 and later)</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FortiAuthenticator (FAC 1.4 and later)</a:t>
                      </a:r>
                      <a:endParaRPr kumimoji="0" lang="en-US" sz="900" u="none" strike="noStrike" kern="1200" cap="none" spc="0" normalizeH="0" baseline="0" noProof="0" dirty="0" smtClean="0">
                        <a:ln>
                          <a:noFill/>
                        </a:ln>
                        <a:effectLst/>
                        <a:uLnTx/>
                        <a:uFillTx/>
                        <a:latin typeface="+mn-lt"/>
                      </a:endParaRP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77198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Broad Device Support</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iOS (iPhone, </a:t>
                      </a:r>
                      <a:r>
                        <a:rPr kumimoji="0" lang="en-US" sz="900" u="none" strike="noStrike" kern="1200" cap="none" spc="0" normalizeH="0" baseline="0" noProof="0" dirty="0" err="1" smtClean="0">
                          <a:ln>
                            <a:noFill/>
                          </a:ln>
                          <a:effectLst/>
                          <a:uLnTx/>
                          <a:uFillTx/>
                        </a:rPr>
                        <a:t>iPad</a:t>
                      </a:r>
                      <a:r>
                        <a:rPr kumimoji="0" lang="en-US" sz="900" u="none" strike="noStrike" kern="1200" cap="none" spc="0" normalizeH="0" baseline="0" noProof="0" dirty="0" smtClean="0">
                          <a:ln>
                            <a:noFill/>
                          </a:ln>
                          <a:effectLst/>
                          <a:uLnTx/>
                          <a:uFillTx/>
                        </a:rPr>
                        <a:t>, iPod Touch)</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latin typeface="+mn-lt"/>
                        </a:rPr>
                        <a:t>Android</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latin typeface="+mn-lt"/>
                        </a:rPr>
                        <a:t>BlackBerry (TBD)</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bl>
          </a:graphicData>
        </a:graphic>
      </p:graphicFrame>
      <p:grpSp>
        <p:nvGrpSpPr>
          <p:cNvPr id="2" name="Group 1"/>
          <p:cNvGrpSpPr/>
          <p:nvPr/>
        </p:nvGrpSpPr>
        <p:grpSpPr>
          <a:xfrm>
            <a:off x="448253" y="898580"/>
            <a:ext cx="8281328" cy="635058"/>
            <a:chOff x="448252" y="898580"/>
            <a:chExt cx="8281328" cy="635058"/>
          </a:xfrm>
        </p:grpSpPr>
        <p:sp>
          <p:nvSpPr>
            <p:cNvPr id="11" name="Rectangle 10"/>
            <p:cNvSpPr/>
            <p:nvPr/>
          </p:nvSpPr>
          <p:spPr bwMode="invGray">
            <a:xfrm>
              <a:off x="448252" y="898580"/>
              <a:ext cx="8281328" cy="635058"/>
            </a:xfrm>
            <a:prstGeom prst="rect">
              <a:avLst/>
            </a:prstGeom>
            <a:solidFill>
              <a:srgbClr val="324040"/>
            </a:solidFill>
            <a:ln w="28575">
              <a:noFill/>
              <a:round/>
              <a:headEnd/>
              <a:tailEnd/>
            </a:ln>
            <a:extLst/>
          </p:spPr>
          <p:txBody>
            <a:bodyPr wrap="square" rtlCol="0" anchor="ctr"/>
            <a:lstStyle/>
            <a:p>
              <a:pPr marL="914362" lvl="4" defTabSz="342865"/>
              <a:r>
                <a:rPr lang="en-US" sz="1800" b="1" dirty="0">
                  <a:solidFill>
                    <a:schemeClr val="bg1"/>
                  </a:solidFill>
                  <a:cs typeface="Arial Narrow"/>
                </a:rPr>
                <a:t>Oath Compliant Time Based One Time Password Soft Token</a:t>
              </a:r>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8104" y="925793"/>
              <a:ext cx="585216" cy="585216"/>
            </a:xfrm>
            <a:prstGeom prst="rect">
              <a:avLst/>
            </a:prstGeom>
          </p:spPr>
        </p:pic>
      </p:grpSp>
    </p:spTree>
    <p:extLst>
      <p:ext uri="{BB962C8B-B14F-4D97-AF65-F5344CB8AC3E}">
        <p14:creationId xmlns:p14="http://schemas.microsoft.com/office/powerpoint/2010/main" val="3411438596"/>
      </p:ext>
    </p:extLst>
  </p:cSld>
  <p:clrMapOvr>
    <a:masterClrMapping/>
  </p:clrMapOvr>
  <p:transition>
    <p:wipe dir="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a:solidFill>
                  <a:srgbClr val="FFFFFF"/>
                </a:solidFill>
              </a:rPr>
              <a:t>FortiAnalyzer</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5115" y="2136008"/>
            <a:ext cx="585216" cy="585216"/>
          </a:xfrm>
          <a:prstGeom prst="rect">
            <a:avLst/>
          </a:prstGeom>
        </p:spPr>
      </p:pic>
    </p:spTree>
    <p:extLst>
      <p:ext uri="{BB962C8B-B14F-4D97-AF65-F5344CB8AC3E}">
        <p14:creationId xmlns:p14="http://schemas.microsoft.com/office/powerpoint/2010/main" val="1388919956"/>
      </p:ext>
    </p:extLst>
  </p:cSld>
  <p:clrMapOvr>
    <a:masterClrMapping/>
  </p:clrMapOvr>
  <p:transition>
    <p:wipe dir="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a:spLocks noGrp="1"/>
          </p:cNvSpPr>
          <p:nvPr>
            <p:ph type="title"/>
          </p:nvPr>
        </p:nvSpPr>
        <p:spPr/>
        <p:txBody>
          <a:bodyPr/>
          <a:lstStyle/>
          <a:p>
            <a:r>
              <a:rPr lang="en-US" b="0" i="0" dirty="0" smtClean="0"/>
              <a:t>Introducing FortiAnalyzer</a:t>
            </a:r>
            <a:endParaRPr lang="en-US" b="0" i="0" dirty="0"/>
          </a:p>
        </p:txBody>
      </p:sp>
      <p:graphicFrame>
        <p:nvGraphicFramePr>
          <p:cNvPr id="8" name="Content Placeholder 4"/>
          <p:cNvGraphicFramePr>
            <a:graphicFrameLocks/>
          </p:cNvGraphicFramePr>
          <p:nvPr>
            <p:extLst>
              <p:ext uri="{D42A27DB-BD31-4B8C-83A1-F6EECF244321}">
                <p14:modId xmlns:p14="http://schemas.microsoft.com/office/powerpoint/2010/main" val="284269640"/>
              </p:ext>
            </p:extLst>
          </p:nvPr>
        </p:nvGraphicFramePr>
        <p:xfrm>
          <a:off x="457201" y="1817864"/>
          <a:ext cx="3622842" cy="2763720"/>
        </p:xfrm>
        <a:graphic>
          <a:graphicData uri="http://schemas.openxmlformats.org/drawingml/2006/table">
            <a:tbl>
              <a:tblPr bandRow="1">
                <a:tableStyleId>{073A0DAA-6AF3-43AB-8588-CEC1D06C72B9}</a:tableStyleId>
              </a:tblPr>
              <a:tblGrid>
                <a:gridCol w="3622842"/>
              </a:tblGrid>
              <a:tr h="7252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Aggregated Logging</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Singular View of all Fortinet Devices</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Built-in Content Archiving </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Malicious File Quarantine</a:t>
                      </a:r>
                    </a:p>
                  </a:txBody>
                  <a:tcPr marL="180000" marT="34290" marB="108000">
                    <a:lnT w="12700" cap="flat" cmpd="sng" algn="ctr">
                      <a:no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5880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Centralized Reporting</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Predefined  Summary &amp; Device Reports</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Hundreds of Customizable Charts &amp; Graphs</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5880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Analysis &amp; Event Correlation</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Vulnerability Assessment</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Network &amp; Log Analysis</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8623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Scalable Solution</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Hardware and VM Versions Available</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Collector/Analyzer Modes for Large Deployments</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High Performance Logs/Sec Processing</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Support for Internal or External SQL Databases</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bl>
          </a:graphicData>
        </a:graphic>
      </p:graphicFrame>
      <p:pic>
        <p:nvPicPr>
          <p:cNvPr id="3"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045239" y="2360969"/>
            <a:ext cx="2979637" cy="1170671"/>
          </a:xfrm>
          <a:prstGeom prst="rect">
            <a:avLst/>
          </a:prstGeom>
          <a:ln>
            <a:noFill/>
          </a:ln>
          <a:effectLst>
            <a:outerShdw blurRad="292100" dist="139700" dir="2700000" algn="tl" rotWithShape="0">
              <a:srgbClr val="333333">
                <a:alpha val="65000"/>
              </a:srgbClr>
            </a:outerShdw>
          </a:effectLst>
        </p:spPr>
      </p:pic>
      <p:pic>
        <p:nvPicPr>
          <p:cNvPr id="2"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773780" y="2882805"/>
            <a:ext cx="2955800" cy="1192484"/>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448253" y="898580"/>
            <a:ext cx="8281328" cy="635058"/>
            <a:chOff x="448252" y="898580"/>
            <a:chExt cx="8281328" cy="635058"/>
          </a:xfrm>
        </p:grpSpPr>
        <p:sp>
          <p:nvSpPr>
            <p:cNvPr id="9" name="Rectangle 8"/>
            <p:cNvSpPr/>
            <p:nvPr/>
          </p:nvSpPr>
          <p:spPr bwMode="invGray">
            <a:xfrm>
              <a:off x="448252" y="898580"/>
              <a:ext cx="8281328" cy="635058"/>
            </a:xfrm>
            <a:prstGeom prst="rect">
              <a:avLst/>
            </a:prstGeom>
            <a:solidFill>
              <a:srgbClr val="324040"/>
            </a:solidFill>
            <a:ln w="28575">
              <a:noFill/>
              <a:round/>
              <a:headEnd/>
              <a:tailEnd/>
            </a:ln>
            <a:extLst/>
          </p:spPr>
          <p:txBody>
            <a:bodyPr wrap="square" rtlCol="0" anchor="ctr"/>
            <a:lstStyle/>
            <a:p>
              <a:pPr marL="914362" lvl="4" defTabSz="342865"/>
              <a:r>
                <a:rPr lang="en-US" sz="1800" b="1" dirty="0">
                  <a:solidFill>
                    <a:schemeClr val="bg1"/>
                  </a:solidFill>
                  <a:cs typeface="Arial Narrow"/>
                </a:rPr>
                <a:t>Logging, reporting and analysis from multiple Fortinet devices</a:t>
              </a:r>
            </a:p>
          </p:txBody>
        </p:sp>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8104" y="930280"/>
              <a:ext cx="585216" cy="585216"/>
            </a:xfrm>
            <a:prstGeom prst="rect">
              <a:avLst/>
            </a:prstGeom>
          </p:spPr>
        </p:pic>
      </p:grpSp>
    </p:spTree>
    <p:extLst>
      <p:ext uri="{BB962C8B-B14F-4D97-AF65-F5344CB8AC3E}">
        <p14:creationId xmlns:p14="http://schemas.microsoft.com/office/powerpoint/2010/main" val="847827373"/>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17353" y="2297091"/>
            <a:ext cx="372259" cy="547200"/>
          </a:xfrm>
          <a:prstGeom prst="rect">
            <a:avLst/>
          </a:prstGeom>
        </p:spPr>
      </p:pic>
      <p:sp>
        <p:nvSpPr>
          <p:cNvPr id="30722" name="Rectangle 2"/>
          <p:cNvSpPr>
            <a:spLocks noGrp="1" noChangeArrowheads="1"/>
          </p:cNvSpPr>
          <p:nvPr>
            <p:ph type="title"/>
          </p:nvPr>
        </p:nvSpPr>
        <p:spPr/>
        <p:txBody>
          <a:bodyPr/>
          <a:lstStyle/>
          <a:p>
            <a:pPr eaLnBrk="1" hangingPunct="1"/>
            <a:r>
              <a:rPr lang="en-US" b="0" i="0" dirty="0" smtClean="0"/>
              <a:t>FortiGate/FortiWiFi 30E-3G4G</a:t>
            </a:r>
            <a:endParaRPr lang="en-US" b="0" i="0" dirty="0"/>
          </a:p>
        </p:txBody>
      </p:sp>
      <p:sp>
        <p:nvSpPr>
          <p:cNvPr id="11"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1 x GE RJ45 WAN Port</a:t>
            </a:r>
          </a:p>
          <a:p>
            <a:pPr marL="343033" indent="-343033" defTabSz="914379">
              <a:spcBef>
                <a:spcPct val="20000"/>
              </a:spcBef>
              <a:buClr>
                <a:schemeClr val="accent6"/>
              </a:buClr>
              <a:buFont typeface="+mj-ea"/>
              <a:buAutoNum type="circleNumDbPlain"/>
            </a:pPr>
            <a:r>
              <a:rPr lang="en-US" sz="1000" b="1" dirty="0"/>
              <a:t>4 x GE RJ45 Ports</a:t>
            </a:r>
          </a:p>
          <a:p>
            <a:pPr marL="343033" indent="-343033" defTabSz="914379">
              <a:spcBef>
                <a:spcPct val="20000"/>
              </a:spcBef>
              <a:buClr>
                <a:schemeClr val="accent6"/>
              </a:buClr>
              <a:buFont typeface="+mj-ea"/>
              <a:buAutoNum type="circleNumDbPlain"/>
            </a:pPr>
            <a:r>
              <a:rPr lang="en-US" sz="1000" b="1" dirty="0"/>
              <a:t>WiFi Variant: 802.11a/b/g/n</a:t>
            </a:r>
          </a:p>
          <a:p>
            <a:pPr defTabSz="914379">
              <a:spcBef>
                <a:spcPct val="20000"/>
              </a:spcBef>
              <a:buClr>
                <a:schemeClr val="accent6"/>
              </a:buClr>
            </a:pPr>
            <a:endParaRPr lang="en-US" sz="1000" b="1" dirty="0"/>
          </a:p>
          <a:p>
            <a:pPr defTabSz="914379">
              <a:spcBef>
                <a:spcPct val="20000"/>
              </a:spcBef>
              <a:buClr>
                <a:schemeClr val="accent6"/>
              </a:buClr>
            </a:pPr>
            <a:endParaRPr lang="en-US" sz="1000" dirty="0"/>
          </a:p>
        </p:txBody>
      </p:sp>
      <p:grpSp>
        <p:nvGrpSpPr>
          <p:cNvPr id="5" name="Group 4"/>
          <p:cNvGrpSpPr/>
          <p:nvPr/>
        </p:nvGrpSpPr>
        <p:grpSpPr>
          <a:xfrm>
            <a:off x="1185600" y="1250165"/>
            <a:ext cx="3420000" cy="1294113"/>
            <a:chOff x="1167254" y="1161143"/>
            <a:chExt cx="3420000" cy="1294113"/>
          </a:xfrm>
        </p:grpSpPr>
        <p:pic>
          <p:nvPicPr>
            <p:cNvPr id="3" name="Picture 2" descr="FWF-30E+Back.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67254" y="1891787"/>
              <a:ext cx="3420000" cy="563469"/>
            </a:xfrm>
            <a:prstGeom prst="rect">
              <a:avLst/>
            </a:prstGeom>
          </p:spPr>
        </p:pic>
        <p:pic>
          <p:nvPicPr>
            <p:cNvPr id="4" name="Picture 3" descr="FG-30E+Front.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67254" y="1161143"/>
              <a:ext cx="3420000" cy="563468"/>
            </a:xfrm>
            <a:prstGeom prst="rect">
              <a:avLst/>
            </a:prstGeom>
          </p:spPr>
        </p:pic>
      </p:grpSp>
      <p:sp>
        <p:nvSpPr>
          <p:cNvPr id="23" name="Oval 22"/>
          <p:cNvSpPr/>
          <p:nvPr/>
        </p:nvSpPr>
        <p:spPr bwMode="auto">
          <a:xfrm>
            <a:off x="3028133" y="246563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17" name="Oval 16"/>
          <p:cNvSpPr/>
          <p:nvPr/>
        </p:nvSpPr>
        <p:spPr bwMode="auto">
          <a:xfrm>
            <a:off x="3637531" y="246563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cxnSp>
        <p:nvCxnSpPr>
          <p:cNvPr id="25" name="Straight Connector 24"/>
          <p:cNvCxnSpPr/>
          <p:nvPr/>
        </p:nvCxnSpPr>
        <p:spPr bwMode="auto">
          <a:xfrm>
            <a:off x="6611995" y="2297091"/>
            <a:ext cx="0" cy="5472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26" name="Picture 25" descr="WiFi-a-b-g-n.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682225" y="2297091"/>
            <a:ext cx="371646" cy="547200"/>
          </a:xfrm>
          <a:prstGeom prst="rect">
            <a:avLst/>
          </a:prstGeom>
        </p:spPr>
      </p:pic>
      <p:sp>
        <p:nvSpPr>
          <p:cNvPr id="27" name="Oval 26"/>
          <p:cNvSpPr/>
          <p:nvPr/>
        </p:nvSpPr>
        <p:spPr bwMode="auto">
          <a:xfrm>
            <a:off x="4447201" y="2047562"/>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pic>
        <p:nvPicPr>
          <p:cNvPr id="14" name="Picture 13"/>
          <p:cNvPicPr>
            <a:picLocks noChangeAspect="1"/>
          </p:cNvPicPr>
          <p:nvPr/>
        </p:nvPicPr>
        <p:blipFill>
          <a:blip r:embed="rId6"/>
          <a:stretch>
            <a:fillRect/>
          </a:stretch>
        </p:blipFill>
        <p:spPr>
          <a:xfrm>
            <a:off x="4742916" y="86002"/>
            <a:ext cx="533400" cy="533400"/>
          </a:xfrm>
          <a:prstGeom prst="rect">
            <a:avLst/>
          </a:prstGeom>
        </p:spPr>
      </p:pic>
      <p:pic>
        <p:nvPicPr>
          <p:cNvPr id="6" name="Picture 5" descr="Firewall-Sym-Dk.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9" name="TextBox 8"/>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950 Mbps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0.9 Million</a:t>
            </a:r>
          </a:p>
          <a:p>
            <a:r>
              <a:rPr lang="en-US" sz="800" dirty="0">
                <a:solidFill>
                  <a:srgbClr val="7F7F7F"/>
                </a:solidFill>
              </a:rPr>
              <a:t>Concurrent Sessions</a:t>
            </a:r>
          </a:p>
          <a:p>
            <a:endParaRPr lang="en-US" sz="800" dirty="0">
              <a:solidFill>
                <a:srgbClr val="7F7F7F"/>
              </a:solidFill>
            </a:endParaRPr>
          </a:p>
          <a:p>
            <a:r>
              <a:rPr lang="en-US" sz="1800" b="1" dirty="0"/>
              <a:t>15,000</a:t>
            </a:r>
          </a:p>
          <a:p>
            <a:r>
              <a:rPr lang="en-US" sz="800" dirty="0">
                <a:solidFill>
                  <a:srgbClr val="7F7F7F"/>
                </a:solidFill>
              </a:rPr>
              <a:t>New Sessions/Sec</a:t>
            </a:r>
          </a:p>
        </p:txBody>
      </p:sp>
      <p:cxnSp>
        <p:nvCxnSpPr>
          <p:cNvPr id="28" name="Straight Connector 27"/>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38" name="Picture 37"/>
          <p:cNvPicPr>
            <a:picLocks noChangeAspect="1"/>
          </p:cNvPicPr>
          <p:nvPr/>
        </p:nvPicPr>
        <p:blipFill>
          <a:blip r:embed="rId8"/>
          <a:stretch>
            <a:fillRect/>
          </a:stretch>
        </p:blipFill>
        <p:spPr>
          <a:xfrm>
            <a:off x="7396793" y="4062941"/>
            <a:ext cx="505867" cy="503339"/>
          </a:xfrm>
          <a:prstGeom prst="rect">
            <a:avLst/>
          </a:prstGeom>
        </p:spPr>
      </p:pic>
      <p:pic>
        <p:nvPicPr>
          <p:cNvPr id="39" name="Picture 38"/>
          <p:cNvPicPr>
            <a:picLocks noChangeAspect="1"/>
          </p:cNvPicPr>
          <p:nvPr/>
        </p:nvPicPr>
        <p:blipFill>
          <a:blip r:embed="rId9"/>
          <a:stretch>
            <a:fillRect/>
          </a:stretch>
        </p:blipFill>
        <p:spPr>
          <a:xfrm>
            <a:off x="6703208" y="4104601"/>
            <a:ext cx="468167" cy="438533"/>
          </a:xfrm>
          <a:prstGeom prst="rect">
            <a:avLst/>
          </a:prstGeom>
        </p:spPr>
      </p:pic>
      <p:pic>
        <p:nvPicPr>
          <p:cNvPr id="40" name="Picture 39"/>
          <p:cNvPicPr>
            <a:picLocks noChangeAspect="1"/>
          </p:cNvPicPr>
          <p:nvPr/>
        </p:nvPicPr>
        <p:blipFill>
          <a:blip r:embed="rId10"/>
          <a:stretch>
            <a:fillRect/>
          </a:stretch>
        </p:blipFill>
        <p:spPr>
          <a:xfrm>
            <a:off x="8097409" y="4111845"/>
            <a:ext cx="613216" cy="427264"/>
          </a:xfrm>
          <a:prstGeom prst="rect">
            <a:avLst/>
          </a:prstGeom>
        </p:spPr>
      </p:pic>
      <p:grpSp>
        <p:nvGrpSpPr>
          <p:cNvPr id="30721" name="Group 30720"/>
          <p:cNvGrpSpPr/>
          <p:nvPr/>
        </p:nvGrpSpPr>
        <p:grpSpPr>
          <a:xfrm>
            <a:off x="5984936" y="4091312"/>
            <a:ext cx="482083" cy="459205"/>
            <a:chOff x="5818638" y="4203821"/>
            <a:chExt cx="467667" cy="445474"/>
          </a:xfrm>
        </p:grpSpPr>
        <p:pic>
          <p:nvPicPr>
            <p:cNvPr id="42" name="Picture 41"/>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41" name="Picture 40"/>
            <p:cNvPicPr>
              <a:picLocks noChangeAspect="1"/>
            </p:cNvPicPr>
            <p:nvPr/>
          </p:nvPicPr>
          <p:blipFill>
            <a:blip r:embed="rId12"/>
            <a:stretch>
              <a:fillRect/>
            </a:stretch>
          </p:blipFill>
          <p:spPr>
            <a:xfrm flipH="1">
              <a:off x="5869115" y="4203821"/>
              <a:ext cx="417190" cy="445474"/>
            </a:xfrm>
            <a:prstGeom prst="rect">
              <a:avLst/>
            </a:prstGeom>
          </p:spPr>
        </p:pic>
      </p:grpSp>
      <p:sp>
        <p:nvSpPr>
          <p:cNvPr id="30723" name="Rounded Rectangle 30722"/>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a:t>
            </a:r>
          </a:p>
        </p:txBody>
      </p:sp>
      <p:sp>
        <p:nvSpPr>
          <p:cNvPr id="45" name="Rounded Rectangle 44"/>
          <p:cNvSpPr/>
          <p:nvPr/>
        </p:nvSpPr>
        <p:spPr bwMode="invGray">
          <a:xfrm>
            <a:off x="695552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a:t>
            </a:r>
          </a:p>
        </p:txBody>
      </p:sp>
      <p:sp>
        <p:nvSpPr>
          <p:cNvPr id="46" name="Rounded Rectangle 45"/>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a:t>
            </a:r>
          </a:p>
        </p:txBody>
      </p:sp>
      <p:cxnSp>
        <p:nvCxnSpPr>
          <p:cNvPr id="35" name="Straight Connector 34"/>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Remote Office</a:t>
            </a:r>
          </a:p>
          <a:p>
            <a:r>
              <a:rPr lang="en-US" sz="1000" dirty="0">
                <a:solidFill>
                  <a:schemeClr val="bg1">
                    <a:lumMod val="50000"/>
                  </a:schemeClr>
                </a:solidFill>
              </a:rPr>
              <a:t>UTM / DEFW </a:t>
            </a:r>
          </a:p>
        </p:txBody>
      </p:sp>
      <p:pic>
        <p:nvPicPr>
          <p:cNvPr id="29" name="Picture 28"/>
          <p:cNvPicPr>
            <a:picLocks noChangeAspect="1"/>
          </p:cNvPicPr>
          <p:nvPr/>
        </p:nvPicPr>
        <p:blipFill>
          <a:blip r:embed="rId13">
            <a:duotone>
              <a:schemeClr val="accent3">
                <a:shade val="45000"/>
                <a:satMod val="135000"/>
              </a:schemeClr>
              <a:prstClr val="white"/>
            </a:duotone>
            <a:extLst>
              <a:ext uri="{BEBA8EAE-BF5A-486C-A8C5-ECC9F3942E4B}">
                <a14:imgProps xmlns:a14="http://schemas.microsoft.com/office/drawing/2010/main">
                  <a14:imgLayer r:embed="rId14">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pic>
        <p:nvPicPr>
          <p:cNvPr id="37" name="Picture 36" descr="Interface-3G4G.png"/>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189613" y="2289835"/>
            <a:ext cx="371646" cy="547200"/>
          </a:xfrm>
          <a:prstGeom prst="rect">
            <a:avLst/>
          </a:prstGeom>
        </p:spPr>
      </p:pic>
      <p:sp>
        <p:nvSpPr>
          <p:cNvPr id="43" name="Rounded Rectangle 42"/>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44" name="Picture 43" descr="Hacker-Dk.png"/>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7" name="TextBox 46"/>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240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200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150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8" name="Picture 47" descr="NGFW_sym.png"/>
          <p:cNvPicPr>
            <a:picLocks noChangeAspect="1"/>
          </p:cNvPicPr>
          <p:nvPr/>
        </p:nvPicPr>
        <p:blipFill>
          <a:blip r:embed="rId17" cstate="email">
            <a:extLst>
              <a:ext uri="{BEBA8EAE-BF5A-486C-A8C5-ECC9F3942E4B}">
                <a14:imgProps xmlns:a14="http://schemas.microsoft.com/office/drawing/2010/main">
                  <a14:imgLayer r:embed="rId18">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49" name="Picture 48"/>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3464184215"/>
      </p:ext>
    </p:extLst>
  </p:cSld>
  <p:clrMapOvr>
    <a:masterClrMapping/>
  </p:clrMapOvr>
  <p:transition spd="slow">
    <p:wip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a:t>FortiAnalyzer Series</a:t>
            </a:r>
            <a:endParaRPr lang="en-US" dirty="0"/>
          </a:p>
        </p:txBody>
      </p:sp>
      <p:graphicFrame>
        <p:nvGraphicFramePr>
          <p:cNvPr id="4" name="Group 51"/>
          <p:cNvGraphicFramePr>
            <a:graphicFrameLocks noGrp="1"/>
          </p:cNvGraphicFramePr>
          <p:nvPr>
            <p:extLst>
              <p:ext uri="{D42A27DB-BD31-4B8C-83A1-F6EECF244321}">
                <p14:modId xmlns:p14="http://schemas.microsoft.com/office/powerpoint/2010/main" val="3947621929"/>
              </p:ext>
            </p:extLst>
          </p:nvPr>
        </p:nvGraphicFramePr>
        <p:xfrm>
          <a:off x="252002" y="1080000"/>
          <a:ext cx="8640000" cy="3335290"/>
        </p:xfrm>
        <a:graphic>
          <a:graphicData uri="http://schemas.openxmlformats.org/drawingml/2006/table">
            <a:tbl>
              <a:tblPr firstRow="1" bandRow="1">
                <a:effectLst/>
                <a:tableStyleId>{073A0DAA-6AF3-43AB-8588-CEC1D06C72B9}</a:tableStyleId>
              </a:tblPr>
              <a:tblGrid>
                <a:gridCol w="1451608"/>
                <a:gridCol w="1797098"/>
                <a:gridCol w="1797098"/>
                <a:gridCol w="1797098"/>
                <a:gridCol w="1797098"/>
              </a:tblGrid>
              <a:tr h="23270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FAZ-200D</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FAZ-400E</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FAZ-1000E</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FAZ-2000E</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r>
              <a:tr h="228053">
                <a:tc>
                  <a:txBody>
                    <a:bodyPr/>
                    <a:lstStyle/>
                    <a:p>
                      <a:r>
                        <a:rPr lang="en-US" sz="1000" b="1" dirty="0" smtClean="0">
                          <a:solidFill>
                            <a:srgbClr val="FFFFFF"/>
                          </a:solidFill>
                          <a:latin typeface="Arial"/>
                          <a:cs typeface="Arial"/>
                        </a:rPr>
                        <a:t>GB/Day</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5</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75</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300</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500</a:t>
                      </a:r>
                      <a:endParaRPr lang="en-US" sz="1000" dirty="0">
                        <a:latin typeface="Arial"/>
                        <a:cs typeface="Arial"/>
                      </a:endParaRPr>
                    </a:p>
                  </a:txBody>
                  <a:tcPr marT="34290" marB="34290" anchor="ctr">
                    <a:solidFill>
                      <a:schemeClr val="accent4">
                        <a:lumMod val="40000"/>
                        <a:lumOff val="60000"/>
                      </a:schemeClr>
                    </a:solidFill>
                  </a:tcPr>
                </a:tc>
              </a:tr>
              <a:tr h="443752">
                <a:tc>
                  <a:txBody>
                    <a:bodyPr/>
                    <a:lstStyle/>
                    <a:p>
                      <a:r>
                        <a:rPr lang="en-US" sz="1000" b="1" dirty="0" smtClean="0">
                          <a:solidFill>
                            <a:srgbClr val="FFFFFF"/>
                          </a:solidFill>
                          <a:latin typeface="+mn-lt"/>
                          <a:cs typeface="Arial"/>
                        </a:rPr>
                        <a:t>Analytic Sustained Rate (logs/sec)</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120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500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4,000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7,500</a:t>
                      </a:r>
                      <a:endParaRPr lang="en-US" sz="1000" dirty="0">
                        <a:latin typeface="Arial"/>
                        <a:cs typeface="Arial"/>
                      </a:endParaRPr>
                    </a:p>
                  </a:txBody>
                  <a:tcPr marT="34290" marB="34290" anchor="ctr">
                    <a:solidFill>
                      <a:srgbClr val="E4E4E4"/>
                    </a:solidFill>
                  </a:tcPr>
                </a:tc>
              </a:tr>
              <a:tr h="373380">
                <a:tc>
                  <a:txBody>
                    <a:bodyPr/>
                    <a:lstStyle/>
                    <a:p>
                      <a:r>
                        <a:rPr lang="en-US" sz="1000" b="1" dirty="0" smtClean="0">
                          <a:solidFill>
                            <a:srgbClr val="FFFFFF"/>
                          </a:solidFill>
                          <a:latin typeface="+mn-lt"/>
                          <a:cs typeface="Arial"/>
                        </a:rPr>
                        <a:t>Collector Sustained Rate (logs/sec)</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350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725</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6,000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11,250</a:t>
                      </a:r>
                      <a:endParaRPr lang="en-US" sz="1000" dirty="0">
                        <a:latin typeface="Arial"/>
                        <a:cs typeface="Arial"/>
                      </a:endParaRPr>
                    </a:p>
                  </a:txBody>
                  <a:tcPr marT="34290" marB="34290" anchor="ctr">
                    <a:solidFill>
                      <a:srgbClr val="C9C9C9"/>
                    </a:solidFill>
                  </a:tcPr>
                </a:tc>
              </a:tr>
              <a:tr h="514350">
                <a:tc>
                  <a:txBody>
                    <a:bodyPr/>
                    <a:lstStyle/>
                    <a:p>
                      <a:r>
                        <a:rPr lang="en-US" sz="1000" b="1" dirty="0" smtClean="0">
                          <a:solidFill>
                            <a:srgbClr val="FFFFFF"/>
                          </a:solidFill>
                          <a:latin typeface="Arial"/>
                          <a:cs typeface="Arial"/>
                        </a:rPr>
                        <a:t>Max.</a:t>
                      </a:r>
                      <a:r>
                        <a:rPr lang="en-US" sz="1000" b="1" baseline="0" dirty="0" smtClean="0">
                          <a:solidFill>
                            <a:srgbClr val="FFFFFF"/>
                          </a:solidFill>
                          <a:latin typeface="Arial"/>
                          <a:cs typeface="Arial"/>
                        </a:rPr>
                        <a:t> Devices/ADOMs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150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200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2,000</a:t>
                      </a:r>
                      <a:endParaRPr lang="en-US" sz="1000" dirty="0">
                        <a:latin typeface="Arial"/>
                        <a:cs typeface="Arial"/>
                      </a:endParaRP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2,000</a:t>
                      </a:r>
                    </a:p>
                  </a:txBody>
                  <a:tcPr marT="34290" marB="34290" anchor="ctr">
                    <a:solidFill>
                      <a:srgbClr val="E4E4E4"/>
                    </a:solidFill>
                  </a:tcPr>
                </a:tc>
              </a:tr>
              <a:tr h="514350">
                <a:tc>
                  <a:txBody>
                    <a:bodyPr/>
                    <a:lstStyle/>
                    <a:p>
                      <a:r>
                        <a:rPr lang="en-US" sz="1000" b="1" dirty="0" smtClean="0">
                          <a:solidFill>
                            <a:srgbClr val="FFFFFF"/>
                          </a:solidFill>
                          <a:latin typeface="Arial"/>
                          <a:cs typeface="Arial"/>
                        </a:rPr>
                        <a:t>Total Interfaces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fr-FR" sz="1000" dirty="0" smtClean="0">
                          <a:latin typeface="+mn-lt"/>
                          <a:cs typeface="Arial"/>
                        </a:rPr>
                        <a:t>4x GE RJ45</a:t>
                      </a:r>
                      <a:endParaRPr lang="en-US" sz="1000" dirty="0">
                        <a:latin typeface="Arial"/>
                        <a:cs typeface="Arial"/>
                      </a:endParaRPr>
                    </a:p>
                  </a:txBody>
                  <a:tcPr marT="34290" marB="34290" anchor="ctr">
                    <a:solidFill>
                      <a:srgbClr val="C9C9C9"/>
                    </a:solidFill>
                  </a:tcPr>
                </a:tc>
                <a:tc>
                  <a:txBody>
                    <a:bodyPr/>
                    <a:lstStyle/>
                    <a:p>
                      <a:pPr algn="ctr"/>
                      <a:r>
                        <a:rPr lang="fr-FR" sz="1000" dirty="0" smtClean="0">
                          <a:latin typeface="+mn-lt"/>
                          <a:cs typeface="Arial"/>
                        </a:rPr>
                        <a:t>4x GE RJ45</a:t>
                      </a:r>
                      <a:endParaRPr lang="en-US" sz="1000" dirty="0">
                        <a:latin typeface="+mn-lt"/>
                        <a:cs typeface="Arial"/>
                      </a:endParaRPr>
                    </a:p>
                  </a:txBody>
                  <a:tcPr marT="34290" marB="34290" anchor="ctr">
                    <a:solidFill>
                      <a:srgbClr val="C9C9C9"/>
                    </a:solidFill>
                  </a:tcPr>
                </a:tc>
                <a:tc>
                  <a:txBody>
                    <a:bodyPr/>
                    <a:lstStyle/>
                    <a:p>
                      <a:pPr algn="ctr"/>
                      <a:r>
                        <a:rPr lang="fr-FR" sz="1000" dirty="0" smtClean="0">
                          <a:latin typeface="+mn-lt"/>
                          <a:cs typeface="Arial"/>
                        </a:rPr>
                        <a:t>2x GE RJ45</a:t>
                      </a:r>
                      <a:endParaRPr lang="en-US" sz="1000" dirty="0">
                        <a:latin typeface="+mn-lt"/>
                        <a:cs typeface="Arial"/>
                      </a:endParaRPr>
                    </a:p>
                  </a:txBody>
                  <a:tcPr marT="34290" marB="34290" anchor="ctr">
                    <a:solidFill>
                      <a:srgbClr val="C9C9C9"/>
                    </a:solidFill>
                  </a:tcPr>
                </a:tc>
                <a:tc>
                  <a:txBody>
                    <a:bodyPr/>
                    <a:lstStyle/>
                    <a:p>
                      <a:pPr algn="ctr"/>
                      <a:r>
                        <a:rPr lang="en-US" sz="1000" dirty="0" smtClean="0">
                          <a:latin typeface="+mn-lt"/>
                          <a:cs typeface="Arial"/>
                        </a:rPr>
                        <a:t>4x GE RJ45, 2x GE SFP</a:t>
                      </a:r>
                      <a:endParaRPr lang="en-US" sz="1000" dirty="0">
                        <a:latin typeface="+mn-lt"/>
                        <a:cs typeface="Arial"/>
                      </a:endParaRPr>
                    </a:p>
                  </a:txBody>
                  <a:tcPr marT="34290" marB="34290" anchor="ctr">
                    <a:solidFill>
                      <a:srgbClr val="C9C9C9"/>
                    </a:solidFill>
                  </a:tcPr>
                </a:tc>
              </a:tr>
              <a:tr h="514350">
                <a:tc>
                  <a:txBody>
                    <a:bodyPr/>
                    <a:lstStyle/>
                    <a:p>
                      <a:r>
                        <a:rPr lang="en-US" sz="1000" b="1" dirty="0" smtClean="0">
                          <a:solidFill>
                            <a:srgbClr val="FFFFFF"/>
                          </a:solidFill>
                          <a:latin typeface="Arial"/>
                          <a:cs typeface="Arial"/>
                        </a:rPr>
                        <a:t>Storage capacity</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1x 1 TB</a:t>
                      </a:r>
                    </a:p>
                  </a:txBody>
                  <a:tcPr marT="34290" marB="34290" anchor="ctr">
                    <a:solidFill>
                      <a:srgbClr val="C9C9C9"/>
                    </a:solidFill>
                  </a:tcPr>
                </a:tc>
                <a:tc>
                  <a:txBody>
                    <a:bodyPr/>
                    <a:lstStyle/>
                    <a:p>
                      <a:pPr algn="ctr"/>
                      <a:r>
                        <a:rPr lang="en-US" sz="1000" dirty="0" smtClean="0">
                          <a:latin typeface="Arial"/>
                          <a:cs typeface="Arial"/>
                        </a:rPr>
                        <a:t>4x 3</a:t>
                      </a:r>
                      <a:r>
                        <a:rPr lang="en-US" sz="1000" baseline="0" dirty="0" smtClean="0">
                          <a:latin typeface="Arial"/>
                          <a:cs typeface="Arial"/>
                        </a:rPr>
                        <a:t> TB</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8x 3TB </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12x 3TB </a:t>
                      </a:r>
                    </a:p>
                  </a:txBody>
                  <a:tcPr marT="34290" marB="34290" anchor="ctr">
                    <a:solidFill>
                      <a:srgbClr val="C9C9C9"/>
                    </a:solidFill>
                  </a:tcPr>
                </a:tc>
              </a:tr>
              <a:tr h="514350">
                <a:tc>
                  <a:txBody>
                    <a:bodyPr/>
                    <a:lstStyle/>
                    <a:p>
                      <a:r>
                        <a:rPr lang="en-US" sz="1000" b="1" dirty="0" smtClean="0">
                          <a:solidFill>
                            <a:srgbClr val="FFFFFF"/>
                          </a:solidFill>
                          <a:latin typeface="Arial"/>
                          <a:cs typeface="Arial"/>
                        </a:rPr>
                        <a:t>RAID support</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No</a:t>
                      </a:r>
                    </a:p>
                  </a:txBody>
                  <a:tcPr marT="34290" marB="34290" anchor="ctr">
                    <a:solidFill>
                      <a:srgbClr val="E4E4E4"/>
                    </a:solidFill>
                  </a:tcPr>
                </a:tc>
                <a:tc>
                  <a:txBody>
                    <a:bodyPr/>
                    <a:lstStyle/>
                    <a:p>
                      <a:pPr algn="ctr"/>
                      <a:r>
                        <a:rPr lang="en-US" sz="1000" dirty="0" smtClean="0">
                          <a:latin typeface="Arial"/>
                          <a:cs typeface="Arial"/>
                        </a:rPr>
                        <a:t>Yes (0,1,5,10)</a:t>
                      </a:r>
                      <a:endParaRPr lang="en-US" sz="1000" dirty="0">
                        <a:latin typeface="Arial"/>
                        <a:cs typeface="Arial"/>
                      </a:endParaRP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Yes, (RAID 0, 1, 5, 6, 10,</a:t>
                      </a:r>
                      <a:r>
                        <a:rPr lang="en-US" sz="1000" baseline="0" dirty="0" smtClean="0">
                          <a:latin typeface="Arial"/>
                          <a:cs typeface="Arial"/>
                        </a:rPr>
                        <a:t> 50, 60)</a:t>
                      </a:r>
                      <a:endParaRPr lang="en-US" sz="1000" dirty="0" smtClean="0">
                        <a:latin typeface="Arial"/>
                        <a:cs typeface="Arial"/>
                      </a:endParaRP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Yes, (RAID 0, 1, 5, 6, 10,</a:t>
                      </a:r>
                      <a:r>
                        <a:rPr lang="en-US" sz="1000" baseline="0" dirty="0" smtClean="0">
                          <a:latin typeface="+mn-lt"/>
                          <a:cs typeface="Arial"/>
                        </a:rPr>
                        <a:t> 50, 60)</a:t>
                      </a:r>
                      <a:endParaRPr lang="en-US" sz="1000" dirty="0" smtClean="0">
                        <a:latin typeface="+mn-lt"/>
                        <a:cs typeface="Arial"/>
                      </a:endParaRPr>
                    </a:p>
                  </a:txBody>
                  <a:tcPr marT="34290" marB="34290" anchor="ctr">
                    <a:solidFill>
                      <a:srgbClr val="E4E4E4"/>
                    </a:solidFill>
                  </a:tcPr>
                </a:tc>
              </a:tr>
            </a:tbl>
          </a:graphicData>
        </a:graphic>
      </p:graphicFrame>
      <p:sp>
        <p:nvSpPr>
          <p:cNvPr id="3" name="Rectangle 2"/>
          <p:cNvSpPr/>
          <p:nvPr/>
        </p:nvSpPr>
        <p:spPr>
          <a:xfrm>
            <a:off x="2138678" y="4859812"/>
            <a:ext cx="6477000" cy="215444"/>
          </a:xfrm>
          <a:prstGeom prst="rect">
            <a:avLst/>
          </a:prstGeom>
        </p:spPr>
        <p:txBody>
          <a:bodyPr wrap="square" lIns="91436" tIns="45718" rIns="91436" bIns="45718">
            <a:spAutoFit/>
          </a:bodyPr>
          <a:lstStyle/>
          <a:p>
            <a:pPr algn="r"/>
            <a:r>
              <a:rPr lang="en-GB" sz="1200" baseline="30000" dirty="0"/>
              <a:t>* Only restricted to the hardware platform performance (e.g. there are no software licensing limitations)</a:t>
            </a:r>
          </a:p>
        </p:txBody>
      </p:sp>
    </p:spTree>
    <p:extLst>
      <p:ext uri="{BB962C8B-B14F-4D97-AF65-F5344CB8AC3E}">
        <p14:creationId xmlns:p14="http://schemas.microsoft.com/office/powerpoint/2010/main" val="472794745"/>
      </p:ext>
    </p:extLst>
  </p:cSld>
  <p:clrMapOvr>
    <a:masterClrMapping/>
  </p:clrMapOvr>
  <p:transition spd="slow">
    <p:wip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a:t>FortiAnalyzer Series</a:t>
            </a:r>
            <a:endParaRPr lang="en-US" dirty="0"/>
          </a:p>
        </p:txBody>
      </p:sp>
      <p:graphicFrame>
        <p:nvGraphicFramePr>
          <p:cNvPr id="4" name="Group 51"/>
          <p:cNvGraphicFramePr>
            <a:graphicFrameLocks noGrp="1"/>
          </p:cNvGraphicFramePr>
          <p:nvPr>
            <p:extLst>
              <p:ext uri="{D42A27DB-BD31-4B8C-83A1-F6EECF244321}">
                <p14:modId xmlns:p14="http://schemas.microsoft.com/office/powerpoint/2010/main" val="2455562967"/>
              </p:ext>
            </p:extLst>
          </p:nvPr>
        </p:nvGraphicFramePr>
        <p:xfrm>
          <a:off x="252002" y="1080000"/>
          <a:ext cx="8639998" cy="3335290"/>
        </p:xfrm>
        <a:graphic>
          <a:graphicData uri="http://schemas.openxmlformats.org/drawingml/2006/table">
            <a:tbl>
              <a:tblPr firstRow="1" bandRow="1">
                <a:effectLst/>
                <a:tableStyleId>{073A0DAA-6AF3-43AB-8588-CEC1D06C72B9}</a:tableStyleId>
              </a:tblPr>
              <a:tblGrid>
                <a:gridCol w="1451608"/>
                <a:gridCol w="1437678"/>
                <a:gridCol w="1437678"/>
                <a:gridCol w="1437678"/>
                <a:gridCol w="1437678"/>
                <a:gridCol w="1437678"/>
              </a:tblGrid>
              <a:tr h="23270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FAZ-3000E</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mn-lt"/>
                          <a:cs typeface="Arial"/>
                        </a:rPr>
                        <a:t>FAZ-3000F</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FAZ-3500E</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mn-lt"/>
                          <a:cs typeface="Arial"/>
                        </a:rPr>
                        <a:t>FAZ-3500F</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mn-lt"/>
                          <a:cs typeface="Arial"/>
                        </a:rPr>
                        <a:t>FAZ-3900E</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horzOverflow="overflow">
                    <a:solidFill>
                      <a:srgbClr val="3C3C3C"/>
                    </a:solidFill>
                  </a:tcPr>
                </a:tc>
              </a:tr>
              <a:tr h="228053">
                <a:tc>
                  <a:txBody>
                    <a:bodyPr/>
                    <a:lstStyle/>
                    <a:p>
                      <a:r>
                        <a:rPr lang="en-US" sz="1000" b="1" dirty="0" smtClean="0">
                          <a:solidFill>
                            <a:srgbClr val="FFFFFF"/>
                          </a:solidFill>
                          <a:latin typeface="Arial"/>
                          <a:cs typeface="Arial"/>
                        </a:rPr>
                        <a:t>GB/Day</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800</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1,600</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900" dirty="0" smtClean="0">
                          <a:latin typeface="Arial"/>
                          <a:cs typeface="Arial"/>
                        </a:rPr>
                        <a:t>3,000</a:t>
                      </a:r>
                      <a:endParaRPr lang="en-US" sz="900" dirty="0">
                        <a:latin typeface="Arial"/>
                        <a:cs typeface="Arial"/>
                      </a:endParaRPr>
                    </a:p>
                  </a:txBody>
                  <a:tcPr marT="34290" marB="34290" anchor="ctr">
                    <a:solidFill>
                      <a:schemeClr val="accent4">
                        <a:lumMod val="40000"/>
                        <a:lumOff val="60000"/>
                      </a:schemeClr>
                    </a:solidFill>
                  </a:tcPr>
                </a:tc>
                <a:tc>
                  <a:txBody>
                    <a:bodyPr/>
                    <a:lstStyle/>
                    <a:p>
                      <a:pPr algn="ctr"/>
                      <a:r>
                        <a:rPr lang="en-US" sz="900" dirty="0" smtClean="0">
                          <a:latin typeface="Arial"/>
                          <a:cs typeface="Arial"/>
                        </a:rPr>
                        <a:t>5,000</a:t>
                      </a:r>
                      <a:endParaRPr lang="en-US" sz="900" dirty="0">
                        <a:latin typeface="Arial"/>
                        <a:cs typeface="Arial"/>
                      </a:endParaRPr>
                    </a:p>
                  </a:txBody>
                  <a:tcPr marT="34290" marB="34290" anchor="ctr">
                    <a:solidFill>
                      <a:schemeClr val="accent4">
                        <a:lumMod val="40000"/>
                        <a:lumOff val="60000"/>
                      </a:schemeClr>
                    </a:solidFill>
                  </a:tcPr>
                </a:tc>
                <a:tc>
                  <a:txBody>
                    <a:bodyPr/>
                    <a:lstStyle/>
                    <a:p>
                      <a:pPr algn="ctr"/>
                      <a:r>
                        <a:rPr lang="en-US" sz="900" dirty="0" smtClean="0">
                          <a:latin typeface="+mn-lt"/>
                          <a:cs typeface="Arial"/>
                        </a:rPr>
                        <a:t>4,000</a:t>
                      </a:r>
                      <a:endParaRPr lang="en-US" sz="900" dirty="0">
                        <a:latin typeface="+mn-lt"/>
                        <a:cs typeface="Arial"/>
                      </a:endParaRPr>
                    </a:p>
                  </a:txBody>
                  <a:tcPr marT="34290" marB="34290" anchor="ctr">
                    <a:solidFill>
                      <a:schemeClr val="accent4">
                        <a:lumMod val="40000"/>
                        <a:lumOff val="60000"/>
                      </a:schemeClr>
                    </a:solidFill>
                  </a:tcPr>
                </a:tc>
              </a:tr>
              <a:tr h="443752">
                <a:tc>
                  <a:txBody>
                    <a:bodyPr/>
                    <a:lstStyle/>
                    <a:p>
                      <a:r>
                        <a:rPr lang="en-US" sz="1000" b="1" dirty="0" smtClean="0">
                          <a:solidFill>
                            <a:srgbClr val="FFFFFF"/>
                          </a:solidFill>
                          <a:latin typeface="+mn-lt"/>
                          <a:cs typeface="Arial"/>
                        </a:rPr>
                        <a:t>Analytic Sustained Rate (logs/sec)</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15,000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35,000</a:t>
                      </a:r>
                      <a:endParaRPr lang="en-US" sz="1000" dirty="0">
                        <a:latin typeface="Arial"/>
                        <a:cs typeface="Arial"/>
                      </a:endParaRPr>
                    </a:p>
                  </a:txBody>
                  <a:tcPr marT="34290" marB="34290" anchor="ctr">
                    <a:solidFill>
                      <a:srgbClr val="E4E4E4"/>
                    </a:solidFill>
                  </a:tcPr>
                </a:tc>
                <a:tc>
                  <a:txBody>
                    <a:bodyPr/>
                    <a:lstStyle/>
                    <a:p>
                      <a:pPr algn="ctr"/>
                      <a:r>
                        <a:rPr lang="en-US" sz="900" dirty="0" smtClean="0">
                          <a:latin typeface="+mn-lt"/>
                          <a:cs typeface="Arial"/>
                        </a:rPr>
                        <a:t>36,000</a:t>
                      </a:r>
                      <a:endParaRPr lang="en-US" sz="900" dirty="0">
                        <a:latin typeface="+mn-lt"/>
                        <a:cs typeface="Arial"/>
                      </a:endParaRPr>
                    </a:p>
                  </a:txBody>
                  <a:tcPr marT="34290" marB="34290" anchor="ctr">
                    <a:solidFill>
                      <a:srgbClr val="E4E4E4"/>
                    </a:solidFill>
                  </a:tcPr>
                </a:tc>
                <a:tc>
                  <a:txBody>
                    <a:bodyPr/>
                    <a:lstStyle/>
                    <a:p>
                      <a:pPr algn="ctr"/>
                      <a:r>
                        <a:rPr lang="en-US" sz="900" dirty="0" smtClean="0">
                          <a:latin typeface="+mn-lt"/>
                          <a:cs typeface="Arial"/>
                        </a:rPr>
                        <a:t>60,000</a:t>
                      </a:r>
                      <a:endParaRPr lang="en-US" sz="900" dirty="0">
                        <a:latin typeface="+mn-lt"/>
                        <a:cs typeface="Arial"/>
                      </a:endParaRPr>
                    </a:p>
                  </a:txBody>
                  <a:tcPr marT="34290" marB="34290" anchor="ctr">
                    <a:solidFill>
                      <a:srgbClr val="E4E4E4"/>
                    </a:solidFill>
                  </a:tcPr>
                </a:tc>
                <a:tc>
                  <a:txBody>
                    <a:bodyPr/>
                    <a:lstStyle/>
                    <a:p>
                      <a:pPr algn="ctr"/>
                      <a:r>
                        <a:rPr lang="en-US" sz="900" dirty="0" smtClean="0">
                          <a:latin typeface="+mn-lt"/>
                          <a:cs typeface="Arial"/>
                        </a:rPr>
                        <a:t>48,000</a:t>
                      </a:r>
                      <a:endParaRPr lang="en-US" sz="900" dirty="0">
                        <a:latin typeface="+mn-lt"/>
                        <a:cs typeface="Arial"/>
                      </a:endParaRPr>
                    </a:p>
                  </a:txBody>
                  <a:tcPr marT="34290" marB="34290" anchor="ctr">
                    <a:solidFill>
                      <a:srgbClr val="E4E4E4"/>
                    </a:solidFill>
                  </a:tcPr>
                </a:tc>
              </a:tr>
              <a:tr h="373380">
                <a:tc>
                  <a:txBody>
                    <a:bodyPr/>
                    <a:lstStyle/>
                    <a:p>
                      <a:r>
                        <a:rPr lang="en-US" sz="1000" b="1" dirty="0" smtClean="0">
                          <a:solidFill>
                            <a:srgbClr val="FFFFFF"/>
                          </a:solidFill>
                          <a:latin typeface="+mn-lt"/>
                          <a:cs typeface="Arial"/>
                        </a:rPr>
                        <a:t>Collector Sustained Rate (logs/sec)</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50,000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52,500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60,000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90,000</a:t>
                      </a:r>
                      <a:endParaRPr lang="en-US" sz="1000" dirty="0">
                        <a:latin typeface="Arial"/>
                        <a:cs typeface="Arial"/>
                      </a:endParaRPr>
                    </a:p>
                  </a:txBody>
                  <a:tcPr marT="34290" marB="3429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75,000</a:t>
                      </a:r>
                    </a:p>
                  </a:txBody>
                  <a:tcPr marT="34290" marB="34290" anchor="ctr">
                    <a:solidFill>
                      <a:srgbClr val="C9C9C9"/>
                    </a:solidFill>
                  </a:tcPr>
                </a:tc>
              </a:tr>
              <a:tr h="514350">
                <a:tc>
                  <a:txBody>
                    <a:bodyPr/>
                    <a:lstStyle/>
                    <a:p>
                      <a:r>
                        <a:rPr lang="en-US" sz="1000" b="1" dirty="0" smtClean="0">
                          <a:solidFill>
                            <a:srgbClr val="FFFFFF"/>
                          </a:solidFill>
                          <a:latin typeface="Arial"/>
                          <a:cs typeface="Arial"/>
                        </a:rPr>
                        <a:t>Max.</a:t>
                      </a:r>
                      <a:r>
                        <a:rPr lang="en-US" sz="1000" b="1" baseline="0" dirty="0" smtClean="0">
                          <a:solidFill>
                            <a:srgbClr val="FFFFFF"/>
                          </a:solidFill>
                          <a:latin typeface="Arial"/>
                          <a:cs typeface="Arial"/>
                        </a:rPr>
                        <a:t> Devices/ADOMs</a:t>
                      </a:r>
                      <a:endParaRPr lang="en-US" sz="1000" b="1" dirty="0">
                        <a:solidFill>
                          <a:srgbClr val="FFFFFF"/>
                        </a:solidFill>
                        <a:latin typeface="Arial"/>
                        <a:cs typeface="Arial"/>
                      </a:endParaRP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36424A"/>
                          </a:solidFill>
                          <a:effectLst/>
                          <a:uLnTx/>
                          <a:uFillTx/>
                          <a:latin typeface="Arial"/>
                          <a:ea typeface="+mn-ea"/>
                          <a:cs typeface="Arial"/>
                        </a:rPr>
                        <a:t>4,000</a:t>
                      </a:r>
                    </a:p>
                  </a:txBody>
                  <a:tcPr marT="34290" marB="34290" anchor="ctr">
                    <a:solidFill>
                      <a:srgbClr val="E4E4E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36424A"/>
                          </a:solidFill>
                          <a:effectLst/>
                          <a:uLnTx/>
                          <a:uFillTx/>
                          <a:latin typeface="Arial"/>
                          <a:ea typeface="+mn-ea"/>
                          <a:cs typeface="Arial"/>
                        </a:rPr>
                        <a:t>4,000</a:t>
                      </a:r>
                    </a:p>
                  </a:txBody>
                  <a:tcPr marT="34290" marB="34290" anchor="ctr">
                    <a:solidFill>
                      <a:srgbClr val="E4E4E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36424A"/>
                          </a:solidFill>
                          <a:effectLst/>
                          <a:uLnTx/>
                          <a:uFillTx/>
                          <a:latin typeface="Arial"/>
                          <a:ea typeface="+mn-ea"/>
                          <a:cs typeface="Arial"/>
                        </a:rPr>
                        <a:t>10,000</a:t>
                      </a:r>
                    </a:p>
                  </a:txBody>
                  <a:tcPr marT="34290" marB="34290" anchor="ctr">
                    <a:solidFill>
                      <a:srgbClr val="E4E4E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36424A"/>
                          </a:solidFill>
                          <a:effectLst/>
                          <a:uLnTx/>
                          <a:uFillTx/>
                          <a:latin typeface="Arial"/>
                          <a:ea typeface="+mn-ea"/>
                          <a:cs typeface="Arial"/>
                        </a:rPr>
                        <a:t>10,000</a:t>
                      </a:r>
                    </a:p>
                  </a:txBody>
                  <a:tcPr marT="34290" marB="34290" anchor="ctr">
                    <a:solidFill>
                      <a:srgbClr val="E4E4E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36424A"/>
                          </a:solidFill>
                          <a:effectLst/>
                          <a:uLnTx/>
                          <a:uFillTx/>
                          <a:latin typeface="+mn-lt"/>
                          <a:ea typeface="+mn-ea"/>
                          <a:cs typeface="Arial"/>
                        </a:rPr>
                        <a:t>10,000</a:t>
                      </a:r>
                    </a:p>
                  </a:txBody>
                  <a:tcPr marT="34290" marB="34290" anchor="ctr">
                    <a:solidFill>
                      <a:srgbClr val="E4E4E4"/>
                    </a:solidFill>
                  </a:tcPr>
                </a:tc>
              </a:tr>
              <a:tr h="514350">
                <a:tc>
                  <a:txBody>
                    <a:bodyPr/>
                    <a:lstStyle/>
                    <a:p>
                      <a:r>
                        <a:rPr lang="en-US" sz="1000" b="1" dirty="0" smtClean="0">
                          <a:solidFill>
                            <a:srgbClr val="FFFFFF"/>
                          </a:solidFill>
                          <a:latin typeface="Arial"/>
                          <a:cs typeface="Arial"/>
                        </a:rPr>
                        <a:t>Total Interfaces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mn-lt"/>
                          <a:cs typeface="Arial"/>
                        </a:rPr>
                        <a:t>4x GE RJ45, 2x GE SFP</a:t>
                      </a:r>
                      <a:endParaRPr lang="en-US" sz="1000" dirty="0">
                        <a:latin typeface="Arial"/>
                        <a:cs typeface="Arial"/>
                      </a:endParaRPr>
                    </a:p>
                  </a:txBody>
                  <a:tcPr marT="34290" marB="34290" anchor="ctr">
                    <a:solidFill>
                      <a:srgbClr val="C9C9C9"/>
                    </a:solid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4x GE RJ45, 2x GE SFP</a:t>
                      </a:r>
                    </a:p>
                  </a:txBody>
                  <a:tcPr marT="34290" marB="34290" anchor="ctr">
                    <a:solidFill>
                      <a:srgbClr val="C9C9C9"/>
                    </a:solidFill>
                  </a:tcPr>
                </a:tc>
                <a:tc>
                  <a:txBody>
                    <a:bodyPr/>
                    <a:lstStyle/>
                    <a:p>
                      <a:pPr algn="ctr"/>
                      <a:r>
                        <a:rPr lang="en-US" sz="1000" dirty="0" smtClean="0">
                          <a:latin typeface="+mn-lt"/>
                          <a:cs typeface="Arial"/>
                        </a:rPr>
                        <a:t>2x GE RJ45, 2x GE SFP</a:t>
                      </a:r>
                      <a:endParaRPr lang="en-US" sz="1000" dirty="0">
                        <a:latin typeface="Arial"/>
                        <a:cs typeface="Arial"/>
                      </a:endParaRPr>
                    </a:p>
                  </a:txBody>
                  <a:tcPr marT="34290" marB="34290" anchor="ctr">
                    <a:solidFill>
                      <a:srgbClr val="C9C9C9"/>
                    </a:solid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4x GE RJ45, 2x GE SFP</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dirty="0" smtClean="0">
                          <a:latin typeface="+mn-lt"/>
                          <a:cs typeface="Arial"/>
                        </a:rPr>
                        <a:t>2x GE RJ45, 2x GE SFP+</a:t>
                      </a:r>
                      <a:endParaRPr lang="en-US" sz="1000" dirty="0" smtClean="0">
                        <a:latin typeface="+mn-lt"/>
                        <a:cs typeface="Arial"/>
                      </a:endParaRPr>
                    </a:p>
                  </a:txBody>
                  <a:tcPr marT="34290" marB="34290" anchor="ctr">
                    <a:solidFill>
                      <a:srgbClr val="C9C9C9"/>
                    </a:solidFill>
                  </a:tcPr>
                </a:tc>
              </a:tr>
              <a:tr h="514350">
                <a:tc>
                  <a:txBody>
                    <a:bodyPr/>
                    <a:lstStyle/>
                    <a:p>
                      <a:r>
                        <a:rPr lang="en-US" sz="1000" b="1" dirty="0" smtClean="0">
                          <a:solidFill>
                            <a:srgbClr val="FFFFFF"/>
                          </a:solidFill>
                          <a:latin typeface="Arial"/>
                          <a:cs typeface="Arial"/>
                        </a:rPr>
                        <a:t>Storage capacity</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8x 2TB</a:t>
                      </a:r>
                    </a:p>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a:t>
                      </a:r>
                      <a:r>
                        <a:rPr lang="en-US" sz="1000" baseline="0" dirty="0" smtClean="0">
                          <a:latin typeface="Arial"/>
                          <a:cs typeface="Arial"/>
                        </a:rPr>
                        <a:t>16 TB Max)</a:t>
                      </a:r>
                      <a:r>
                        <a:rPr lang="en-US" sz="1000" dirty="0" smtClean="0">
                          <a:latin typeface="Arial"/>
                          <a:cs typeface="Arial"/>
                        </a:rPr>
                        <a:t> </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16x 3TB </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6x 1TB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a:t>
                      </a:r>
                      <a:r>
                        <a:rPr lang="en-US" sz="1000" baseline="0" dirty="0" smtClean="0">
                          <a:latin typeface="Arial"/>
                          <a:cs typeface="Arial"/>
                        </a:rPr>
                        <a:t>24 TB Max)</a:t>
                      </a:r>
                      <a:endParaRPr lang="en-US" sz="1000" dirty="0" smtClean="0">
                        <a:latin typeface="Arial"/>
                        <a:cs typeface="Arial"/>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24x 3TB </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dirty="0" smtClean="0">
                          <a:latin typeface="+mn-lt"/>
                          <a:cs typeface="Arial"/>
                        </a:rPr>
                        <a:t>15x 1TB</a:t>
                      </a:r>
                      <a:endParaRPr lang="en-US" sz="1000" dirty="0" smtClean="0">
                        <a:latin typeface="Arial"/>
                        <a:cs typeface="Arial"/>
                      </a:endParaRPr>
                    </a:p>
                  </a:txBody>
                  <a:tcPr marT="34290" marB="34290" anchor="ctr">
                    <a:solidFill>
                      <a:srgbClr val="C9C9C9"/>
                    </a:solidFill>
                  </a:tcPr>
                </a:tc>
              </a:tr>
              <a:tr h="514350">
                <a:tc>
                  <a:txBody>
                    <a:bodyPr/>
                    <a:lstStyle/>
                    <a:p>
                      <a:r>
                        <a:rPr lang="en-US" sz="1000" b="1" dirty="0" smtClean="0">
                          <a:solidFill>
                            <a:srgbClr val="FFFFFF"/>
                          </a:solidFill>
                          <a:latin typeface="Arial"/>
                          <a:cs typeface="Arial"/>
                        </a:rPr>
                        <a:t>RAID support</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Yes, (RAID 0, 1, 5, 6, 10,</a:t>
                      </a:r>
                      <a:r>
                        <a:rPr lang="en-US" sz="1000" baseline="0" dirty="0" smtClean="0">
                          <a:latin typeface="Arial"/>
                          <a:cs typeface="Arial"/>
                        </a:rPr>
                        <a:t> 50, 60)</a:t>
                      </a:r>
                      <a:endParaRPr lang="en-US" sz="1000" dirty="0" smtClean="0">
                        <a:latin typeface="Arial"/>
                        <a:cs typeface="Arial"/>
                      </a:endParaRP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Yes, (RAID 0, 1, 5, 6, 10,</a:t>
                      </a:r>
                      <a:r>
                        <a:rPr lang="en-US" sz="1000" baseline="0" dirty="0" smtClean="0">
                          <a:latin typeface="+mn-lt"/>
                          <a:cs typeface="Arial"/>
                        </a:rPr>
                        <a:t> 50, 60)</a:t>
                      </a:r>
                      <a:endParaRPr lang="en-US" sz="1000" dirty="0" smtClean="0">
                        <a:latin typeface="+mn-lt"/>
                        <a:cs typeface="Arial"/>
                      </a:endParaRP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Yes, (RAID 0, 1, 5, 6, 10,</a:t>
                      </a:r>
                      <a:r>
                        <a:rPr lang="en-US" sz="1000" baseline="0" dirty="0" smtClean="0">
                          <a:latin typeface="Arial"/>
                          <a:cs typeface="Arial"/>
                        </a:rPr>
                        <a:t> 50, 60)</a:t>
                      </a:r>
                      <a:endParaRPr lang="en-US" sz="1000" dirty="0" smtClean="0">
                        <a:latin typeface="Arial"/>
                        <a:cs typeface="Arial"/>
                      </a:endParaRP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Yes, (RAID 0, 1, 5, 6, 10,</a:t>
                      </a:r>
                      <a:r>
                        <a:rPr lang="en-US" sz="1000" baseline="0" dirty="0" smtClean="0">
                          <a:latin typeface="+mn-lt"/>
                          <a:cs typeface="Arial"/>
                        </a:rPr>
                        <a:t> 50, 60)</a:t>
                      </a:r>
                      <a:endParaRPr lang="en-US" sz="1000" dirty="0" smtClean="0">
                        <a:latin typeface="+mn-lt"/>
                        <a:cs typeface="Arial"/>
                      </a:endParaRP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Yes, (RAID 0, 1, 5, 6, 10,</a:t>
                      </a:r>
                      <a:r>
                        <a:rPr lang="en-US" sz="1000" baseline="0" dirty="0" smtClean="0">
                          <a:latin typeface="+mn-lt"/>
                          <a:cs typeface="Arial"/>
                        </a:rPr>
                        <a:t> 50, 60)</a:t>
                      </a:r>
                      <a:endParaRPr lang="en-US" sz="1000" dirty="0" smtClean="0">
                        <a:latin typeface="+mn-lt"/>
                        <a:cs typeface="Arial"/>
                      </a:endParaRPr>
                    </a:p>
                  </a:txBody>
                  <a:tcPr marT="34290" marB="34290" anchor="ctr">
                    <a:solidFill>
                      <a:srgbClr val="E4E4E4"/>
                    </a:solidFill>
                  </a:tcPr>
                </a:tc>
              </a:tr>
            </a:tbl>
          </a:graphicData>
        </a:graphic>
      </p:graphicFrame>
      <p:sp>
        <p:nvSpPr>
          <p:cNvPr id="3" name="Rectangle 2"/>
          <p:cNvSpPr/>
          <p:nvPr/>
        </p:nvSpPr>
        <p:spPr>
          <a:xfrm>
            <a:off x="2138678" y="4859812"/>
            <a:ext cx="6477000" cy="215444"/>
          </a:xfrm>
          <a:prstGeom prst="rect">
            <a:avLst/>
          </a:prstGeom>
        </p:spPr>
        <p:txBody>
          <a:bodyPr wrap="square" lIns="91436" tIns="45718" rIns="91436" bIns="45718">
            <a:spAutoFit/>
          </a:bodyPr>
          <a:lstStyle/>
          <a:p>
            <a:pPr algn="r"/>
            <a:r>
              <a:rPr lang="en-GB" sz="1200" baseline="30000" dirty="0"/>
              <a:t>* Only restricted to the hardware platform performance (e.g. there are no software licensing limitations)</a:t>
            </a:r>
          </a:p>
        </p:txBody>
      </p:sp>
    </p:spTree>
    <p:extLst>
      <p:ext uri="{BB962C8B-B14F-4D97-AF65-F5344CB8AC3E}">
        <p14:creationId xmlns:p14="http://schemas.microsoft.com/office/powerpoint/2010/main" val="2096125924"/>
      </p:ext>
    </p:extLst>
  </p:cSld>
  <p:clrMapOvr>
    <a:masterClrMapping/>
  </p:clrMapOvr>
  <p:transition spd="slow">
    <p:wip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smtClean="0"/>
              <a:t>FortiAnalyzer-VM </a:t>
            </a:r>
            <a:r>
              <a:rPr lang="en-US" b="0" i="0" dirty="0"/>
              <a:t>Series</a:t>
            </a:r>
            <a:endParaRPr lang="en-US" dirty="0"/>
          </a:p>
        </p:txBody>
      </p:sp>
      <p:graphicFrame>
        <p:nvGraphicFramePr>
          <p:cNvPr id="5" name="Group 51"/>
          <p:cNvGraphicFramePr>
            <a:graphicFrameLocks noGrp="1"/>
          </p:cNvGraphicFramePr>
          <p:nvPr>
            <p:extLst>
              <p:ext uri="{D42A27DB-BD31-4B8C-83A1-F6EECF244321}">
                <p14:modId xmlns:p14="http://schemas.microsoft.com/office/powerpoint/2010/main" val="4082179448"/>
              </p:ext>
            </p:extLst>
          </p:nvPr>
        </p:nvGraphicFramePr>
        <p:xfrm>
          <a:off x="252002" y="1080000"/>
          <a:ext cx="8639996" cy="1619044"/>
        </p:xfrm>
        <a:graphic>
          <a:graphicData uri="http://schemas.openxmlformats.org/drawingml/2006/table">
            <a:tbl>
              <a:tblPr firstRow="1" bandRow="1">
                <a:effectLst/>
                <a:tableStyleId>{073A0DAA-6AF3-43AB-8588-CEC1D06C72B9}</a:tableStyleId>
              </a:tblPr>
              <a:tblGrid>
                <a:gridCol w="1182182"/>
                <a:gridCol w="1065402"/>
                <a:gridCol w="1065402"/>
                <a:gridCol w="1065402"/>
                <a:gridCol w="1065402"/>
                <a:gridCol w="1065402"/>
                <a:gridCol w="1065402"/>
                <a:gridCol w="1065402"/>
              </a:tblGrid>
              <a:tr h="3782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cap="none" normalizeH="0" baseline="0" dirty="0">
                        <a:ln>
                          <a:noFill/>
                        </a:ln>
                        <a:solidFill>
                          <a:srgbClr val="FFFFFF"/>
                        </a:solidFill>
                        <a:effectLst/>
                        <a:latin typeface="Arial" charset="0"/>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rPr>
                        <a:t>FAZ-VM-BASE</a:t>
                      </a:r>
                      <a:endParaRPr kumimoji="0" lang="en-US" sz="1000" b="1" i="0" u="none" strike="noStrike" cap="none" normalizeH="0" baseline="0" dirty="0" smtClean="0">
                        <a:ln>
                          <a:noFill/>
                        </a:ln>
                        <a:solidFill>
                          <a:srgbClr val="FFFFFF"/>
                        </a:solidFill>
                        <a:effectLst/>
                        <a:latin typeface="Arial" charset="0"/>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rPr>
                        <a:t>FAZ-VM-GB1</a:t>
                      </a:r>
                      <a:endParaRPr kumimoji="0" lang="en-US" sz="1000" b="1" i="0" u="none" strike="noStrike" cap="none" normalizeH="0" baseline="0" dirty="0" smtClean="0">
                        <a:ln>
                          <a:noFill/>
                        </a:ln>
                        <a:solidFill>
                          <a:srgbClr val="FFFFFF"/>
                        </a:solidFill>
                        <a:effectLst/>
                        <a:latin typeface="Arial" charset="0"/>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rPr>
                        <a:t>FAZ-VM-GB5</a:t>
                      </a:r>
                      <a:endParaRPr kumimoji="0" lang="en-US" sz="1000" b="1" i="0" u="none" strike="noStrike" cap="none" normalizeH="0" baseline="0" dirty="0" smtClean="0">
                        <a:ln>
                          <a:noFill/>
                        </a:ln>
                        <a:solidFill>
                          <a:srgbClr val="FFFFFF"/>
                        </a:solidFill>
                        <a:effectLst/>
                        <a:latin typeface="Arial" charset="0"/>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rPr>
                        <a:t>FAZ-VM-GB25</a:t>
                      </a:r>
                      <a:endParaRPr kumimoji="0" lang="en-US" sz="1000" b="1" i="0" u="none" strike="noStrike" cap="none" normalizeH="0" baseline="0" dirty="0" smtClean="0">
                        <a:ln>
                          <a:noFill/>
                        </a:ln>
                        <a:solidFill>
                          <a:srgbClr val="FFFFFF"/>
                        </a:solidFill>
                        <a:effectLst/>
                        <a:latin typeface="Arial" charset="0"/>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rPr>
                        <a:t>FAZ-VM-GB100</a:t>
                      </a:r>
                      <a:endParaRPr kumimoji="0" lang="en-US" sz="1000" b="1" i="0" u="none" strike="noStrike" cap="none" normalizeH="0" baseline="0" dirty="0" smtClean="0">
                        <a:ln>
                          <a:noFill/>
                        </a:ln>
                        <a:solidFill>
                          <a:srgbClr val="FFFFFF"/>
                        </a:solidFill>
                        <a:effectLst/>
                        <a:latin typeface="Arial" charset="0"/>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rPr>
                        <a:t>FAZ-VM-GB500</a:t>
                      </a:r>
                      <a:endParaRPr kumimoji="0" lang="en-US" sz="1000" b="1" i="0" u="none" strike="noStrike" cap="none" normalizeH="0" baseline="0" dirty="0" smtClean="0">
                        <a:ln>
                          <a:noFill/>
                        </a:ln>
                        <a:solidFill>
                          <a:srgbClr val="FFFFFF"/>
                        </a:solidFill>
                        <a:effectLst/>
                        <a:latin typeface="Arial" charset="0"/>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rPr>
                        <a:t>FAZ-VM-GB2000</a:t>
                      </a:r>
                      <a:endParaRPr kumimoji="0" lang="en-US" sz="1000" b="1" i="0" u="none" strike="noStrike" cap="none" normalizeH="0" baseline="0" dirty="0" smtClean="0">
                        <a:ln>
                          <a:noFill/>
                        </a:ln>
                        <a:solidFill>
                          <a:srgbClr val="FFFFFF"/>
                        </a:solidFill>
                        <a:effectLst/>
                        <a:latin typeface="Arial" charset="0"/>
                      </a:endParaRPr>
                    </a:p>
                  </a:txBody>
                  <a:tcPr marL="87087" marR="87087" marT="36738" marB="36738" horzOverflow="overflow">
                    <a:solidFill>
                      <a:srgbClr val="3C3C3C"/>
                    </a:solidFill>
                  </a:tcPr>
                </a:tc>
              </a:tr>
              <a:tr h="247004">
                <a:tc>
                  <a:txBody>
                    <a:bodyPr/>
                    <a:lstStyle/>
                    <a:p>
                      <a:r>
                        <a:rPr lang="en-US" sz="1000" b="1" dirty="0" smtClean="0">
                          <a:solidFill>
                            <a:srgbClr val="FFFFFF"/>
                          </a:solidFill>
                          <a:latin typeface="Arial"/>
                          <a:cs typeface="Arial"/>
                        </a:rPr>
                        <a:t>GB/Day</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1</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+1</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+5</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+25</a:t>
                      </a:r>
                      <a:endParaRPr lang="en-US" sz="1000" dirty="0">
                        <a:latin typeface="Arial"/>
                        <a:cs typeface="Arial"/>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+100</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+500</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+2,000</a:t>
                      </a:r>
                    </a:p>
                  </a:txBody>
                  <a:tcPr marT="34290" marB="34290" anchor="ctr">
                    <a:solidFill>
                      <a:srgbClr val="C9C9C9"/>
                    </a:solidFill>
                  </a:tcPr>
                </a:tc>
              </a:tr>
              <a:tr h="373380">
                <a:tc>
                  <a:txBody>
                    <a:bodyPr/>
                    <a:lstStyle/>
                    <a:p>
                      <a:r>
                        <a:rPr lang="en-US" sz="1000" b="1" dirty="0" smtClean="0">
                          <a:solidFill>
                            <a:srgbClr val="FFFFFF"/>
                          </a:solidFill>
                          <a:latin typeface="Arial"/>
                          <a:cs typeface="Arial"/>
                        </a:rPr>
                        <a:t>Max.</a:t>
                      </a:r>
                      <a:r>
                        <a:rPr lang="en-US" sz="1000" b="1" baseline="0" dirty="0" smtClean="0">
                          <a:solidFill>
                            <a:srgbClr val="FFFFFF"/>
                          </a:solidFill>
                          <a:latin typeface="Arial"/>
                          <a:cs typeface="Arial"/>
                        </a:rPr>
                        <a:t> Devices/ADOMs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10,000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10,000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10,000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10,000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10,000</a:t>
                      </a:r>
                      <a:endParaRPr lang="en-US" sz="1000" dirty="0">
                        <a:latin typeface="Arial"/>
                        <a:cs typeface="Arial"/>
                      </a:endParaRPr>
                    </a:p>
                  </a:txBody>
                  <a:tcPr marT="34290" marB="34290" anchor="ctr">
                    <a:solidFill>
                      <a:srgbClr val="E4E4E4"/>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10,000</a:t>
                      </a:r>
                    </a:p>
                  </a:txBody>
                  <a:tcPr marT="34290" marB="34290" anchor="ctr">
                    <a:solidFill>
                      <a:srgbClr val="E4E4E4"/>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10,000</a:t>
                      </a:r>
                    </a:p>
                  </a:txBody>
                  <a:tcPr marT="34290" marB="34290" anchor="ctr">
                    <a:solidFill>
                      <a:srgbClr val="E4E4E4"/>
                    </a:solidFill>
                  </a:tcPr>
                </a:tc>
              </a:tr>
              <a:tr h="373380">
                <a:tc>
                  <a:txBody>
                    <a:bodyPr/>
                    <a:lstStyle/>
                    <a:p>
                      <a:r>
                        <a:rPr lang="en-US" sz="1000" b="1" dirty="0" smtClean="0">
                          <a:solidFill>
                            <a:srgbClr val="FFFFFF"/>
                          </a:solidFill>
                          <a:latin typeface="Arial"/>
                          <a:cs typeface="Arial"/>
                        </a:rPr>
                        <a:t>Storage Capacity</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200 GB</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+500 GB</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+3 TB</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+10 TB</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+24 TB</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mn-lt"/>
                          <a:cs typeface="Arial"/>
                        </a:rPr>
                        <a:t>+48 TB</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mn-lt"/>
                          <a:cs typeface="Arial"/>
                        </a:rPr>
                        <a:t>+100 TB</a:t>
                      </a:r>
                    </a:p>
                  </a:txBody>
                  <a:tcPr marT="34290" marB="34290" anchor="ctr">
                    <a:solidFill>
                      <a:srgbClr val="C9C9C9"/>
                    </a:solidFill>
                  </a:tcPr>
                </a:tc>
              </a:tr>
              <a:tr h="247004">
                <a:tc>
                  <a:txBody>
                    <a:bodyPr/>
                    <a:lstStyle/>
                    <a:p>
                      <a:r>
                        <a:rPr lang="en-US" sz="1000" b="1" dirty="0" smtClean="0">
                          <a:solidFill>
                            <a:srgbClr val="FFFFFF"/>
                          </a:solidFill>
                          <a:latin typeface="Arial"/>
                          <a:cs typeface="Arial"/>
                        </a:rPr>
                        <a:t>RAID</a:t>
                      </a:r>
                      <a:r>
                        <a:rPr lang="en-US" sz="1000" b="1" baseline="0" dirty="0" smtClean="0">
                          <a:solidFill>
                            <a:srgbClr val="FFFFFF"/>
                          </a:solidFill>
                          <a:latin typeface="Arial"/>
                          <a:cs typeface="Arial"/>
                        </a:rPr>
                        <a:t> Support</a:t>
                      </a:r>
                      <a:endParaRPr lang="en-US" sz="1000" b="1" dirty="0" smtClean="0">
                        <a:solidFill>
                          <a:srgbClr val="FFFFFF"/>
                        </a:solidFill>
                        <a:latin typeface="Arial"/>
                        <a:cs typeface="Aria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a:t>
                      </a:r>
                    </a:p>
                  </a:txBody>
                  <a:tcPr marT="34290" marB="34290" anchor="ctr">
                    <a:solidFill>
                      <a:srgbClr val="E4E4E4"/>
                    </a:solidFill>
                  </a:tcPr>
                </a:tc>
              </a:tr>
            </a:tbl>
          </a:graphicData>
        </a:graphic>
      </p:graphicFrame>
    </p:spTree>
    <p:extLst>
      <p:ext uri="{BB962C8B-B14F-4D97-AF65-F5344CB8AC3E}">
        <p14:creationId xmlns:p14="http://schemas.microsoft.com/office/powerpoint/2010/main" val="1631431349"/>
      </p:ext>
    </p:extLst>
  </p:cSld>
  <p:clrMapOvr>
    <a:masterClrMapping/>
  </p:clrMapOvr>
  <p:transition spd="slow">
    <p:wip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a:solidFill>
                  <a:srgbClr val="FFFFFF"/>
                </a:solidFill>
              </a:rPr>
              <a:t>FortiManager</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9412" y="2151004"/>
            <a:ext cx="585216" cy="585216"/>
          </a:xfrm>
          <a:prstGeom prst="rect">
            <a:avLst/>
          </a:prstGeom>
        </p:spPr>
      </p:pic>
    </p:spTree>
    <p:extLst>
      <p:ext uri="{BB962C8B-B14F-4D97-AF65-F5344CB8AC3E}">
        <p14:creationId xmlns:p14="http://schemas.microsoft.com/office/powerpoint/2010/main" val="4236772736"/>
      </p:ext>
    </p:extLst>
  </p:cSld>
  <p:clrMapOvr>
    <a:masterClrMapping/>
  </p:clrMapOvr>
  <p:transition>
    <p:wipe dir="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Content Placeholder 4"/>
          <p:cNvGraphicFramePr>
            <a:graphicFrameLocks/>
          </p:cNvGraphicFramePr>
          <p:nvPr>
            <p:extLst>
              <p:ext uri="{D42A27DB-BD31-4B8C-83A1-F6EECF244321}">
                <p14:modId xmlns:p14="http://schemas.microsoft.com/office/powerpoint/2010/main" val="1076358366"/>
              </p:ext>
            </p:extLst>
          </p:nvPr>
        </p:nvGraphicFramePr>
        <p:xfrm>
          <a:off x="454528" y="1936174"/>
          <a:ext cx="4144211" cy="2164230"/>
        </p:xfrm>
        <a:graphic>
          <a:graphicData uri="http://schemas.openxmlformats.org/drawingml/2006/table">
            <a:tbl>
              <a:tblPr bandRow="1">
                <a:tableStyleId>{073A0DAA-6AF3-43AB-8588-CEC1D06C72B9}</a:tableStyleId>
              </a:tblPr>
              <a:tblGrid>
                <a:gridCol w="4144211"/>
              </a:tblGrid>
              <a:tr h="713790">
                <a:tc>
                  <a: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100" b="1" u="none" strike="noStrike" kern="1200" cap="none" spc="0" normalizeH="0" baseline="0" noProof="0" dirty="0" smtClean="0">
                          <a:ln>
                            <a:noFill/>
                          </a:ln>
                          <a:effectLst/>
                          <a:uLnTx/>
                          <a:uFillTx/>
                        </a:rPr>
                        <a:t>Administrative Domains (ADOMs)</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Enables the primary ‘admin’ to create Virtual Management Domains containing devices for other administrators to monitor and manage</a:t>
                      </a:r>
                    </a:p>
                  </a:txBody>
                  <a:tcPr marL="180000" marT="34290" marB="108000">
                    <a:lnT w="12700" cap="flat" cmpd="sng" algn="ctr">
                      <a:no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8623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Hierarchical Objects &amp; Policy Management</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Create Global Objects and Policies</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Assign to ADOM or groups of ADOMS  </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Create device configuration templates to quickly configure a new Fortinet appliance</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5880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Web Portal SDK</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JSON-based API allows MSSPs to offer administrative web portals to customers</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bl>
          </a:graphicData>
        </a:graphic>
      </p:graphicFrame>
      <p:sp>
        <p:nvSpPr>
          <p:cNvPr id="43" name="Title 1"/>
          <p:cNvSpPr>
            <a:spLocks noGrp="1"/>
          </p:cNvSpPr>
          <p:nvPr>
            <p:ph type="title"/>
          </p:nvPr>
        </p:nvSpPr>
        <p:spPr/>
        <p:txBody>
          <a:bodyPr/>
          <a:lstStyle/>
          <a:p>
            <a:r>
              <a:rPr lang="en-US" b="0" i="0" dirty="0" smtClean="0"/>
              <a:t>Introducing FortiManager</a:t>
            </a:r>
            <a:endParaRPr lang="en-US" b="0" i="0" dirty="0"/>
          </a:p>
        </p:txBody>
      </p:sp>
      <p:pic>
        <p:nvPicPr>
          <p:cNvPr id="11" name="Picture 7" descr="C:\Users\dfrey\Documents\PMM\Snapshots\FMG\400B\FMG-400B 4.2 System Settings-Dashboard.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89223" y="3014276"/>
            <a:ext cx="1908099" cy="13931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C:\Users\dfrey\Documents\PMM\Snapshots\FMG\400B\FMG-400B 4.2 Device Manager-Web Portal.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13539" y="3283541"/>
            <a:ext cx="1648921" cy="10560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C:\Users\dfrey\Documents\PMM\Snapshots\FMG\400B\FMG-400B 4.2 Device Manager-Fortigate (EMS).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61185" y="3655148"/>
            <a:ext cx="2038207" cy="8893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9229" y="4457445"/>
            <a:ext cx="1789993" cy="230832"/>
          </a:xfrm>
          <a:prstGeom prst="rect">
            <a:avLst/>
          </a:prstGeom>
          <a:noFill/>
        </p:spPr>
        <p:txBody>
          <a:bodyPr wrap="none" lIns="91436" tIns="45718" rIns="91436" bIns="45718" rtlCol="0">
            <a:spAutoFit/>
          </a:bodyPr>
          <a:lstStyle/>
          <a:p>
            <a:r>
              <a:rPr lang="en-US" sz="900" i="1" dirty="0">
                <a:solidFill>
                  <a:srgbClr val="404040"/>
                </a:solidFill>
                <a:latin typeface="Helvetica 55 Roman"/>
                <a:cs typeface="Helvetica 55 Roman"/>
              </a:rPr>
              <a:t>* Capabilities varied by Models</a:t>
            </a:r>
          </a:p>
        </p:txBody>
      </p:sp>
      <p:graphicFrame>
        <p:nvGraphicFramePr>
          <p:cNvPr id="10" name="Content Placeholder 4"/>
          <p:cNvGraphicFramePr>
            <a:graphicFrameLocks/>
          </p:cNvGraphicFramePr>
          <p:nvPr>
            <p:extLst>
              <p:ext uri="{D42A27DB-BD31-4B8C-83A1-F6EECF244321}">
                <p14:modId xmlns:p14="http://schemas.microsoft.com/office/powerpoint/2010/main" val="3885987654"/>
              </p:ext>
            </p:extLst>
          </p:nvPr>
        </p:nvGraphicFramePr>
        <p:xfrm>
          <a:off x="4759158" y="1936174"/>
          <a:ext cx="3970421" cy="988110"/>
        </p:xfrm>
        <a:graphic>
          <a:graphicData uri="http://schemas.openxmlformats.org/drawingml/2006/table">
            <a:tbl>
              <a:tblPr bandRow="1">
                <a:tableStyleId>{073A0DAA-6AF3-43AB-8588-CEC1D06C72B9}</a:tableStyleId>
              </a:tblPr>
              <a:tblGrid>
                <a:gridCol w="3970421"/>
              </a:tblGrid>
              <a:tr h="988110">
                <a:tc>
                  <a:txBody>
                    <a:bodyPr/>
                    <a:lstStyle/>
                    <a:p>
                      <a:pPr marL="0" marR="0" lvl="0" indent="0" algn="l" defTabSz="457200" rtl="0" eaLnBrk="1" fontAlgn="auto" latinLnBrk="0" hangingPunct="1">
                        <a:lnSpc>
                          <a:spcPct val="100000"/>
                        </a:lnSpc>
                        <a:spcBef>
                          <a:spcPts val="0"/>
                        </a:spcBef>
                        <a:spcAft>
                          <a:spcPts val="0"/>
                        </a:spcAft>
                        <a:buClr>
                          <a:schemeClr val="accent4"/>
                        </a:buClr>
                        <a:buSzTx/>
                        <a:buFont typeface="Arial"/>
                        <a:buNone/>
                        <a:tabLst/>
                        <a:defRPr/>
                      </a:pPr>
                      <a:r>
                        <a:rPr kumimoji="0" lang="en-US" sz="1100" b="1" u="none" strike="noStrike" kern="1200" cap="none" spc="0" normalizeH="0" baseline="0" noProof="0" dirty="0" smtClean="0">
                          <a:ln>
                            <a:noFill/>
                          </a:ln>
                          <a:effectLst/>
                          <a:uLnTx/>
                          <a:uFillTx/>
                        </a:rPr>
                        <a:t>Locally Hosted Security Content</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b="0" u="none" strike="noStrike" kern="1200" cap="none" spc="0" normalizeH="0" baseline="0" noProof="0" dirty="0" smtClean="0">
                          <a:ln>
                            <a:noFill/>
                          </a:ln>
                          <a:effectLst/>
                          <a:uLnTx/>
                          <a:uFillTx/>
                        </a:rPr>
                        <a:t>Allows administrators better control over  security content updates and provides  improved response time for rating databases.</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b="0" u="none" strike="noStrike" kern="1200" cap="none" spc="0" normalizeH="0" baseline="0" noProof="0" dirty="0" smtClean="0">
                          <a:ln>
                            <a:noFill/>
                          </a:ln>
                          <a:effectLst/>
                          <a:uLnTx/>
                          <a:uFillTx/>
                        </a:rPr>
                        <a:t>Run a local copy of AV, IPS, URL, A/S signature databases.*</a:t>
                      </a:r>
                    </a:p>
                  </a:txBody>
                  <a:tcPr marL="180000" marT="34290" marB="108000">
                    <a:lnT w="12700" cap="flat" cmpd="sng" algn="ctr">
                      <a:no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bl>
          </a:graphicData>
        </a:graphic>
      </p:graphicFrame>
      <p:grpSp>
        <p:nvGrpSpPr>
          <p:cNvPr id="3" name="Group 2"/>
          <p:cNvGrpSpPr/>
          <p:nvPr/>
        </p:nvGrpSpPr>
        <p:grpSpPr>
          <a:xfrm>
            <a:off x="448253" y="900000"/>
            <a:ext cx="8281328" cy="635058"/>
            <a:chOff x="448252" y="900000"/>
            <a:chExt cx="8281328" cy="635058"/>
          </a:xfrm>
        </p:grpSpPr>
        <p:sp>
          <p:nvSpPr>
            <p:cNvPr id="15" name="Rectangle 14"/>
            <p:cNvSpPr/>
            <p:nvPr/>
          </p:nvSpPr>
          <p:spPr bwMode="invGray">
            <a:xfrm>
              <a:off x="448252" y="900000"/>
              <a:ext cx="8281328" cy="635058"/>
            </a:xfrm>
            <a:prstGeom prst="rect">
              <a:avLst/>
            </a:prstGeom>
            <a:solidFill>
              <a:srgbClr val="324040"/>
            </a:solidFill>
            <a:ln w="28575">
              <a:noFill/>
              <a:round/>
              <a:headEnd/>
              <a:tailEnd/>
            </a:ln>
            <a:extLst/>
          </p:spPr>
          <p:txBody>
            <a:bodyPr wrap="square" rtlCol="0" anchor="ctr"/>
            <a:lstStyle/>
            <a:p>
              <a:pPr marL="914362" lvl="4" defTabSz="342865"/>
              <a:r>
                <a:rPr lang="en-US" sz="1800" b="1" dirty="0">
                  <a:solidFill>
                    <a:schemeClr val="bg1"/>
                  </a:solidFill>
                  <a:cs typeface="Arial Narrow"/>
                </a:rPr>
                <a:t>Tools that effectively manage any size Fortinet security infrastructure, from a few to thousands of appliances</a:t>
              </a:r>
            </a:p>
          </p:txBody>
        </p:sp>
        <p:pic>
          <p:nvPicPr>
            <p:cNvPr id="17" name="Picture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1471" y="925883"/>
              <a:ext cx="585216" cy="585216"/>
            </a:xfrm>
            <a:prstGeom prst="rect">
              <a:avLst/>
            </a:prstGeom>
          </p:spPr>
        </p:pic>
      </p:grpSp>
    </p:spTree>
    <p:extLst>
      <p:ext uri="{BB962C8B-B14F-4D97-AF65-F5344CB8AC3E}">
        <p14:creationId xmlns:p14="http://schemas.microsoft.com/office/powerpoint/2010/main" val="395220221"/>
      </p:ext>
    </p:extLst>
  </p:cSld>
  <p:clrMapOvr>
    <a:masterClrMapping/>
  </p:clrMapOvr>
  <p:transition>
    <p:wipe dir="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smtClean="0"/>
              <a:t>FortiManager Series</a:t>
            </a:r>
            <a:endParaRPr lang="en-US" dirty="0"/>
          </a:p>
        </p:txBody>
      </p:sp>
      <p:graphicFrame>
        <p:nvGraphicFramePr>
          <p:cNvPr id="4" name="Group 51"/>
          <p:cNvGraphicFramePr>
            <a:graphicFrameLocks noGrp="1"/>
          </p:cNvGraphicFramePr>
          <p:nvPr>
            <p:extLst>
              <p:ext uri="{D42A27DB-BD31-4B8C-83A1-F6EECF244321}">
                <p14:modId xmlns:p14="http://schemas.microsoft.com/office/powerpoint/2010/main" val="2462276574"/>
              </p:ext>
            </p:extLst>
          </p:nvPr>
        </p:nvGraphicFramePr>
        <p:xfrm>
          <a:off x="251999" y="1080000"/>
          <a:ext cx="8640002" cy="1332648"/>
        </p:xfrm>
        <a:graphic>
          <a:graphicData uri="http://schemas.openxmlformats.org/drawingml/2006/table">
            <a:tbl>
              <a:tblPr firstRow="1" bandRow="1">
                <a:effectLst/>
                <a:tableStyleId>{073A0DAA-6AF3-43AB-8588-CEC1D06C72B9}</a:tableStyleId>
              </a:tblPr>
              <a:tblGrid>
                <a:gridCol w="1636662"/>
                <a:gridCol w="1400668"/>
                <a:gridCol w="1400668"/>
                <a:gridCol w="1400668"/>
                <a:gridCol w="1400668"/>
                <a:gridCol w="1400668"/>
              </a:tblGrid>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FMG-200D</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FMG-300D</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FMG-300E</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mn-lt"/>
                          <a:cs typeface="Arial"/>
                        </a:rPr>
                        <a:t>FMG-400E</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mn-lt"/>
                          <a:cs typeface="Arial"/>
                        </a:rPr>
                        <a:t>FMG-1000D</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horzOverflow="overflow">
                    <a:solidFill>
                      <a:srgbClr val="3C3C3C"/>
                    </a:solidFill>
                  </a:tcPr>
                </a:tc>
              </a:tr>
              <a:tr h="247004">
                <a:tc>
                  <a:txBody>
                    <a:bodyPr/>
                    <a:lstStyle/>
                    <a:p>
                      <a:r>
                        <a:rPr lang="en-US" sz="1000" b="1" dirty="0" smtClean="0">
                          <a:solidFill>
                            <a:srgbClr val="FFFFFF"/>
                          </a:solidFill>
                          <a:latin typeface="Arial"/>
                          <a:cs typeface="Arial"/>
                        </a:rPr>
                        <a:t>Max. Devices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30</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300</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100</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300</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1,000</a:t>
                      </a:r>
                      <a:endParaRPr lang="en-US" sz="1000" dirty="0">
                        <a:latin typeface="Arial"/>
                        <a:cs typeface="Arial"/>
                      </a:endParaRPr>
                    </a:p>
                  </a:txBody>
                  <a:tcPr marT="34290" marB="34290" anchor="ctr">
                    <a:solidFill>
                      <a:schemeClr val="accent4">
                        <a:lumMod val="40000"/>
                        <a:lumOff val="60000"/>
                      </a:schemeClr>
                    </a:solidFill>
                  </a:tcPr>
                </a:tc>
              </a:tr>
              <a:tr h="247004">
                <a:tc>
                  <a:txBody>
                    <a:bodyPr/>
                    <a:lstStyle/>
                    <a:p>
                      <a:r>
                        <a:rPr lang="en-US" sz="1000" b="1" dirty="0" smtClean="0">
                          <a:solidFill>
                            <a:srgbClr val="FFFFFF"/>
                          </a:solidFill>
                          <a:latin typeface="Arial"/>
                          <a:cs typeface="Arial"/>
                        </a:rPr>
                        <a:t>Max.</a:t>
                      </a:r>
                      <a:r>
                        <a:rPr lang="en-US" sz="1000" b="1" baseline="0" dirty="0" smtClean="0">
                          <a:solidFill>
                            <a:srgbClr val="FFFFFF"/>
                          </a:solidFill>
                          <a:latin typeface="Arial"/>
                          <a:cs typeface="Arial"/>
                        </a:rPr>
                        <a:t> ADOMs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30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300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100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300</a:t>
                      </a:r>
                      <a:endParaRPr lang="en-US" sz="1000" dirty="0">
                        <a:latin typeface="Arial"/>
                        <a:cs typeface="Arial"/>
                      </a:endParaRP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1,000</a:t>
                      </a:r>
                    </a:p>
                  </a:txBody>
                  <a:tcPr marT="34290" marB="34290" anchor="ctr">
                    <a:solidFill>
                      <a:srgbClr val="E4E4E4"/>
                    </a:solidFill>
                  </a:tcPr>
                </a:tc>
              </a:tr>
              <a:tr h="365760">
                <a:tc>
                  <a:txBody>
                    <a:bodyPr/>
                    <a:lstStyle/>
                    <a:p>
                      <a:r>
                        <a:rPr lang="en-US" sz="1000" b="1" dirty="0" smtClean="0">
                          <a:solidFill>
                            <a:srgbClr val="FFFFFF"/>
                          </a:solidFill>
                          <a:latin typeface="Arial"/>
                          <a:cs typeface="Arial"/>
                        </a:rPr>
                        <a:t>Interfaces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4x GE RJ45</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4x GE RJ45</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4x GE RJ45</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2x GE RJ45</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6x GE RJ45</a:t>
                      </a:r>
                      <a:r>
                        <a:rPr lang="en-US" sz="1000" baseline="0" dirty="0" smtClean="0">
                          <a:latin typeface="Arial"/>
                          <a:cs typeface="Arial"/>
                        </a:rPr>
                        <a:t>, 2x SFP</a:t>
                      </a:r>
                      <a:endParaRPr lang="en-US" sz="1000" dirty="0">
                        <a:latin typeface="Arial"/>
                        <a:cs typeface="Arial"/>
                      </a:endParaRPr>
                    </a:p>
                  </a:txBody>
                  <a:tcPr marT="34290" marB="34290" anchor="ctr">
                    <a:solidFill>
                      <a:srgbClr val="C9C9C9"/>
                    </a:solidFill>
                  </a:tcPr>
                </a:tc>
              </a:tr>
              <a:tr h="247004">
                <a:tc>
                  <a:txBody>
                    <a:bodyPr/>
                    <a:lstStyle/>
                    <a:p>
                      <a:r>
                        <a:rPr lang="en-US" sz="1000" b="1" dirty="0" smtClean="0">
                          <a:solidFill>
                            <a:srgbClr val="FFFFFF"/>
                          </a:solidFill>
                          <a:latin typeface="Arial"/>
                          <a:cs typeface="Arial"/>
                        </a:rPr>
                        <a:t>Storage capacity</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1x 1TB</a:t>
                      </a:r>
                    </a:p>
                  </a:txBody>
                  <a:tcPr marT="34290" marB="34290" anchor="ctr">
                    <a:solidFill>
                      <a:srgbClr val="E4E4E4"/>
                    </a:solidFill>
                  </a:tcPr>
                </a:tc>
                <a:tc>
                  <a:txBody>
                    <a:bodyPr/>
                    <a:lstStyle/>
                    <a:p>
                      <a:pPr algn="ctr"/>
                      <a:r>
                        <a:rPr lang="en-US" sz="1000" dirty="0" smtClean="0">
                          <a:latin typeface="Arial"/>
                          <a:cs typeface="Arial"/>
                        </a:rPr>
                        <a:t>2x 2</a:t>
                      </a:r>
                      <a:r>
                        <a:rPr lang="en-US" sz="1000" baseline="0" dirty="0" smtClean="0">
                          <a:latin typeface="Arial"/>
                          <a:cs typeface="Arial"/>
                        </a:rPr>
                        <a:t>TB</a:t>
                      </a:r>
                    </a:p>
                  </a:txBody>
                  <a:tcPr marT="34290" marB="34290" anchor="ctr">
                    <a:solidFill>
                      <a:srgbClr val="E4E4E4"/>
                    </a:solidFill>
                  </a:tcPr>
                </a:tc>
                <a:tc>
                  <a:txBody>
                    <a:bodyPr/>
                    <a:lstStyle/>
                    <a:p>
                      <a:pPr algn="ctr"/>
                      <a:r>
                        <a:rPr lang="en-US" sz="1000" dirty="0" smtClean="0">
                          <a:latin typeface="Arial"/>
                          <a:cs typeface="Arial"/>
                        </a:rPr>
                        <a:t>4x 3</a:t>
                      </a:r>
                      <a:r>
                        <a:rPr lang="en-US" sz="1000" baseline="0" dirty="0" smtClean="0">
                          <a:latin typeface="Arial"/>
                          <a:cs typeface="Arial"/>
                        </a:rPr>
                        <a:t>TB</a:t>
                      </a:r>
                    </a:p>
                  </a:txBody>
                  <a:tcPr marT="34290" marB="34290" anchor="ctr">
                    <a:solidFill>
                      <a:srgbClr val="E4E4E4"/>
                    </a:solidFill>
                  </a:tcPr>
                </a:tc>
                <a:tc>
                  <a:txBody>
                    <a:bodyPr/>
                    <a:lstStyle/>
                    <a:p>
                      <a:pPr algn="ctr"/>
                      <a:r>
                        <a:rPr lang="en-US" sz="1000" dirty="0" smtClean="0">
                          <a:latin typeface="Arial"/>
                          <a:cs typeface="Arial"/>
                        </a:rPr>
                        <a:t>8x 3</a:t>
                      </a:r>
                      <a:r>
                        <a:rPr lang="en-US" sz="1000" baseline="0" dirty="0" smtClean="0">
                          <a:latin typeface="Arial"/>
                          <a:cs typeface="Arial"/>
                        </a:rPr>
                        <a:t>TB</a:t>
                      </a:r>
                    </a:p>
                  </a:txBody>
                  <a:tcPr marT="34290" marB="34290" anchor="ctr">
                    <a:solidFill>
                      <a:srgbClr val="E4E4E4"/>
                    </a:solidFill>
                  </a:tcPr>
                </a:tc>
                <a:tc>
                  <a:txBody>
                    <a:bodyPr/>
                    <a:lstStyle/>
                    <a:p>
                      <a:pPr algn="ctr"/>
                      <a:r>
                        <a:rPr lang="en-US" sz="1000" dirty="0" smtClean="0">
                          <a:latin typeface="Arial"/>
                          <a:cs typeface="Arial"/>
                        </a:rPr>
                        <a:t>4x 2TB</a:t>
                      </a:r>
                    </a:p>
                  </a:txBody>
                  <a:tcPr marT="34290" marB="34290" anchor="ctr">
                    <a:solidFill>
                      <a:srgbClr val="E4E4E4"/>
                    </a:solidFill>
                  </a:tcPr>
                </a:tc>
              </a:tr>
            </a:tbl>
          </a:graphicData>
        </a:graphic>
      </p:graphicFrame>
      <p:graphicFrame>
        <p:nvGraphicFramePr>
          <p:cNvPr id="5" name="Group 51"/>
          <p:cNvGraphicFramePr>
            <a:graphicFrameLocks noGrp="1"/>
          </p:cNvGraphicFramePr>
          <p:nvPr>
            <p:extLst>
              <p:ext uri="{D42A27DB-BD31-4B8C-83A1-F6EECF244321}">
                <p14:modId xmlns:p14="http://schemas.microsoft.com/office/powerpoint/2010/main" val="785703945"/>
              </p:ext>
            </p:extLst>
          </p:nvPr>
        </p:nvGraphicFramePr>
        <p:xfrm>
          <a:off x="252003" y="2814906"/>
          <a:ext cx="8639999" cy="1332648"/>
        </p:xfrm>
        <a:graphic>
          <a:graphicData uri="http://schemas.openxmlformats.org/drawingml/2006/table">
            <a:tbl>
              <a:tblPr firstRow="1" bandRow="1">
                <a:effectLst/>
                <a:tableStyleId>{073A0DAA-6AF3-43AB-8588-CEC1D06C72B9}</a:tableStyleId>
              </a:tblPr>
              <a:tblGrid>
                <a:gridCol w="1632207"/>
                <a:gridCol w="1751948"/>
                <a:gridCol w="1751948"/>
                <a:gridCol w="1751948"/>
                <a:gridCol w="1751948"/>
              </a:tblGrid>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FMG-2000E</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FMG-3000F</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mn-lt"/>
                          <a:cs typeface="Arial"/>
                        </a:rPr>
                        <a:t>FMG-3900E</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FMG-4000E</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r>
              <a:tr h="247004">
                <a:tc>
                  <a:txBody>
                    <a:bodyPr/>
                    <a:lstStyle/>
                    <a:p>
                      <a:r>
                        <a:rPr lang="en-US" sz="1000" b="1" dirty="0" smtClean="0">
                          <a:solidFill>
                            <a:srgbClr val="FFFFFF"/>
                          </a:solidFill>
                          <a:latin typeface="Arial"/>
                          <a:cs typeface="Arial"/>
                        </a:rPr>
                        <a:t>Max. Devices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1,200</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4,000</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10,000</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4,000</a:t>
                      </a:r>
                      <a:endParaRPr lang="en-US" sz="1000" dirty="0">
                        <a:latin typeface="Arial"/>
                        <a:cs typeface="Arial"/>
                      </a:endParaRPr>
                    </a:p>
                  </a:txBody>
                  <a:tcPr marT="34290" marB="34290" anchor="ctr">
                    <a:solidFill>
                      <a:schemeClr val="accent4">
                        <a:lumMod val="40000"/>
                        <a:lumOff val="60000"/>
                      </a:schemeClr>
                    </a:solidFill>
                  </a:tcPr>
                </a:tc>
              </a:tr>
              <a:tr h="247004">
                <a:tc>
                  <a:txBody>
                    <a:bodyPr/>
                    <a:lstStyle/>
                    <a:p>
                      <a:r>
                        <a:rPr lang="en-US" sz="1000" b="1" dirty="0" smtClean="0">
                          <a:solidFill>
                            <a:srgbClr val="FFFFFF"/>
                          </a:solidFill>
                          <a:latin typeface="Arial"/>
                          <a:cs typeface="Arial"/>
                        </a:rPr>
                        <a:t>Max.</a:t>
                      </a:r>
                      <a:r>
                        <a:rPr lang="en-US" sz="1000" b="1" baseline="0" dirty="0" smtClean="0">
                          <a:solidFill>
                            <a:srgbClr val="FFFFFF"/>
                          </a:solidFill>
                          <a:latin typeface="Arial"/>
                          <a:cs typeface="Arial"/>
                        </a:rPr>
                        <a:t> ADOMs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mn-lt"/>
                          <a:cs typeface="Arial"/>
                        </a:rPr>
                        <a:t>1,200</a:t>
                      </a:r>
                      <a:endParaRPr lang="en-US" sz="1000" dirty="0">
                        <a:latin typeface="+mn-lt"/>
                        <a:cs typeface="Arial"/>
                      </a:endParaRPr>
                    </a:p>
                  </a:txBody>
                  <a:tcPr marT="34290" marB="34290" anchor="ctr">
                    <a:solidFill>
                      <a:srgbClr val="E4E4E4"/>
                    </a:solidFill>
                  </a:tcPr>
                </a:tc>
                <a:tc>
                  <a:txBody>
                    <a:bodyPr/>
                    <a:lstStyle/>
                    <a:p>
                      <a:pPr algn="ctr"/>
                      <a:r>
                        <a:rPr lang="en-US" sz="1000" dirty="0" smtClean="0">
                          <a:latin typeface="+mn-lt"/>
                          <a:cs typeface="Arial"/>
                        </a:rPr>
                        <a:t>4,000</a:t>
                      </a:r>
                      <a:endParaRPr lang="en-US" sz="1000" dirty="0">
                        <a:latin typeface="+mn-lt"/>
                        <a:cs typeface="Arial"/>
                      </a:endParaRPr>
                    </a:p>
                  </a:txBody>
                  <a:tcPr marT="34290" marB="34290" anchor="ctr">
                    <a:solidFill>
                      <a:srgbClr val="E4E4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10,000</a:t>
                      </a:r>
                    </a:p>
                  </a:txBody>
                  <a:tcPr marT="34290" marB="34290" anchor="ctr">
                    <a:solidFill>
                      <a:srgbClr val="E4E4E4"/>
                    </a:solidFill>
                  </a:tcPr>
                </a:tc>
                <a:tc>
                  <a:txBody>
                    <a:bodyPr/>
                    <a:lstStyle/>
                    <a:p>
                      <a:pPr algn="ctr"/>
                      <a:r>
                        <a:rPr lang="en-US" sz="1000" dirty="0" smtClean="0">
                          <a:latin typeface="Arial"/>
                          <a:cs typeface="Arial"/>
                        </a:rPr>
                        <a:t>4,000</a:t>
                      </a:r>
                      <a:endParaRPr lang="en-US" sz="1000" dirty="0">
                        <a:latin typeface="Arial"/>
                        <a:cs typeface="Arial"/>
                      </a:endParaRPr>
                    </a:p>
                  </a:txBody>
                  <a:tcPr marT="34290" marB="34290" anchor="ctr">
                    <a:solidFill>
                      <a:srgbClr val="E4E4E4"/>
                    </a:solidFill>
                  </a:tcPr>
                </a:tc>
              </a:tr>
              <a:tr h="365760">
                <a:tc>
                  <a:txBody>
                    <a:bodyPr/>
                    <a:lstStyle/>
                    <a:p>
                      <a:r>
                        <a:rPr lang="en-US" sz="1000" b="1" dirty="0" smtClean="0">
                          <a:solidFill>
                            <a:srgbClr val="FFFFFF"/>
                          </a:solidFill>
                          <a:latin typeface="Arial"/>
                          <a:cs typeface="Arial"/>
                        </a:rPr>
                        <a:t>Interfaces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mn-lt"/>
                          <a:cs typeface="Arial"/>
                        </a:rPr>
                        <a:t>4x GE RJ45</a:t>
                      </a:r>
                      <a:r>
                        <a:rPr lang="en-US" sz="1000" baseline="0" dirty="0" smtClean="0">
                          <a:latin typeface="+mn-lt"/>
                          <a:cs typeface="Arial"/>
                        </a:rPr>
                        <a:t>, 2x SFP+</a:t>
                      </a:r>
                      <a:endParaRPr lang="en-US" sz="1000" dirty="0">
                        <a:latin typeface="+mn-lt"/>
                        <a:cs typeface="Arial"/>
                      </a:endParaRPr>
                    </a:p>
                  </a:txBody>
                  <a:tcPr marT="34290" marB="34290" anchor="ctr">
                    <a:solidFill>
                      <a:srgbClr val="C9C9C9"/>
                    </a:solidFill>
                  </a:tcPr>
                </a:tc>
                <a:tc>
                  <a:txBody>
                    <a:bodyPr/>
                    <a:lstStyle/>
                    <a:p>
                      <a:pPr algn="ctr"/>
                      <a:r>
                        <a:rPr lang="en-US" sz="1000" dirty="0" smtClean="0">
                          <a:latin typeface="+mn-lt"/>
                          <a:cs typeface="Arial"/>
                        </a:rPr>
                        <a:t>4x GE RJ45</a:t>
                      </a:r>
                      <a:r>
                        <a:rPr lang="en-US" sz="1000" baseline="0" dirty="0" smtClean="0">
                          <a:latin typeface="+mn-lt"/>
                          <a:cs typeface="Arial"/>
                        </a:rPr>
                        <a:t>, 2x SFP+</a:t>
                      </a:r>
                      <a:endParaRPr lang="en-US" sz="1000" dirty="0">
                        <a:latin typeface="+mn-lt"/>
                        <a:cs typeface="Arial"/>
                      </a:endParaRPr>
                    </a:p>
                  </a:txBody>
                  <a:tcPr marT="34290" marB="34290" anchor="ctr">
                    <a:solidFill>
                      <a:srgbClr val="C9C9C9"/>
                    </a:solidFill>
                  </a:tcPr>
                </a:tc>
                <a:tc>
                  <a:txBody>
                    <a:bodyPr/>
                    <a:lstStyle/>
                    <a:p>
                      <a:pPr algn="ctr"/>
                      <a:r>
                        <a:rPr lang="fr-FR" sz="1000" dirty="0" smtClean="0">
                          <a:latin typeface="+mn-lt"/>
                          <a:cs typeface="Arial"/>
                        </a:rPr>
                        <a:t>2x GE, 2x GE SFP+</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4x GE RJ45</a:t>
                      </a:r>
                      <a:r>
                        <a:rPr lang="en-US" sz="1000" baseline="0" dirty="0" smtClean="0">
                          <a:latin typeface="Arial"/>
                          <a:cs typeface="Arial"/>
                        </a:rPr>
                        <a:t>, 2x SFP</a:t>
                      </a:r>
                      <a:endParaRPr lang="en-US" sz="1000" dirty="0">
                        <a:latin typeface="Arial"/>
                        <a:cs typeface="Arial"/>
                      </a:endParaRPr>
                    </a:p>
                  </a:txBody>
                  <a:tcPr marT="34290" marB="34290" anchor="ctr">
                    <a:solidFill>
                      <a:srgbClr val="C9C9C9"/>
                    </a:solidFill>
                  </a:tcPr>
                </a:tc>
              </a:tr>
              <a:tr h="247004">
                <a:tc>
                  <a:txBody>
                    <a:bodyPr/>
                    <a:lstStyle/>
                    <a:p>
                      <a:r>
                        <a:rPr lang="en-US" sz="1000" b="1" dirty="0" smtClean="0">
                          <a:solidFill>
                            <a:srgbClr val="FFFFFF"/>
                          </a:solidFill>
                          <a:latin typeface="Arial"/>
                          <a:cs typeface="Arial"/>
                        </a:rPr>
                        <a:t>Storage capacity</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12x 3TB</a:t>
                      </a:r>
                    </a:p>
                  </a:txBody>
                  <a:tcPr marT="34290" marB="34290" anchor="ctr">
                    <a:solidFill>
                      <a:srgbClr val="E4E4E4"/>
                    </a:solidFill>
                  </a:tcPr>
                </a:tc>
                <a:tc>
                  <a:txBody>
                    <a:bodyPr/>
                    <a:lstStyle/>
                    <a:p>
                      <a:pPr algn="ctr"/>
                      <a:r>
                        <a:rPr lang="en-US" sz="1000" dirty="0" smtClean="0">
                          <a:latin typeface="Arial"/>
                          <a:cs typeface="Arial"/>
                        </a:rPr>
                        <a:t>16x 3</a:t>
                      </a:r>
                      <a:r>
                        <a:rPr lang="en-US" sz="1000" baseline="0" dirty="0" smtClean="0">
                          <a:latin typeface="Arial"/>
                          <a:cs typeface="Arial"/>
                        </a:rPr>
                        <a:t>TB</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15x 1TB</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8x 2TB</a:t>
                      </a:r>
                    </a:p>
                  </a:txBody>
                  <a:tcPr marT="34290" marB="34290" anchor="ctr">
                    <a:solidFill>
                      <a:srgbClr val="E4E4E4"/>
                    </a:solidFill>
                  </a:tcPr>
                </a:tc>
              </a:tr>
            </a:tbl>
          </a:graphicData>
        </a:graphic>
      </p:graphicFrame>
    </p:spTree>
    <p:extLst>
      <p:ext uri="{BB962C8B-B14F-4D97-AF65-F5344CB8AC3E}">
        <p14:creationId xmlns:p14="http://schemas.microsoft.com/office/powerpoint/2010/main" val="1378153217"/>
      </p:ext>
    </p:extLst>
  </p:cSld>
  <p:clrMapOvr>
    <a:masterClrMapping/>
  </p:clrMapOvr>
  <p:transition spd="slow">
    <p:wip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smtClean="0"/>
              <a:t>FortiManager-VM Series</a:t>
            </a:r>
            <a:endParaRPr lang="en-US" dirty="0"/>
          </a:p>
        </p:txBody>
      </p:sp>
      <p:graphicFrame>
        <p:nvGraphicFramePr>
          <p:cNvPr id="5" name="Group 51"/>
          <p:cNvGraphicFramePr>
            <a:graphicFrameLocks noGrp="1"/>
          </p:cNvGraphicFramePr>
          <p:nvPr>
            <p:extLst>
              <p:ext uri="{D42A27DB-BD31-4B8C-83A1-F6EECF244321}">
                <p14:modId xmlns:p14="http://schemas.microsoft.com/office/powerpoint/2010/main" val="1467801577"/>
              </p:ext>
            </p:extLst>
          </p:nvPr>
        </p:nvGraphicFramePr>
        <p:xfrm>
          <a:off x="252003" y="1080000"/>
          <a:ext cx="8639999" cy="2627608"/>
        </p:xfrm>
        <a:graphic>
          <a:graphicData uri="http://schemas.openxmlformats.org/drawingml/2006/table">
            <a:tbl>
              <a:tblPr firstRow="1" bandRow="1">
                <a:effectLst/>
                <a:tableStyleId>{073A0DAA-6AF3-43AB-8588-CEC1D06C72B9}</a:tableStyleId>
              </a:tblPr>
              <a:tblGrid>
                <a:gridCol w="1460093"/>
                <a:gridCol w="1196651"/>
                <a:gridCol w="1196651"/>
                <a:gridCol w="1196651"/>
                <a:gridCol w="1196651"/>
                <a:gridCol w="1196651"/>
                <a:gridCol w="1196651"/>
              </a:tblGrid>
              <a:tr h="247004">
                <a:tc>
                  <a:txBody>
                    <a:bodyPr/>
                    <a:lstStyle/>
                    <a:p>
                      <a:r>
                        <a:rPr lang="en-US" sz="1000" dirty="0" smtClean="0">
                          <a:latin typeface="Arial"/>
                          <a:cs typeface="Arial"/>
                        </a:rPr>
                        <a:t>Max. Devices</a:t>
                      </a:r>
                      <a:endParaRPr lang="en-US" sz="1000" dirty="0">
                        <a:latin typeface="Arial"/>
                        <a:cs typeface="Arial"/>
                      </a:endParaRPr>
                    </a:p>
                  </a:txBody>
                  <a:tcPr marT="34290" marB="34290" anchor="ctr">
                    <a:solidFill>
                      <a:srgbClr val="3C3C3C"/>
                    </a:solidFill>
                  </a:tcPr>
                </a:tc>
                <a:tc>
                  <a:txBody>
                    <a:bodyPr/>
                    <a:lstStyle/>
                    <a:p>
                      <a:pPr algn="ctr"/>
                      <a:r>
                        <a:rPr lang="en-US" sz="1000" dirty="0" smtClean="0">
                          <a:latin typeface="Arial"/>
                          <a:cs typeface="Arial"/>
                        </a:rPr>
                        <a:t>10</a:t>
                      </a:r>
                      <a:endParaRPr lang="en-US" sz="1000" dirty="0">
                        <a:latin typeface="Arial"/>
                        <a:cs typeface="Arial"/>
                      </a:endParaRPr>
                    </a:p>
                  </a:txBody>
                  <a:tcPr marT="34290" marB="34290" anchor="ctr">
                    <a:solidFill>
                      <a:srgbClr val="3C3C3C"/>
                    </a:solidFill>
                  </a:tcPr>
                </a:tc>
                <a:tc>
                  <a:txBody>
                    <a:bodyPr/>
                    <a:lstStyle/>
                    <a:p>
                      <a:pPr algn="ctr"/>
                      <a:r>
                        <a:rPr lang="en-US" sz="1000" dirty="0" smtClean="0">
                          <a:latin typeface="Arial"/>
                          <a:cs typeface="Arial"/>
                        </a:rPr>
                        <a:t>+10</a:t>
                      </a:r>
                      <a:endParaRPr lang="en-US" sz="1000" dirty="0">
                        <a:latin typeface="Arial"/>
                        <a:cs typeface="Arial"/>
                      </a:endParaRPr>
                    </a:p>
                  </a:txBody>
                  <a:tcPr marT="34290" marB="34290" anchor="ctr">
                    <a:solidFill>
                      <a:srgbClr val="3C3C3C"/>
                    </a:solidFill>
                  </a:tcPr>
                </a:tc>
                <a:tc>
                  <a:txBody>
                    <a:bodyPr/>
                    <a:lstStyle/>
                    <a:p>
                      <a:pPr algn="ctr"/>
                      <a:r>
                        <a:rPr lang="en-US" sz="1000" dirty="0" smtClean="0">
                          <a:latin typeface="Arial"/>
                          <a:cs typeface="Arial"/>
                        </a:rPr>
                        <a:t>+100</a:t>
                      </a:r>
                      <a:endParaRPr lang="en-US" sz="1000" dirty="0">
                        <a:latin typeface="Arial"/>
                        <a:cs typeface="Arial"/>
                      </a:endParaRPr>
                    </a:p>
                  </a:txBody>
                  <a:tcPr marT="34290" marB="34290" anchor="ctr">
                    <a:solidFill>
                      <a:srgbClr val="3C3C3C"/>
                    </a:solidFill>
                  </a:tcPr>
                </a:tc>
                <a:tc>
                  <a:txBody>
                    <a:bodyPr/>
                    <a:lstStyle/>
                    <a:p>
                      <a:pPr algn="ctr"/>
                      <a:r>
                        <a:rPr lang="en-US" sz="1000" dirty="0" smtClean="0">
                          <a:latin typeface="Arial"/>
                          <a:cs typeface="Arial"/>
                        </a:rPr>
                        <a:t>+1,000</a:t>
                      </a:r>
                      <a:endParaRPr lang="en-US" sz="1000" dirty="0">
                        <a:latin typeface="Arial"/>
                        <a:cs typeface="Arial"/>
                      </a:endParaRPr>
                    </a:p>
                  </a:txBody>
                  <a:tcPr marT="34290" marB="34290" anchor="ctr">
                    <a:solidFill>
                      <a:srgbClr val="3C3C3C"/>
                    </a:solidFill>
                  </a:tcPr>
                </a:tc>
                <a:tc>
                  <a:txBody>
                    <a:bodyPr/>
                    <a:lstStyle/>
                    <a:p>
                      <a:pPr algn="ctr"/>
                      <a:r>
                        <a:rPr lang="en-US" sz="1000" dirty="0" smtClean="0">
                          <a:latin typeface="Arial"/>
                          <a:cs typeface="Arial"/>
                        </a:rPr>
                        <a:t>+5,000</a:t>
                      </a:r>
                      <a:endParaRPr lang="en-US" sz="1000" dirty="0">
                        <a:latin typeface="Arial"/>
                        <a:cs typeface="Arial"/>
                      </a:endParaRPr>
                    </a:p>
                  </a:txBody>
                  <a:tcPr marT="34290" marB="34290" anchor="ctr">
                    <a:solidFill>
                      <a:srgbClr val="3C3C3C"/>
                    </a:solidFill>
                  </a:tcPr>
                </a:tc>
                <a:tc>
                  <a:txBody>
                    <a:bodyPr/>
                    <a:lstStyle/>
                    <a:p>
                      <a:pPr algn="ctr"/>
                      <a:r>
                        <a:rPr lang="en-US" sz="1000" dirty="0" smtClean="0">
                          <a:latin typeface="Arial"/>
                          <a:cs typeface="Arial"/>
                        </a:rPr>
                        <a:t>Unlimited</a:t>
                      </a:r>
                      <a:endParaRPr lang="en-US" sz="1000" dirty="0">
                        <a:latin typeface="Arial"/>
                        <a:cs typeface="Arial"/>
                      </a:endParaRPr>
                    </a:p>
                  </a:txBody>
                  <a:tcPr marT="34290" marB="34290" anchor="ctr">
                    <a:solidFill>
                      <a:srgbClr val="3C3C3C"/>
                    </a:solidFill>
                  </a:tcPr>
                </a:tc>
              </a:tr>
              <a:tr h="373380">
                <a:tc>
                  <a:txBody>
                    <a:bodyPr/>
                    <a:lstStyle/>
                    <a:p>
                      <a:r>
                        <a:rPr lang="en-US" sz="1000" b="1" dirty="0" smtClean="0">
                          <a:solidFill>
                            <a:srgbClr val="FFFFFF"/>
                          </a:solidFill>
                          <a:latin typeface="Arial"/>
                          <a:cs typeface="Arial"/>
                        </a:rPr>
                        <a:t>Max.</a:t>
                      </a:r>
                      <a:r>
                        <a:rPr lang="en-US" sz="1000" b="1" baseline="0" dirty="0" smtClean="0">
                          <a:solidFill>
                            <a:srgbClr val="FFFFFF"/>
                          </a:solidFill>
                          <a:latin typeface="Arial"/>
                          <a:cs typeface="Arial"/>
                        </a:rPr>
                        <a:t> ADOMs (default/Max)</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10</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+10</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+100</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+1,000</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+5,000</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Unlimited</a:t>
                      </a:r>
                      <a:endParaRPr lang="en-US" sz="1000" dirty="0">
                        <a:latin typeface="Arial"/>
                        <a:cs typeface="Arial"/>
                      </a:endParaRPr>
                    </a:p>
                  </a:txBody>
                  <a:tcPr marT="34290" marB="34290" anchor="ctr">
                    <a:solidFill>
                      <a:schemeClr val="accent4">
                        <a:lumMod val="40000"/>
                        <a:lumOff val="60000"/>
                      </a:schemeClr>
                    </a:solidFill>
                  </a:tcPr>
                </a:tc>
              </a:tr>
              <a:tr h="365760">
                <a:tc>
                  <a:txBody>
                    <a:bodyPr/>
                    <a:lstStyle/>
                    <a:p>
                      <a:r>
                        <a:rPr lang="en-US" sz="1000" b="1" dirty="0" smtClean="0">
                          <a:solidFill>
                            <a:srgbClr val="FFFFFF"/>
                          </a:solidFill>
                          <a:latin typeface="Arial"/>
                          <a:cs typeface="Arial"/>
                        </a:rPr>
                        <a:t>Max. Web</a:t>
                      </a:r>
                      <a:r>
                        <a:rPr lang="en-US" sz="1000" b="1" baseline="0" dirty="0" smtClean="0">
                          <a:solidFill>
                            <a:srgbClr val="FFFFFF"/>
                          </a:solidFill>
                          <a:latin typeface="Arial"/>
                          <a:cs typeface="Arial"/>
                        </a:rPr>
                        <a:t> Portals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10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+10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+100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+1,000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+5,000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Unlimited</a:t>
                      </a:r>
                      <a:endParaRPr lang="en-US" sz="1000" dirty="0">
                        <a:latin typeface="Arial"/>
                        <a:cs typeface="Arial"/>
                      </a:endParaRPr>
                    </a:p>
                  </a:txBody>
                  <a:tcPr marT="34290" marB="34290" anchor="ctr">
                    <a:solidFill>
                      <a:srgbClr val="E4E4E4"/>
                    </a:solidFill>
                  </a:tcPr>
                </a:tc>
              </a:tr>
              <a:tr h="365760">
                <a:tc>
                  <a:txBody>
                    <a:bodyPr/>
                    <a:lstStyle/>
                    <a:p>
                      <a:r>
                        <a:rPr lang="en-US" sz="1000" b="1" dirty="0" smtClean="0">
                          <a:solidFill>
                            <a:srgbClr val="FFFFFF"/>
                          </a:solidFill>
                          <a:latin typeface="Arial"/>
                          <a:cs typeface="Arial"/>
                        </a:rPr>
                        <a:t>Max. Portal Users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10</a:t>
                      </a:r>
                      <a:endParaRPr lang="en-US" sz="1000" dirty="0">
                        <a:latin typeface="Arial"/>
                        <a:cs typeface="Arial"/>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+10</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+100</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+1,000</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+5,000</a:t>
                      </a:r>
                    </a:p>
                  </a:txBody>
                  <a:tcPr marT="34290" marB="34290" anchor="ctr">
                    <a:solidFill>
                      <a:srgbClr val="C9C9C9"/>
                    </a:solidFill>
                  </a:tcPr>
                </a:tc>
                <a:tc>
                  <a:txBody>
                    <a:bodyPr/>
                    <a:lstStyle/>
                    <a:p>
                      <a:pPr algn="ctr"/>
                      <a:r>
                        <a:rPr lang="en-US" sz="1000" dirty="0" smtClean="0">
                          <a:latin typeface="Arial"/>
                          <a:cs typeface="Arial"/>
                        </a:rPr>
                        <a:t>Unlimited</a:t>
                      </a:r>
                      <a:endParaRPr lang="en-US" sz="1000" dirty="0">
                        <a:latin typeface="Arial"/>
                        <a:cs typeface="Arial"/>
                      </a:endParaRPr>
                    </a:p>
                  </a:txBody>
                  <a:tcPr marT="34290" marB="34290" anchor="ctr">
                    <a:solidFill>
                      <a:srgbClr val="C9C9C9"/>
                    </a:solidFill>
                  </a:tcPr>
                </a:tc>
              </a:tr>
              <a:tr h="247004">
                <a:tc>
                  <a:txBody>
                    <a:bodyPr/>
                    <a:lstStyle/>
                    <a:p>
                      <a:r>
                        <a:rPr lang="en-US" sz="1000" b="1" dirty="0" smtClean="0">
                          <a:solidFill>
                            <a:srgbClr val="FFFFFF"/>
                          </a:solidFill>
                          <a:latin typeface="Arial"/>
                          <a:cs typeface="Arial"/>
                        </a:rPr>
                        <a:t>GB Logs/day</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1</a:t>
                      </a:r>
                      <a:endParaRPr lang="en-US" sz="1000" dirty="0">
                        <a:latin typeface="Arial"/>
                        <a:cs typeface="Arial"/>
                      </a:endParaRP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2</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5</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10</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25</a:t>
                      </a:r>
                    </a:p>
                  </a:txBody>
                  <a:tcPr marT="34290" marB="34290" anchor="ctr">
                    <a:solidFill>
                      <a:srgbClr val="E4E4E4"/>
                    </a:solidFill>
                  </a:tcPr>
                </a:tc>
                <a:tc>
                  <a:txBody>
                    <a:bodyPr/>
                    <a:lstStyle/>
                    <a:p>
                      <a:pPr algn="ctr"/>
                      <a:r>
                        <a:rPr lang="en-US" sz="1000" dirty="0" smtClean="0">
                          <a:latin typeface="Arial"/>
                          <a:cs typeface="Arial"/>
                        </a:rPr>
                        <a:t>50</a:t>
                      </a:r>
                      <a:endParaRPr lang="en-US" sz="1000" dirty="0">
                        <a:latin typeface="Arial"/>
                        <a:cs typeface="Arial"/>
                      </a:endParaRPr>
                    </a:p>
                  </a:txBody>
                  <a:tcPr marT="34290" marB="34290" anchor="ctr">
                    <a:solidFill>
                      <a:srgbClr val="E4E4E4"/>
                    </a:solidFill>
                  </a:tcPr>
                </a:tc>
              </a:tr>
              <a:tr h="514350">
                <a:tc>
                  <a:txBody>
                    <a:bodyPr/>
                    <a:lstStyle/>
                    <a:p>
                      <a:r>
                        <a:rPr lang="en-US" sz="1000" b="1" dirty="0" smtClean="0">
                          <a:solidFill>
                            <a:srgbClr val="FFFFFF"/>
                          </a:solidFill>
                          <a:latin typeface="Arial"/>
                          <a:cs typeface="Arial"/>
                        </a:rPr>
                        <a:t>Max. Virtual NICs</a:t>
                      </a:r>
                    </a:p>
                    <a:p>
                      <a:r>
                        <a:rPr lang="en-US" sz="1000" b="1" dirty="0" smtClean="0">
                          <a:solidFill>
                            <a:srgbClr val="FFFFFF"/>
                          </a:solidFill>
                          <a:latin typeface="Arial"/>
                          <a:cs typeface="Arial"/>
                        </a:rPr>
                        <a:t>(Min/Max)</a:t>
                      </a:r>
                      <a:endParaRPr lang="en-US" sz="1000" b="1" dirty="0">
                        <a:solidFill>
                          <a:srgbClr val="FFFFFF"/>
                        </a:solidFill>
                        <a:latin typeface="Arial"/>
                        <a:cs typeface="Arial"/>
                      </a:endParaRPr>
                    </a:p>
                  </a:txBody>
                  <a:tcPr marT="34290" marB="34290" anchor="ctr">
                    <a:solidFill>
                      <a:schemeClr val="accent4"/>
                    </a:solidFill>
                  </a:tcPr>
                </a:tc>
                <a:tc gridSpan="6">
                  <a:txBody>
                    <a:bodyPr/>
                    <a:lstStyle/>
                    <a:p>
                      <a:pPr algn="ctr"/>
                      <a:r>
                        <a:rPr lang="en-US" sz="1000" dirty="0" smtClean="0">
                          <a:latin typeface="Arial"/>
                          <a:cs typeface="Arial"/>
                        </a:rPr>
                        <a:t>1</a:t>
                      </a:r>
                      <a:r>
                        <a:rPr lang="en-US" sz="1000" baseline="0" dirty="0" smtClean="0">
                          <a:latin typeface="Arial"/>
                          <a:cs typeface="Arial"/>
                        </a:rPr>
                        <a:t> / 4</a:t>
                      </a:r>
                      <a:endParaRPr lang="en-US" sz="1000" dirty="0">
                        <a:latin typeface="Arial"/>
                        <a:cs typeface="Arial"/>
                      </a:endParaRPr>
                    </a:p>
                  </a:txBody>
                  <a:tcPr marT="34290" marB="34290" anchor="ctr">
                    <a:solidFill>
                      <a:srgbClr val="C9C9C9"/>
                    </a:solidFill>
                  </a:tcPr>
                </a:tc>
                <a:tc hMerge="1">
                  <a:txBody>
                    <a:bodyPr/>
                    <a:lstStyle/>
                    <a:p>
                      <a:pPr algn="ctr"/>
                      <a:endParaRPr lang="en-US" sz="1500" dirty="0"/>
                    </a:p>
                  </a:txBody>
                  <a:tcPr/>
                </a:tc>
                <a:tc hMerge="1">
                  <a:txBody>
                    <a:bodyPr/>
                    <a:lstStyle/>
                    <a:p>
                      <a:pPr algn="ctr"/>
                      <a:endParaRPr lang="en-US" sz="1500" dirty="0"/>
                    </a:p>
                  </a:txBody>
                  <a:tcPr/>
                </a:tc>
                <a:tc hMerge="1">
                  <a:txBody>
                    <a:bodyPr/>
                    <a:lstStyle/>
                    <a:p>
                      <a:pPr algn="ctr"/>
                      <a:endParaRPr lang="en-US" sz="1500" dirty="0"/>
                    </a:p>
                  </a:txBody>
                  <a:tcPr/>
                </a:tc>
                <a:tc hMerge="1">
                  <a:txBody>
                    <a:bodyPr/>
                    <a:lstStyle/>
                    <a:p>
                      <a:pPr algn="ctr"/>
                      <a:endParaRPr lang="en-US" sz="1500" dirty="0"/>
                    </a:p>
                  </a:txBody>
                  <a:tcPr/>
                </a:tc>
                <a:tc hMerge="1">
                  <a:txBody>
                    <a:bodyPr/>
                    <a:lstStyle/>
                    <a:p>
                      <a:pPr algn="ctr"/>
                      <a:endParaRPr lang="en-US" sz="1500" dirty="0"/>
                    </a:p>
                  </a:txBody>
                  <a:tcPr/>
                </a:tc>
              </a:tr>
              <a:tr h="514350">
                <a:tc>
                  <a:txBody>
                    <a:bodyPr/>
                    <a:lstStyle/>
                    <a:p>
                      <a:r>
                        <a:rPr lang="en-US" sz="1000" b="1" dirty="0" smtClean="0">
                          <a:solidFill>
                            <a:srgbClr val="FFFFFF"/>
                          </a:solidFill>
                          <a:latin typeface="Arial"/>
                          <a:cs typeface="Arial"/>
                        </a:rPr>
                        <a:t>Storage capacity </a:t>
                      </a:r>
                    </a:p>
                    <a:p>
                      <a:r>
                        <a:rPr lang="en-US" sz="1000" b="1" dirty="0" smtClean="0">
                          <a:solidFill>
                            <a:srgbClr val="FFFFFF"/>
                          </a:solidFill>
                          <a:latin typeface="Arial"/>
                          <a:cs typeface="Arial"/>
                        </a:rPr>
                        <a:t>(Min/Max)</a:t>
                      </a:r>
                    </a:p>
                  </a:txBody>
                  <a:tcPr marT="34290" marB="34290" anchor="ctr">
                    <a:solidFill>
                      <a:schemeClr val="accent4"/>
                    </a:solidFill>
                  </a:tcPr>
                </a:tc>
                <a:tc gridSpan="6">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80 GB / 16 TB</a:t>
                      </a:r>
                    </a:p>
                  </a:txBody>
                  <a:tcPr marT="34290" marB="34290" anchor="ctr">
                    <a:solidFill>
                      <a:schemeClr val="accent4">
                        <a:lumMod val="20000"/>
                        <a:lumOff val="80000"/>
                      </a:schemeClr>
                    </a:solidFill>
                  </a:tcPr>
                </a:tc>
                <a:tc hMerge="1">
                  <a:txBody>
                    <a:bodyPr/>
                    <a:lstStyle/>
                    <a:p>
                      <a:pPr algn="ctr"/>
                      <a:endParaRPr lang="en-US" sz="1500" dirty="0">
                        <a:latin typeface="Arial"/>
                        <a:cs typeface="Arial"/>
                      </a:endParaRPr>
                    </a:p>
                  </a:txBody>
                  <a:tcPr/>
                </a:tc>
                <a:tc hMerge="1">
                  <a:txBody>
                    <a:bodyPr/>
                    <a:lstStyle/>
                    <a:p>
                      <a:pPr algn="ctr"/>
                      <a:endParaRPr lang="en-US" sz="1500" dirty="0">
                        <a:latin typeface="Arial"/>
                        <a:cs typeface="Arial"/>
                      </a:endParaRPr>
                    </a:p>
                  </a:txBody>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smtClean="0">
                        <a:latin typeface="+mn-lt"/>
                        <a:cs typeface="Arial"/>
                      </a:endParaRPr>
                    </a:p>
                  </a:txBody>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smtClean="0">
                        <a:latin typeface="+mn-lt"/>
                        <a:cs typeface="Arial"/>
                      </a:endParaRPr>
                    </a:p>
                  </a:txBody>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smtClean="0">
                        <a:latin typeface="+mn-lt"/>
                        <a:cs typeface="Arial"/>
                      </a:endParaRPr>
                    </a:p>
                  </a:txBody>
                  <a:tcPr/>
                </a:tc>
              </a:tr>
            </a:tbl>
          </a:graphicData>
        </a:graphic>
      </p:graphicFrame>
    </p:spTree>
    <p:extLst>
      <p:ext uri="{BB962C8B-B14F-4D97-AF65-F5344CB8AC3E}">
        <p14:creationId xmlns:p14="http://schemas.microsoft.com/office/powerpoint/2010/main" val="554708347"/>
      </p:ext>
    </p:extLst>
  </p:cSld>
  <p:clrMapOvr>
    <a:masterClrMapping/>
  </p:clrMapOvr>
  <p:transition spd="slow">
    <p:wip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err="1">
                <a:solidFill>
                  <a:srgbClr val="FFFFFF"/>
                </a:solidFill>
              </a:rPr>
              <a:t>FortiMonitor</a:t>
            </a:r>
            <a:endParaRPr lang="en-US" sz="3600" b="1" dirty="0">
              <a:solidFill>
                <a:srgbClr val="FFFFFF"/>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5117" y="2149808"/>
            <a:ext cx="584073" cy="584073"/>
          </a:xfrm>
          <a:prstGeom prst="rect">
            <a:avLst/>
          </a:prstGeom>
        </p:spPr>
      </p:pic>
    </p:spTree>
    <p:extLst>
      <p:ext uri="{BB962C8B-B14F-4D97-AF65-F5344CB8AC3E}">
        <p14:creationId xmlns:p14="http://schemas.microsoft.com/office/powerpoint/2010/main" val="293260632"/>
      </p:ext>
    </p:extLst>
  </p:cSld>
  <p:clrMapOvr>
    <a:masterClrMapping/>
  </p:clrMapOvr>
  <p:transition>
    <p:wipe dir="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a:t>
            </a:r>
            <a:r>
              <a:rPr lang="en-US" dirty="0" err="1" smtClean="0"/>
              <a:t>FortiMonitor</a:t>
            </a:r>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4258559740"/>
              </p:ext>
            </p:extLst>
          </p:nvPr>
        </p:nvGraphicFramePr>
        <p:xfrm>
          <a:off x="457200" y="1993024"/>
          <a:ext cx="3650536" cy="1399590"/>
        </p:xfrm>
        <a:graphic>
          <a:graphicData uri="http://schemas.openxmlformats.org/drawingml/2006/table">
            <a:tbl>
              <a:tblPr bandRow="1">
                <a:tableStyleId>{073A0DAA-6AF3-43AB-8588-CEC1D06C72B9}</a:tableStyleId>
              </a:tblPr>
              <a:tblGrid>
                <a:gridCol w="3650536"/>
              </a:tblGrid>
              <a:tr h="139959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Unified Risk Management Solution</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lang="en-US" altLang="zh-CN" sz="900" b="0" baseline="0" dirty="0" smtClean="0">
                          <a:solidFill>
                            <a:schemeClr val="bg2">
                              <a:lumMod val="25000"/>
                            </a:schemeClr>
                          </a:solidFill>
                          <a:latin typeface="+mn-lt"/>
                          <a:ea typeface="宋体" pitchFamily="2" charset="-122"/>
                        </a:rPr>
                        <a:t>Log collection with enterprise performance </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lang="en-US" altLang="zh-CN" sz="900" b="0" baseline="0" dirty="0" smtClean="0">
                          <a:solidFill>
                            <a:schemeClr val="bg2">
                              <a:lumMod val="25000"/>
                            </a:schemeClr>
                          </a:solidFill>
                          <a:latin typeface="+mn-lt"/>
                          <a:ea typeface="宋体" pitchFamily="2" charset="-122"/>
                        </a:rPr>
                        <a:t>Correlation automatically determines priority threats </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lang="en-US" altLang="zh-CN" sz="900" b="0" baseline="0" dirty="0" smtClean="0">
                          <a:solidFill>
                            <a:schemeClr val="bg2">
                              <a:lumMod val="25000"/>
                            </a:schemeClr>
                          </a:solidFill>
                          <a:latin typeface="+mn-lt"/>
                          <a:ea typeface="宋体" pitchFamily="2" charset="-122"/>
                        </a:rPr>
                        <a:t>Assess your network’s Key Risk Indicators </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lang="en-US" altLang="zh-CN" sz="900" b="0" baseline="0" dirty="0" smtClean="0">
                          <a:solidFill>
                            <a:schemeClr val="bg2">
                              <a:lumMod val="25000"/>
                            </a:schemeClr>
                          </a:solidFill>
                          <a:latin typeface="+mn-lt"/>
                          <a:ea typeface="宋体" pitchFamily="2" charset="-122"/>
                        </a:rPr>
                        <a:t>Manage host assets critical to your network </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lang="en-US" altLang="zh-CN" sz="900" b="0" baseline="0" dirty="0" smtClean="0">
                          <a:solidFill>
                            <a:schemeClr val="bg2">
                              <a:lumMod val="25000"/>
                            </a:schemeClr>
                          </a:solidFill>
                          <a:latin typeface="+mn-lt"/>
                          <a:ea typeface="宋体" pitchFamily="2" charset="-122"/>
                        </a:rPr>
                        <a:t>Schedule regular vulnerability scans </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lang="en-US" altLang="zh-CN" sz="900" b="0" baseline="0" dirty="0" smtClean="0">
                          <a:solidFill>
                            <a:schemeClr val="bg2">
                              <a:lumMod val="25000"/>
                            </a:schemeClr>
                          </a:solidFill>
                          <a:latin typeface="+mn-lt"/>
                          <a:ea typeface="宋体" pitchFamily="2" charset="-122"/>
                        </a:rPr>
                        <a:t>Visualize your holistic security with dashboards and reports </a:t>
                      </a:r>
                    </a:p>
                  </a:txBody>
                  <a:tcPr marL="180000" marT="34290" marB="108000">
                    <a:lnT w="12700" cap="flat" cmpd="sng" algn="ctr">
                      <a:no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bl>
          </a:graphicData>
        </a:graphic>
      </p:graphicFrame>
      <p:grpSp>
        <p:nvGrpSpPr>
          <p:cNvPr id="3" name="Group 2"/>
          <p:cNvGrpSpPr/>
          <p:nvPr/>
        </p:nvGrpSpPr>
        <p:grpSpPr>
          <a:xfrm>
            <a:off x="448253" y="900000"/>
            <a:ext cx="8281328" cy="635058"/>
            <a:chOff x="448252" y="1080000"/>
            <a:chExt cx="8281328" cy="635058"/>
          </a:xfrm>
        </p:grpSpPr>
        <p:sp>
          <p:nvSpPr>
            <p:cNvPr id="29" name="Rectangle 28"/>
            <p:cNvSpPr/>
            <p:nvPr/>
          </p:nvSpPr>
          <p:spPr bwMode="invGray">
            <a:xfrm>
              <a:off x="448252" y="1080000"/>
              <a:ext cx="8281328" cy="635058"/>
            </a:xfrm>
            <a:prstGeom prst="rect">
              <a:avLst/>
            </a:prstGeom>
            <a:solidFill>
              <a:srgbClr val="324040"/>
            </a:solidFill>
            <a:ln w="28575">
              <a:noFill/>
              <a:round/>
              <a:headEnd/>
              <a:tailEnd/>
            </a:ln>
            <a:extLst/>
          </p:spPr>
          <p:txBody>
            <a:bodyPr wrap="square" rtlCol="0" anchor="ctr"/>
            <a:lstStyle/>
            <a:p>
              <a:pPr marL="914362" lvl="4" defTabSz="342865"/>
              <a:r>
                <a:rPr lang="en-US" sz="1800" b="1" dirty="0">
                  <a:solidFill>
                    <a:schemeClr val="bg1"/>
                  </a:solidFill>
                  <a:cs typeface="Arial Narrow"/>
                </a:rPr>
                <a:t>Unified event correlation and risk management for modern networks </a:t>
              </a:r>
            </a:p>
          </p:txBody>
        </p:sp>
        <p:pic>
          <p:nvPicPr>
            <p:cNvPr id="31" name="Picture 3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7999" y="1112843"/>
              <a:ext cx="584073" cy="584073"/>
            </a:xfrm>
            <a:prstGeom prst="rect">
              <a:avLst/>
            </a:prstGeom>
          </p:spPr>
        </p:pic>
      </p:grpSp>
      <p:pic>
        <p:nvPicPr>
          <p:cNvPr id="32" name="Picture 31"/>
          <p:cNvPicPr>
            <a:picLocks noChangeAspect="1"/>
          </p:cNvPicPr>
          <p:nvPr/>
        </p:nvPicPr>
        <p:blipFill>
          <a:blip r:embed="rId3"/>
          <a:stretch>
            <a:fillRect/>
          </a:stretch>
        </p:blipFill>
        <p:spPr>
          <a:xfrm>
            <a:off x="3791186" y="1993024"/>
            <a:ext cx="4938395" cy="2707005"/>
          </a:xfrm>
          <a:prstGeom prst="rect">
            <a:avLst/>
          </a:prstGeom>
        </p:spPr>
      </p:pic>
    </p:spTree>
    <p:extLst>
      <p:ext uri="{BB962C8B-B14F-4D97-AF65-F5344CB8AC3E}">
        <p14:creationId xmlns:p14="http://schemas.microsoft.com/office/powerpoint/2010/main" val="2624180184"/>
      </p:ext>
    </p:extLst>
  </p:cSld>
  <p:clrMapOvr>
    <a:masterClrMapping/>
  </p:clrMapOvr>
  <p:transition>
    <p:wipe dir="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FortiMonitor</a:t>
            </a:r>
            <a:endParaRPr lang="en-US" dirty="0"/>
          </a:p>
        </p:txBody>
      </p:sp>
      <p:graphicFrame>
        <p:nvGraphicFramePr>
          <p:cNvPr id="5" name="Group 51"/>
          <p:cNvGraphicFramePr>
            <a:graphicFrameLocks noGrp="1"/>
          </p:cNvGraphicFramePr>
          <p:nvPr>
            <p:extLst>
              <p:ext uri="{D42A27DB-BD31-4B8C-83A1-F6EECF244321}">
                <p14:modId xmlns:p14="http://schemas.microsoft.com/office/powerpoint/2010/main" val="379225912"/>
              </p:ext>
            </p:extLst>
          </p:nvPr>
        </p:nvGraphicFramePr>
        <p:xfrm>
          <a:off x="252000" y="1080000"/>
          <a:ext cx="8640000" cy="1460896"/>
        </p:xfrm>
        <a:graphic>
          <a:graphicData uri="http://schemas.openxmlformats.org/drawingml/2006/table">
            <a:tbl>
              <a:tblPr firstRow="1" bandRow="1">
                <a:tableStyleId>{073A0DAA-6AF3-43AB-8588-CEC1D06C72B9}</a:tableStyleId>
              </a:tblPr>
              <a:tblGrid>
                <a:gridCol w="3241512"/>
                <a:gridCol w="5398488"/>
              </a:tblGrid>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rPr>
                        <a:t>FMR-3000D</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horzOverflow="overflow">
                    <a:solidFill>
                      <a:srgbClr val="3C3C3C"/>
                    </a:solidFill>
                  </a:tcPr>
                </a:tc>
              </a:tr>
              <a:tr h="247004">
                <a:tc>
                  <a:txBody>
                    <a:bodyPr/>
                    <a:lstStyle/>
                    <a:p>
                      <a:r>
                        <a:rPr lang="en-US" sz="1000" b="1" dirty="0" smtClean="0">
                          <a:solidFill>
                            <a:schemeClr val="bg1"/>
                          </a:solidFill>
                        </a:rPr>
                        <a:t>Hardware Form Factor</a:t>
                      </a:r>
                      <a:endParaRPr lang="en-US" sz="1000" b="1" dirty="0" smtClean="0">
                        <a:solidFill>
                          <a:schemeClr val="bg1"/>
                        </a:solidFill>
                        <a:latin typeface="+mn-lt"/>
                        <a:cs typeface="Aria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3 RU</a:t>
                      </a:r>
                      <a:endParaRPr lang="en-US" sz="1000" dirty="0" smtClean="0">
                        <a:latin typeface="Arial"/>
                        <a:cs typeface="Arial"/>
                      </a:endParaRPr>
                    </a:p>
                  </a:txBody>
                  <a:tcPr marT="34290" marB="34290" anchor="ctr"/>
                </a:tc>
              </a:tr>
              <a:tr h="247004">
                <a:tc>
                  <a:txBody>
                    <a:bodyPr/>
                    <a:lstStyle/>
                    <a:p>
                      <a:r>
                        <a:rPr lang="en-US" sz="1000" b="1" dirty="0" smtClean="0">
                          <a:solidFill>
                            <a:schemeClr val="bg1"/>
                          </a:solidFill>
                        </a:rPr>
                        <a:t>Total Interfaces</a:t>
                      </a:r>
                      <a:endParaRPr lang="en-US" sz="1000" b="1" dirty="0" smtClean="0">
                        <a:solidFill>
                          <a:schemeClr val="bg1"/>
                        </a:solidFill>
                        <a:latin typeface="+mn-lt"/>
                        <a:cs typeface="Aria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dirty="0" smtClean="0"/>
                        <a:t>12x GE SFP+</a:t>
                      </a:r>
                      <a:endParaRPr lang="fr-FR" sz="1000" dirty="0" smtClean="0">
                        <a:latin typeface="+mn-lt"/>
                        <a:cs typeface="Arial"/>
                      </a:endParaRPr>
                    </a:p>
                  </a:txBody>
                  <a:tcPr marT="34290" marB="34290" anchor="ctr"/>
                </a:tc>
              </a:tr>
              <a:tr h="247004">
                <a:tc>
                  <a:txBody>
                    <a:bodyPr/>
                    <a:lstStyle/>
                    <a:p>
                      <a:r>
                        <a:rPr lang="en-US" sz="1000" b="1" dirty="0" smtClean="0">
                          <a:solidFill>
                            <a:schemeClr val="bg1"/>
                          </a:solidFill>
                        </a:rPr>
                        <a:t>Storage Capacity</a:t>
                      </a:r>
                      <a:endParaRPr lang="en-US" sz="1000" b="1" dirty="0" smtClean="0">
                        <a:solidFill>
                          <a:schemeClr val="bg1"/>
                        </a:solidFill>
                        <a:latin typeface="+mn-lt"/>
                        <a:cs typeface="Aria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48 TB (12 blades, 2x 2 TB each) </a:t>
                      </a:r>
                      <a:endParaRPr lang="en-US" sz="1000" dirty="0" smtClean="0">
                        <a:latin typeface="+mn-lt"/>
                        <a:cs typeface="Arial"/>
                      </a:endParaRPr>
                    </a:p>
                  </a:txBody>
                  <a:tcPr marT="34290" marB="34290" anchor="ctr"/>
                </a:tc>
              </a:tr>
              <a:tr h="247004">
                <a:tc>
                  <a:txBody>
                    <a:bodyPr/>
                    <a:lstStyle/>
                    <a:p>
                      <a:r>
                        <a:rPr lang="en-US" sz="1000" b="1" dirty="0" smtClean="0">
                          <a:solidFill>
                            <a:schemeClr val="bg1"/>
                          </a:solidFill>
                        </a:rPr>
                        <a:t>Removable Blades</a:t>
                      </a:r>
                      <a:endParaRPr lang="en-US" sz="1000" b="1" dirty="0" smtClean="0">
                        <a:solidFill>
                          <a:schemeClr val="bg1"/>
                        </a:solidFill>
                        <a:latin typeface="+mn-lt"/>
                        <a:cs typeface="Aria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12</a:t>
                      </a:r>
                      <a:endParaRPr lang="en-US" sz="1000" dirty="0" smtClean="0">
                        <a:latin typeface="+mn-lt"/>
                        <a:cs typeface="Arial"/>
                      </a:endParaRPr>
                    </a:p>
                  </a:txBody>
                  <a:tcPr marT="34290" marB="34290" anchor="ctr"/>
                </a:tc>
              </a:tr>
              <a:tr h="247004">
                <a:tc>
                  <a:txBody>
                    <a:bodyPr/>
                    <a:lstStyle/>
                    <a:p>
                      <a:r>
                        <a:rPr lang="en-US" sz="1000" b="1" dirty="0" smtClean="0">
                          <a:solidFill>
                            <a:schemeClr val="bg1"/>
                          </a:solidFill>
                        </a:rPr>
                        <a:t>Redundant Hot Swap Power Supplies </a:t>
                      </a:r>
                      <a:endParaRPr lang="en-US" sz="1000" b="1" dirty="0" smtClean="0">
                        <a:solidFill>
                          <a:schemeClr val="bg1"/>
                        </a:solidFill>
                        <a:latin typeface="+mn-lt"/>
                        <a:cs typeface="Aria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Yes</a:t>
                      </a:r>
                      <a:endParaRPr lang="en-US" sz="1000" dirty="0" smtClean="0">
                        <a:latin typeface="+mn-lt"/>
                        <a:cs typeface="Arial"/>
                      </a:endParaRPr>
                    </a:p>
                  </a:txBody>
                  <a:tcPr marT="34290" marB="34290" anchor="ctr"/>
                </a:tc>
              </a:tr>
            </a:tbl>
          </a:graphicData>
        </a:graphic>
      </p:graphicFrame>
    </p:spTree>
    <p:extLst>
      <p:ext uri="{BB962C8B-B14F-4D97-AF65-F5344CB8AC3E}">
        <p14:creationId xmlns:p14="http://schemas.microsoft.com/office/powerpoint/2010/main" val="2430126202"/>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G-50E_51E+Front.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85600" y="1250165"/>
            <a:ext cx="3420000" cy="562500"/>
          </a:xfrm>
          <a:prstGeom prst="rect">
            <a:avLst/>
          </a:prstGeom>
        </p:spPr>
      </p:pic>
      <p:pic>
        <p:nvPicPr>
          <p:cNvPr id="6" name="Picture 5" descr="FWF-50E_51E+Back.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85600" y="1980809"/>
            <a:ext cx="3420000" cy="563469"/>
          </a:xfrm>
          <a:prstGeom prst="rect">
            <a:avLst/>
          </a:prstGeom>
        </p:spPr>
      </p:pic>
      <p:pic>
        <p:nvPicPr>
          <p:cNvPr id="24" name="Picture 2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17353" y="2297091"/>
            <a:ext cx="372259" cy="547200"/>
          </a:xfrm>
          <a:prstGeom prst="rect">
            <a:avLst/>
          </a:prstGeom>
        </p:spPr>
      </p:pic>
      <p:sp>
        <p:nvSpPr>
          <p:cNvPr id="30722" name="Rectangle 2"/>
          <p:cNvSpPr>
            <a:spLocks noGrp="1" noChangeArrowheads="1"/>
          </p:cNvSpPr>
          <p:nvPr>
            <p:ph type="title"/>
          </p:nvPr>
        </p:nvSpPr>
        <p:spPr/>
        <p:txBody>
          <a:bodyPr/>
          <a:lstStyle/>
          <a:p>
            <a:pPr eaLnBrk="1" hangingPunct="1"/>
            <a:r>
              <a:rPr lang="en-US" b="0" i="0" dirty="0" smtClean="0"/>
              <a:t>FortiGate/FortiWiFi 50E</a:t>
            </a:r>
            <a:endParaRPr lang="en-US" b="0" i="0" dirty="0"/>
          </a:p>
        </p:txBody>
      </p:sp>
      <p:sp>
        <p:nvSpPr>
          <p:cNvPr id="11"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 x GE RJ45 WAN Ports</a:t>
            </a:r>
          </a:p>
          <a:p>
            <a:pPr marL="343033" indent="-343033" defTabSz="914379">
              <a:spcBef>
                <a:spcPct val="20000"/>
              </a:spcBef>
              <a:buClr>
                <a:schemeClr val="accent6"/>
              </a:buClr>
              <a:buFont typeface="+mj-ea"/>
              <a:buAutoNum type="circleNumDbPlain"/>
            </a:pPr>
            <a:r>
              <a:rPr lang="en-US" sz="1000" b="1" dirty="0"/>
              <a:t>5 x GE RJ45 Ports</a:t>
            </a:r>
          </a:p>
          <a:p>
            <a:pPr marL="343033" indent="-343033" defTabSz="914379">
              <a:spcBef>
                <a:spcPct val="20000"/>
              </a:spcBef>
              <a:buClr>
                <a:schemeClr val="accent6"/>
              </a:buClr>
              <a:buFont typeface="+mj-ea"/>
              <a:buAutoNum type="circleNumDbPlain"/>
            </a:pPr>
            <a:r>
              <a:rPr lang="en-US" sz="1000" b="1" dirty="0"/>
              <a:t>WiFi Variant: 802.11a/b/g/n</a:t>
            </a:r>
          </a:p>
          <a:p>
            <a:pPr defTabSz="914379">
              <a:spcBef>
                <a:spcPct val="20000"/>
              </a:spcBef>
              <a:buClr>
                <a:schemeClr val="accent6"/>
              </a:buClr>
            </a:pPr>
            <a:endParaRPr lang="en-US" sz="1000" dirty="0"/>
          </a:p>
          <a:p>
            <a:pPr defTabSz="914379">
              <a:spcBef>
                <a:spcPct val="20000"/>
              </a:spcBef>
              <a:buClr>
                <a:schemeClr val="accent6"/>
              </a:buClr>
            </a:pPr>
            <a:endParaRPr lang="en-US" sz="1000" dirty="0"/>
          </a:p>
        </p:txBody>
      </p:sp>
      <p:sp>
        <p:nvSpPr>
          <p:cNvPr id="23" name="Oval 22"/>
          <p:cNvSpPr/>
          <p:nvPr/>
        </p:nvSpPr>
        <p:spPr bwMode="auto">
          <a:xfrm>
            <a:off x="2495296" y="246563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17" name="Oval 16"/>
          <p:cNvSpPr/>
          <p:nvPr/>
        </p:nvSpPr>
        <p:spPr bwMode="auto">
          <a:xfrm>
            <a:off x="3508705" y="246563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cxnSp>
        <p:nvCxnSpPr>
          <p:cNvPr id="25" name="Straight Connector 24"/>
          <p:cNvCxnSpPr/>
          <p:nvPr/>
        </p:nvCxnSpPr>
        <p:spPr bwMode="auto">
          <a:xfrm>
            <a:off x="6251768" y="2297091"/>
            <a:ext cx="0" cy="5472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26" name="Picture 25" descr="WiFi-a-b-g-n.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21997" y="2297091"/>
            <a:ext cx="371646" cy="547200"/>
          </a:xfrm>
          <a:prstGeom prst="rect">
            <a:avLst/>
          </a:prstGeom>
        </p:spPr>
      </p:pic>
      <p:sp>
        <p:nvSpPr>
          <p:cNvPr id="27" name="Oval 26"/>
          <p:cNvSpPr/>
          <p:nvPr/>
        </p:nvSpPr>
        <p:spPr bwMode="auto">
          <a:xfrm>
            <a:off x="4447201" y="2047562"/>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pic>
        <p:nvPicPr>
          <p:cNvPr id="14" name="Picture 13" descr="Firewall-Sym-Dk.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5" name="TextBox 14"/>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2.5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1.8 Million</a:t>
            </a:r>
          </a:p>
          <a:p>
            <a:r>
              <a:rPr lang="en-US" sz="800" dirty="0">
                <a:solidFill>
                  <a:srgbClr val="7F7F7F"/>
                </a:solidFill>
              </a:rPr>
              <a:t>Concurrent Sessions</a:t>
            </a:r>
          </a:p>
          <a:p>
            <a:endParaRPr lang="en-US" sz="800" dirty="0">
              <a:solidFill>
                <a:srgbClr val="7F7F7F"/>
              </a:solidFill>
            </a:endParaRPr>
          </a:p>
          <a:p>
            <a:r>
              <a:rPr lang="en-US" sz="1800" b="1" dirty="0"/>
              <a:t>21,000</a:t>
            </a:r>
          </a:p>
          <a:p>
            <a:r>
              <a:rPr lang="en-US" sz="800" dirty="0">
                <a:solidFill>
                  <a:srgbClr val="7F7F7F"/>
                </a:solidFill>
              </a:rPr>
              <a:t>New Sessions/Sec</a:t>
            </a:r>
          </a:p>
        </p:txBody>
      </p:sp>
      <p:cxnSp>
        <p:nvCxnSpPr>
          <p:cNvPr id="16" name="Straight Connector 15"/>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7"/>
          <a:stretch>
            <a:fillRect/>
          </a:stretch>
        </p:blipFill>
        <p:spPr>
          <a:xfrm>
            <a:off x="7396793" y="4062941"/>
            <a:ext cx="505867" cy="503339"/>
          </a:xfrm>
          <a:prstGeom prst="rect">
            <a:avLst/>
          </a:prstGeom>
        </p:spPr>
      </p:pic>
      <p:pic>
        <p:nvPicPr>
          <p:cNvPr id="28" name="Picture 27"/>
          <p:cNvPicPr>
            <a:picLocks noChangeAspect="1"/>
          </p:cNvPicPr>
          <p:nvPr/>
        </p:nvPicPr>
        <p:blipFill>
          <a:blip r:embed="rId8"/>
          <a:stretch>
            <a:fillRect/>
          </a:stretch>
        </p:blipFill>
        <p:spPr>
          <a:xfrm>
            <a:off x="6703208" y="4104601"/>
            <a:ext cx="468167" cy="438533"/>
          </a:xfrm>
          <a:prstGeom prst="rect">
            <a:avLst/>
          </a:prstGeom>
        </p:spPr>
      </p:pic>
      <p:pic>
        <p:nvPicPr>
          <p:cNvPr id="29" name="Picture 28"/>
          <p:cNvPicPr>
            <a:picLocks noChangeAspect="1"/>
          </p:cNvPicPr>
          <p:nvPr/>
        </p:nvPicPr>
        <p:blipFill>
          <a:blip r:embed="rId9"/>
          <a:stretch>
            <a:fillRect/>
          </a:stretch>
        </p:blipFill>
        <p:spPr>
          <a:xfrm>
            <a:off x="8097409" y="4111845"/>
            <a:ext cx="613216" cy="427264"/>
          </a:xfrm>
          <a:prstGeom prst="rect">
            <a:avLst/>
          </a:prstGeom>
        </p:spPr>
      </p:pic>
      <p:grpSp>
        <p:nvGrpSpPr>
          <p:cNvPr id="30" name="Group 29"/>
          <p:cNvGrpSpPr/>
          <p:nvPr/>
        </p:nvGrpSpPr>
        <p:grpSpPr>
          <a:xfrm>
            <a:off x="5984936" y="4091312"/>
            <a:ext cx="482083" cy="459205"/>
            <a:chOff x="5818638" y="4203821"/>
            <a:chExt cx="467667" cy="445474"/>
          </a:xfrm>
        </p:grpSpPr>
        <p:pic>
          <p:nvPicPr>
            <p:cNvPr id="31" name="Picture 30"/>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32" name="Picture 31"/>
            <p:cNvPicPr>
              <a:picLocks noChangeAspect="1"/>
            </p:cNvPicPr>
            <p:nvPr/>
          </p:nvPicPr>
          <p:blipFill>
            <a:blip r:embed="rId11"/>
            <a:stretch>
              <a:fillRect/>
            </a:stretch>
          </p:blipFill>
          <p:spPr>
            <a:xfrm flipH="1">
              <a:off x="5869115" y="4203821"/>
              <a:ext cx="417190" cy="445474"/>
            </a:xfrm>
            <a:prstGeom prst="rect">
              <a:avLst/>
            </a:prstGeom>
          </p:spPr>
        </p:pic>
      </p:grpSp>
      <p:sp>
        <p:nvSpPr>
          <p:cNvPr id="33" name="Rounded Rectangle 32"/>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a:t>
            </a:r>
          </a:p>
        </p:txBody>
      </p:sp>
      <p:sp>
        <p:nvSpPr>
          <p:cNvPr id="34" name="Rounded Rectangle 33"/>
          <p:cNvSpPr/>
          <p:nvPr/>
        </p:nvSpPr>
        <p:spPr bwMode="invGray">
          <a:xfrm>
            <a:off x="695552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a:t>
            </a:r>
          </a:p>
        </p:txBody>
      </p:sp>
      <p:sp>
        <p:nvSpPr>
          <p:cNvPr id="35" name="Rounded Rectangle 34"/>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a:t>
            </a:r>
          </a:p>
        </p:txBody>
      </p:sp>
      <p:cxnSp>
        <p:nvCxnSpPr>
          <p:cNvPr id="37" name="Straight Connector 36"/>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Remote Office</a:t>
            </a:r>
          </a:p>
          <a:p>
            <a:r>
              <a:rPr lang="en-US" sz="1000" dirty="0">
                <a:solidFill>
                  <a:schemeClr val="bg1">
                    <a:lumMod val="50000"/>
                  </a:schemeClr>
                </a:solidFill>
              </a:rPr>
              <a:t>UTM / DEFW </a:t>
            </a:r>
          </a:p>
        </p:txBody>
      </p:sp>
      <p:pic>
        <p:nvPicPr>
          <p:cNvPr id="39" name="Picture 38"/>
          <p:cNvPicPr>
            <a:picLocks noChangeAspect="1"/>
          </p:cNvPicPr>
          <p:nvPr/>
        </p:nvPicPr>
        <p:blipFill>
          <a:blip r:embed="rId12">
            <a:duotone>
              <a:schemeClr val="accent3">
                <a:shade val="45000"/>
                <a:satMod val="135000"/>
              </a:schemeClr>
              <a:prstClr val="white"/>
            </a:duotone>
            <a:extLst>
              <a:ext uri="{BEBA8EAE-BF5A-486C-A8C5-ECC9F3942E4B}">
                <a14:imgProps xmlns:a14="http://schemas.microsoft.com/office/drawing/2010/main">
                  <a14:imgLayer r:embed="rId13">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40" name="Straight Connector 39"/>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3" name="Rounded Rectangle 42"/>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36" name="Picture 35" descr="Hacker-Dk.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2" name="TextBox 41"/>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270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220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160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4" name="Picture 43" descr="NGFW_sym.png"/>
          <p:cNvPicPr>
            <a:picLocks noChangeAspect="1"/>
          </p:cNvPicPr>
          <p:nvPr/>
        </p:nvPicPr>
        <p:blipFill>
          <a:blip r:embed="rId15" cstate="email">
            <a:extLst>
              <a:ext uri="{BEBA8EAE-BF5A-486C-A8C5-ECC9F3942E4B}">
                <a14:imgProps xmlns:a14="http://schemas.microsoft.com/office/drawing/2010/main">
                  <a14:imgLayer r:embed="rId16">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45" name="Picture 44"/>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1674598609"/>
      </p:ext>
    </p:extLst>
  </p:cSld>
  <p:clrMapOvr>
    <a:masterClrMapping/>
  </p:clrMapOvr>
  <p:transition spd="slow">
    <p:wip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a:solidFill>
                  <a:srgbClr val="FFFFFF"/>
                </a:solidFill>
              </a:rPr>
              <a:t>FortiSandbox</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0820" y="2133527"/>
            <a:ext cx="588541" cy="588541"/>
          </a:xfrm>
          <a:prstGeom prst="rect">
            <a:avLst/>
          </a:prstGeom>
        </p:spPr>
      </p:pic>
    </p:spTree>
    <p:extLst>
      <p:ext uri="{BB962C8B-B14F-4D97-AF65-F5344CB8AC3E}">
        <p14:creationId xmlns:p14="http://schemas.microsoft.com/office/powerpoint/2010/main" val="729496943"/>
      </p:ext>
    </p:extLst>
  </p:cSld>
  <p:clrMapOvr>
    <a:masterClrMapping/>
  </p:clrMapOvr>
  <p:transition>
    <p:wipe dir="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Content Placeholder 4"/>
          <p:cNvGraphicFramePr>
            <a:graphicFrameLocks/>
          </p:cNvGraphicFramePr>
          <p:nvPr>
            <p:extLst>
              <p:ext uri="{D42A27DB-BD31-4B8C-83A1-F6EECF244321}">
                <p14:modId xmlns:p14="http://schemas.microsoft.com/office/powerpoint/2010/main" val="1855085711"/>
              </p:ext>
            </p:extLst>
          </p:nvPr>
        </p:nvGraphicFramePr>
        <p:xfrm>
          <a:off x="448252" y="1843296"/>
          <a:ext cx="3650536" cy="2701440"/>
        </p:xfrm>
        <a:graphic>
          <a:graphicData uri="http://schemas.openxmlformats.org/drawingml/2006/table">
            <a:tbl>
              <a:tblPr bandRow="1">
                <a:tableStyleId>{073A0DAA-6AF3-43AB-8588-CEC1D06C72B9}</a:tableStyleId>
              </a:tblPr>
              <a:tblGrid>
                <a:gridCol w="3650536"/>
              </a:tblGrid>
              <a:tr h="11367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Advanced Threat Protection</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lang="en-US" altLang="zh-CN" sz="900" b="0" baseline="0" dirty="0" smtClean="0">
                          <a:solidFill>
                            <a:schemeClr val="bg2">
                              <a:lumMod val="25000"/>
                            </a:schemeClr>
                          </a:solidFill>
                          <a:latin typeface="+mn-lt"/>
                          <a:ea typeface="宋体" pitchFamily="2" charset="-122"/>
                        </a:rPr>
                        <a:t>Multi-layered filtering with Code Emulator, AV engine, Cloud query and Virtual OS sandbox</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lang="en-US" altLang="zh-CN" sz="900" b="0" baseline="0" dirty="0" smtClean="0">
                          <a:solidFill>
                            <a:schemeClr val="bg2">
                              <a:lumMod val="25000"/>
                            </a:schemeClr>
                          </a:solidFill>
                          <a:latin typeface="+mn-lt"/>
                          <a:ea typeface="宋体" pitchFamily="2" charset="-122"/>
                        </a:rPr>
                        <a:t>Handles multiple file types, includes files that are encrypted or obfuscated</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lang="en-US" altLang="zh-CN" sz="900" b="0" baseline="0" dirty="0" smtClean="0">
                          <a:solidFill>
                            <a:schemeClr val="bg2">
                              <a:lumMod val="25000"/>
                            </a:schemeClr>
                          </a:solidFill>
                          <a:latin typeface="+mn-lt"/>
                          <a:ea typeface="宋体" pitchFamily="2" charset="-122"/>
                        </a:rPr>
                        <a:t>Examine files from various protocols, included those that uses SSL encryption</a:t>
                      </a:r>
                    </a:p>
                  </a:txBody>
                  <a:tcPr marL="180000" marT="34290" marB="108000">
                    <a:lnT w="12700" cap="flat" cmpd="sng" algn="ctr">
                      <a:no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9881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Flexible Operation Modes</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lang="en-US" sz="900" kern="0" dirty="0" smtClean="0">
                          <a:solidFill>
                            <a:schemeClr val="bg2">
                              <a:lumMod val="25000"/>
                            </a:schemeClr>
                          </a:solidFill>
                          <a:latin typeface="+mn-lt"/>
                          <a:cs typeface="HelveticaNeue Condensed"/>
                        </a:rPr>
                        <a:t>Receives file sample using integration with FortiGate</a:t>
                      </a:r>
                      <a:r>
                        <a:rPr lang="en-US" sz="900" kern="0" baseline="0" dirty="0" smtClean="0">
                          <a:solidFill>
                            <a:schemeClr val="bg2">
                              <a:lumMod val="25000"/>
                            </a:schemeClr>
                          </a:solidFill>
                          <a:latin typeface="+mn-lt"/>
                          <a:cs typeface="HelveticaNeue Condensed"/>
                        </a:rPr>
                        <a:t>/FortiMail, sniffer mode and manual file uploads</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0" cap="none" spc="0" normalizeH="0" baseline="0" noProof="0" dirty="0" smtClean="0">
                          <a:ln>
                            <a:noFill/>
                          </a:ln>
                          <a:solidFill>
                            <a:schemeClr val="bg2">
                              <a:lumMod val="25000"/>
                            </a:schemeClr>
                          </a:solidFill>
                          <a:effectLst/>
                          <a:uLnTx/>
                          <a:uFillTx/>
                          <a:latin typeface="+mn-lt"/>
                          <a:cs typeface="HelveticaNeue Condensed"/>
                        </a:rPr>
                        <a:t>Capture files from remote locations using deployed FortiGates</a:t>
                      </a:r>
                      <a:endParaRPr kumimoji="0" lang="en-US" sz="900" u="none" strike="noStrike" kern="1200" cap="none" spc="0" normalizeH="0" baseline="0" noProof="0" dirty="0" smtClean="0">
                        <a:ln>
                          <a:noFill/>
                        </a:ln>
                        <a:effectLst/>
                        <a:uLnTx/>
                        <a:uFillTx/>
                      </a:endParaRP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5766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Monitoring and Reporting</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Detailed analysis reports and real-time monitoring and alerting</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bl>
          </a:graphicData>
        </a:graphic>
      </p:graphicFrame>
      <p:sp>
        <p:nvSpPr>
          <p:cNvPr id="9" name="Title 1"/>
          <p:cNvSpPr>
            <a:spLocks noGrp="1"/>
          </p:cNvSpPr>
          <p:nvPr>
            <p:ph type="title"/>
          </p:nvPr>
        </p:nvSpPr>
        <p:spPr/>
        <p:txBody>
          <a:bodyPr/>
          <a:lstStyle/>
          <a:p>
            <a:r>
              <a:rPr lang="en-US" b="0" i="0" dirty="0"/>
              <a:t>Introducing </a:t>
            </a:r>
            <a:r>
              <a:rPr lang="en-US" b="0" i="0" dirty="0" smtClean="0"/>
              <a:t>FortiSandbox</a:t>
            </a:r>
            <a:endParaRPr lang="en-US" b="0" i="0" dirty="0"/>
          </a:p>
        </p:txBody>
      </p:sp>
      <p:grpSp>
        <p:nvGrpSpPr>
          <p:cNvPr id="2" name="Group 1"/>
          <p:cNvGrpSpPr/>
          <p:nvPr/>
        </p:nvGrpSpPr>
        <p:grpSpPr>
          <a:xfrm>
            <a:off x="4909085" y="2324971"/>
            <a:ext cx="3796146" cy="2037949"/>
            <a:chOff x="4165286" y="2214733"/>
            <a:chExt cx="4535055" cy="2316508"/>
          </a:xfrm>
        </p:grpSpPr>
        <p:pic>
          <p:nvPicPr>
            <p:cNvPr id="33" name="Picture 32" descr="Cloud-Blu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130114" y="2214733"/>
              <a:ext cx="1022016" cy="511331"/>
            </a:xfrm>
            <a:prstGeom prst="rect">
              <a:avLst/>
            </a:prstGeom>
            <a:noFill/>
            <a:ln>
              <a:noFill/>
            </a:ln>
            <a:effectLst>
              <a:outerShdw blurRad="152400" dist="114300" dir="5400000" sx="89999" sy="-19000"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HQ_Rt.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690474" y="2589129"/>
              <a:ext cx="953558" cy="107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4" descr="FortiGate_Icon_2U_Lt.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644091" y="3179084"/>
              <a:ext cx="1273308" cy="66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Elbow Connector 36"/>
            <p:cNvCxnSpPr>
              <a:stCxn id="35" idx="2"/>
            </p:cNvCxnSpPr>
            <p:nvPr/>
          </p:nvCxnSpPr>
          <p:spPr bwMode="auto">
            <a:xfrm rot="16200000" flipH="1">
              <a:off x="5574679" y="3553942"/>
              <a:ext cx="245549" cy="833416"/>
            </a:xfrm>
            <a:prstGeom prst="bentConnector2">
              <a:avLst/>
            </a:prstGeom>
            <a:solidFill>
              <a:schemeClr val="accent2">
                <a:alpha val="42000"/>
              </a:schemeClr>
            </a:solidFill>
            <a:ln w="28575" cap="flat" cmpd="sng" algn="ctr">
              <a:solidFill>
                <a:schemeClr val="accent1"/>
              </a:solidFill>
              <a:prstDash val="sysDash"/>
              <a:round/>
              <a:headEnd type="none" w="med" len="med"/>
              <a:tailEnd type="triangle" w="med" len="med"/>
            </a:ln>
            <a:effectLst/>
          </p:spPr>
        </p:cxnSp>
        <p:sp>
          <p:nvSpPr>
            <p:cNvPr id="42" name="TextBox 41"/>
            <p:cNvSpPr txBox="1"/>
            <p:nvPr/>
          </p:nvSpPr>
          <p:spPr>
            <a:xfrm>
              <a:off x="4165286" y="4216380"/>
              <a:ext cx="2216728" cy="314861"/>
            </a:xfrm>
            <a:prstGeom prst="rect">
              <a:avLst/>
            </a:prstGeom>
            <a:noFill/>
          </p:spPr>
          <p:txBody>
            <a:bodyPr wrap="square" rtlCol="0">
              <a:spAutoFit/>
            </a:bodyPr>
            <a:lstStyle/>
            <a:p>
              <a:pPr algn="ctr"/>
              <a:r>
                <a:rPr lang="en-US" sz="1200" i="1" dirty="0">
                  <a:solidFill>
                    <a:srgbClr val="404040"/>
                  </a:solidFill>
                  <a:latin typeface="Helvetica 55 Roman"/>
                  <a:cs typeface="Helvetica 55 Roman"/>
                </a:rPr>
                <a:t>File Submission</a:t>
              </a:r>
            </a:p>
          </p:txBody>
        </p:sp>
        <p:grpSp>
          <p:nvGrpSpPr>
            <p:cNvPr id="43" name="Group 42"/>
            <p:cNvGrpSpPr/>
            <p:nvPr/>
          </p:nvGrpSpPr>
          <p:grpSpPr>
            <a:xfrm>
              <a:off x="5874777" y="3601343"/>
              <a:ext cx="1271289" cy="662664"/>
              <a:chOff x="4736709" y="3604167"/>
              <a:chExt cx="1271289" cy="883552"/>
            </a:xfrm>
          </p:grpSpPr>
          <p:pic>
            <p:nvPicPr>
              <p:cNvPr id="44" name="Picture 43" descr="2U_Lt-s.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736709" y="3604167"/>
                <a:ext cx="1271289" cy="88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87636" y="3636818"/>
                <a:ext cx="762000" cy="571500"/>
              </a:xfrm>
              <a:prstGeom prst="rect">
                <a:avLst/>
              </a:prstGeom>
              <a:scene3d>
                <a:camera prst="isometricBottomDown"/>
                <a:lightRig rig="threePt" dir="t"/>
              </a:scene3d>
            </p:spPr>
          </p:pic>
        </p:grpSp>
        <p:pic>
          <p:nvPicPr>
            <p:cNvPr id="46" name="Picture 45" descr="Fortinet_Shield.pn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6974296" y="2325604"/>
              <a:ext cx="351764" cy="333674"/>
            </a:xfrm>
            <a:prstGeom prst="rect">
              <a:avLst/>
            </a:prstGeom>
            <a:noFill/>
            <a:ln>
              <a:noFill/>
            </a:ln>
            <a:effectLst>
              <a:outerShdw blurRad="152400" dist="101600" dir="5400000" sx="89999" sy="-19000"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7" name="Elbow Connector 46"/>
            <p:cNvCxnSpPr/>
            <p:nvPr/>
          </p:nvCxnSpPr>
          <p:spPr bwMode="auto">
            <a:xfrm rot="5400000" flipH="1" flipV="1">
              <a:off x="6745275" y="2683660"/>
              <a:ext cx="1680184" cy="1202174"/>
            </a:xfrm>
            <a:prstGeom prst="bentConnector4">
              <a:avLst>
                <a:gd name="adj1" fmla="val 0"/>
                <a:gd name="adj2" fmla="val 119016"/>
              </a:avLst>
            </a:prstGeom>
            <a:solidFill>
              <a:schemeClr val="accent2">
                <a:alpha val="42000"/>
              </a:schemeClr>
            </a:solidFill>
            <a:ln w="28575" cap="flat" cmpd="sng" algn="ctr">
              <a:solidFill>
                <a:schemeClr val="accent4"/>
              </a:solidFill>
              <a:prstDash val="sysDash"/>
              <a:round/>
              <a:headEnd type="none" w="med" len="med"/>
              <a:tailEnd type="triangle" w="med" len="med"/>
            </a:ln>
            <a:effectLst/>
          </p:spPr>
        </p:cxnSp>
        <p:cxnSp>
          <p:nvCxnSpPr>
            <p:cNvPr id="48" name="Elbow Connector 47"/>
            <p:cNvCxnSpPr>
              <a:stCxn id="46" idx="1"/>
              <a:endCxn id="35" idx="0"/>
            </p:cNvCxnSpPr>
            <p:nvPr/>
          </p:nvCxnSpPr>
          <p:spPr bwMode="auto">
            <a:xfrm rot="10800000" flipV="1">
              <a:off x="5280747" y="2492441"/>
              <a:ext cx="1693551" cy="686643"/>
            </a:xfrm>
            <a:prstGeom prst="bentConnector2">
              <a:avLst/>
            </a:prstGeom>
            <a:solidFill>
              <a:schemeClr val="accent2">
                <a:alpha val="42000"/>
              </a:schemeClr>
            </a:solidFill>
            <a:ln w="28575" cap="flat" cmpd="sng" algn="ctr">
              <a:solidFill>
                <a:schemeClr val="accent3"/>
              </a:solidFill>
              <a:prstDash val="sysDash"/>
              <a:round/>
              <a:headEnd type="none" w="med" len="med"/>
              <a:tailEnd type="triangle" w="med" len="med"/>
            </a:ln>
            <a:effectLst/>
          </p:spPr>
        </p:cxnSp>
        <p:sp>
          <p:nvSpPr>
            <p:cNvPr id="49" name="TextBox 48"/>
            <p:cNvSpPr txBox="1"/>
            <p:nvPr/>
          </p:nvSpPr>
          <p:spPr>
            <a:xfrm>
              <a:off x="7010400" y="3200400"/>
              <a:ext cx="1385454" cy="734675"/>
            </a:xfrm>
            <a:prstGeom prst="rect">
              <a:avLst/>
            </a:prstGeom>
            <a:noFill/>
          </p:spPr>
          <p:txBody>
            <a:bodyPr wrap="square" rtlCol="0">
              <a:spAutoFit/>
            </a:bodyPr>
            <a:lstStyle/>
            <a:p>
              <a:pPr algn="ctr"/>
              <a:r>
                <a:rPr lang="en-US" sz="1200" i="1" dirty="0">
                  <a:solidFill>
                    <a:srgbClr val="404040"/>
                  </a:solidFill>
                  <a:latin typeface="Helvetica 55 Roman"/>
                  <a:cs typeface="Helvetica 55 Roman"/>
                </a:rPr>
                <a:t>Malicious Analysis output</a:t>
              </a:r>
            </a:p>
          </p:txBody>
        </p:sp>
        <p:sp>
          <p:nvSpPr>
            <p:cNvPr id="50" name="TextBox 49"/>
            <p:cNvSpPr txBox="1"/>
            <p:nvPr/>
          </p:nvSpPr>
          <p:spPr>
            <a:xfrm>
              <a:off x="4191001" y="2228850"/>
              <a:ext cx="3158520" cy="314861"/>
            </a:xfrm>
            <a:prstGeom prst="rect">
              <a:avLst/>
            </a:prstGeom>
            <a:noFill/>
          </p:spPr>
          <p:txBody>
            <a:bodyPr wrap="square" rtlCol="0">
              <a:spAutoFit/>
            </a:bodyPr>
            <a:lstStyle/>
            <a:p>
              <a:pPr algn="ctr"/>
              <a:r>
                <a:rPr lang="en-US" sz="1200" i="1" dirty="0">
                  <a:solidFill>
                    <a:srgbClr val="404040"/>
                  </a:solidFill>
                  <a:latin typeface="Helvetica 55 Roman"/>
                  <a:cs typeface="Helvetica 55 Roman"/>
                </a:rPr>
                <a:t>Latest AV Signature Update</a:t>
              </a:r>
            </a:p>
          </p:txBody>
        </p:sp>
        <p:cxnSp>
          <p:nvCxnSpPr>
            <p:cNvPr id="51" name="Elbow Connector 50"/>
            <p:cNvCxnSpPr/>
            <p:nvPr/>
          </p:nvCxnSpPr>
          <p:spPr bwMode="auto">
            <a:xfrm rot="5400000">
              <a:off x="6389807" y="2987830"/>
              <a:ext cx="1056463" cy="292651"/>
            </a:xfrm>
            <a:prstGeom prst="bentConnector3">
              <a:avLst>
                <a:gd name="adj1" fmla="val 451"/>
              </a:avLst>
            </a:prstGeom>
            <a:solidFill>
              <a:schemeClr val="accent2">
                <a:alpha val="42000"/>
              </a:schemeClr>
            </a:solidFill>
            <a:ln w="28575" cap="flat" cmpd="sng" algn="ctr">
              <a:solidFill>
                <a:srgbClr val="446E60"/>
              </a:solidFill>
              <a:prstDash val="sysDash"/>
              <a:round/>
              <a:headEnd type="none" w="med" len="med"/>
              <a:tailEnd type="triangle" w="med" len="med"/>
            </a:ln>
            <a:effectLst/>
          </p:spPr>
        </p:cxnSp>
        <p:pic>
          <p:nvPicPr>
            <p:cNvPr id="67" name="Picture 6" descr="Virus1.pn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8203886" y="2825035"/>
              <a:ext cx="496455" cy="38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Oval 69"/>
            <p:cNvSpPr/>
            <p:nvPr/>
          </p:nvSpPr>
          <p:spPr bwMode="auto">
            <a:xfrm>
              <a:off x="6152259" y="4190404"/>
              <a:ext cx="256460" cy="188236"/>
            </a:xfrm>
            <a:prstGeom prst="ellipse">
              <a:avLst/>
            </a:prstGeom>
            <a:solidFill>
              <a:schemeClr val="accent6"/>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200" b="1" dirty="0">
                  <a:solidFill>
                    <a:srgbClr val="FFFFFF"/>
                  </a:solidFill>
                  <a:latin typeface="Arial" charset="0"/>
                </a:rPr>
                <a:t>2</a:t>
              </a:r>
            </a:p>
          </p:txBody>
        </p:sp>
        <p:sp>
          <p:nvSpPr>
            <p:cNvPr id="71" name="Oval 70"/>
            <p:cNvSpPr/>
            <p:nvPr/>
          </p:nvSpPr>
          <p:spPr bwMode="auto">
            <a:xfrm>
              <a:off x="7042061" y="3200890"/>
              <a:ext cx="256460" cy="188236"/>
            </a:xfrm>
            <a:prstGeom prst="ellipse">
              <a:avLst/>
            </a:prstGeom>
            <a:solidFill>
              <a:schemeClr val="accent6"/>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200" b="1" dirty="0">
                  <a:solidFill>
                    <a:srgbClr val="FFFFFF"/>
                  </a:solidFill>
                  <a:latin typeface="Arial" charset="0"/>
                </a:rPr>
                <a:t>3</a:t>
              </a:r>
            </a:p>
          </p:txBody>
        </p:sp>
        <p:sp>
          <p:nvSpPr>
            <p:cNvPr id="72" name="Oval 71"/>
            <p:cNvSpPr/>
            <p:nvPr/>
          </p:nvSpPr>
          <p:spPr bwMode="auto">
            <a:xfrm>
              <a:off x="4355786" y="2254231"/>
              <a:ext cx="256460" cy="188236"/>
            </a:xfrm>
            <a:prstGeom prst="ellipse">
              <a:avLst/>
            </a:prstGeom>
            <a:solidFill>
              <a:schemeClr val="accent6"/>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200" b="1" dirty="0">
                  <a:solidFill>
                    <a:srgbClr val="FFFFFF"/>
                  </a:solidFill>
                  <a:latin typeface="Arial" charset="0"/>
                </a:rPr>
                <a:t>4</a:t>
              </a:r>
            </a:p>
          </p:txBody>
        </p:sp>
        <p:sp>
          <p:nvSpPr>
            <p:cNvPr id="73" name="TextBox 72"/>
            <p:cNvSpPr txBox="1"/>
            <p:nvPr/>
          </p:nvSpPr>
          <p:spPr>
            <a:xfrm>
              <a:off x="6451286" y="4216380"/>
              <a:ext cx="2216728" cy="314861"/>
            </a:xfrm>
            <a:prstGeom prst="rect">
              <a:avLst/>
            </a:prstGeom>
            <a:noFill/>
          </p:spPr>
          <p:txBody>
            <a:bodyPr wrap="square" rtlCol="0">
              <a:spAutoFit/>
            </a:bodyPr>
            <a:lstStyle/>
            <a:p>
              <a:pPr algn="ctr"/>
              <a:r>
                <a:rPr lang="en-US" sz="1200" i="1" dirty="0">
                  <a:solidFill>
                    <a:srgbClr val="404040"/>
                  </a:solidFill>
                  <a:latin typeface="Helvetica 55 Roman"/>
                  <a:cs typeface="Helvetica 55 Roman"/>
                </a:rPr>
                <a:t>Centralized File Analysis</a:t>
              </a:r>
            </a:p>
          </p:txBody>
        </p:sp>
        <p:sp>
          <p:nvSpPr>
            <p:cNvPr id="74" name="Oval 73"/>
            <p:cNvSpPr/>
            <p:nvPr/>
          </p:nvSpPr>
          <p:spPr bwMode="auto">
            <a:xfrm>
              <a:off x="4317685" y="4216380"/>
              <a:ext cx="256460" cy="188236"/>
            </a:xfrm>
            <a:prstGeom prst="ellipse">
              <a:avLst/>
            </a:prstGeom>
            <a:solidFill>
              <a:schemeClr val="accent6"/>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200" b="1" dirty="0">
                  <a:solidFill>
                    <a:srgbClr val="FFFFFF"/>
                  </a:solidFill>
                  <a:latin typeface="Arial" charset="0"/>
                </a:rPr>
                <a:t>1</a:t>
              </a:r>
            </a:p>
          </p:txBody>
        </p:sp>
        <p:pic>
          <p:nvPicPr>
            <p:cNvPr id="75" name="Picture 74"/>
            <p:cNvPicPr>
              <a:picLocks noChangeAspect="1"/>
            </p:cNvPicPr>
            <p:nvPr/>
          </p:nvPicPr>
          <p:blipFill>
            <a:blip r:embed="rId10"/>
            <a:stretch>
              <a:fillRect/>
            </a:stretch>
          </p:blipFill>
          <p:spPr>
            <a:xfrm>
              <a:off x="4497794" y="3729742"/>
              <a:ext cx="443345" cy="332509"/>
            </a:xfrm>
            <a:prstGeom prst="rect">
              <a:avLst/>
            </a:prstGeom>
          </p:spPr>
        </p:pic>
        <p:sp>
          <p:nvSpPr>
            <p:cNvPr id="76" name="TextBox 75"/>
            <p:cNvSpPr txBox="1"/>
            <p:nvPr/>
          </p:nvSpPr>
          <p:spPr>
            <a:xfrm>
              <a:off x="4546286" y="3702030"/>
              <a:ext cx="357909" cy="349846"/>
            </a:xfrm>
            <a:prstGeom prst="rect">
              <a:avLst/>
            </a:prstGeom>
            <a:noFill/>
          </p:spPr>
          <p:txBody>
            <a:bodyPr wrap="square" rtlCol="0">
              <a:spAutoFit/>
            </a:bodyPr>
            <a:lstStyle/>
            <a:p>
              <a:r>
                <a:rPr lang="en-US" b="1" dirty="0" smtClean="0">
                  <a:solidFill>
                    <a:srgbClr val="404040"/>
                  </a:solidFill>
                  <a:latin typeface="Helvetica 55 Roman"/>
                  <a:cs typeface="Helvetica 55 Roman"/>
                </a:rPr>
                <a:t>?</a:t>
              </a:r>
            </a:p>
          </p:txBody>
        </p:sp>
      </p:grpSp>
      <p:grpSp>
        <p:nvGrpSpPr>
          <p:cNvPr id="3" name="Group 2"/>
          <p:cNvGrpSpPr/>
          <p:nvPr/>
        </p:nvGrpSpPr>
        <p:grpSpPr>
          <a:xfrm>
            <a:off x="448253" y="900000"/>
            <a:ext cx="8281328" cy="635058"/>
            <a:chOff x="448252" y="1080000"/>
            <a:chExt cx="8281328" cy="635058"/>
          </a:xfrm>
        </p:grpSpPr>
        <p:sp>
          <p:nvSpPr>
            <p:cNvPr id="28" name="Rectangle 27"/>
            <p:cNvSpPr/>
            <p:nvPr/>
          </p:nvSpPr>
          <p:spPr bwMode="invGray">
            <a:xfrm>
              <a:off x="448252" y="1080000"/>
              <a:ext cx="8281328" cy="635058"/>
            </a:xfrm>
            <a:prstGeom prst="rect">
              <a:avLst/>
            </a:prstGeom>
            <a:solidFill>
              <a:srgbClr val="324040"/>
            </a:solidFill>
            <a:ln w="28575">
              <a:noFill/>
              <a:round/>
              <a:headEnd/>
              <a:tailEnd/>
            </a:ln>
            <a:extLst/>
          </p:spPr>
          <p:txBody>
            <a:bodyPr wrap="square" rtlCol="0" anchor="ctr"/>
            <a:lstStyle/>
            <a:p>
              <a:pPr marL="914362" lvl="4" defTabSz="342865"/>
              <a:r>
                <a:rPr lang="en-US" sz="1800" b="1" dirty="0">
                  <a:solidFill>
                    <a:schemeClr val="bg1"/>
                  </a:solidFill>
                  <a:cs typeface="Arial Narrow"/>
                </a:rPr>
                <a:t>Advanced Threat Protection solution designed to identify and thwart the highly targeted and tailored attacks </a:t>
              </a:r>
            </a:p>
          </p:txBody>
        </p:sp>
        <p:pic>
          <p:nvPicPr>
            <p:cNvPr id="31" name="Picture 3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48104" y="1102090"/>
              <a:ext cx="588541" cy="588541"/>
            </a:xfrm>
            <a:prstGeom prst="rect">
              <a:avLst/>
            </a:prstGeom>
          </p:spPr>
        </p:pic>
      </p:grpSp>
    </p:spTree>
    <p:extLst>
      <p:ext uri="{BB962C8B-B14F-4D97-AF65-F5344CB8AC3E}">
        <p14:creationId xmlns:p14="http://schemas.microsoft.com/office/powerpoint/2010/main" val="1501091980"/>
      </p:ext>
    </p:extLst>
  </p:cSld>
  <p:clrMapOvr>
    <a:masterClrMapping/>
  </p:clrMapOvr>
  <p:transition>
    <p:wipe dir="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smtClean="0"/>
              <a:t>FortiSandbox Series </a:t>
            </a:r>
            <a:endParaRPr lang="en-US" b="0" i="0" dirty="0"/>
          </a:p>
        </p:txBody>
      </p:sp>
      <p:graphicFrame>
        <p:nvGraphicFramePr>
          <p:cNvPr id="4" name="Group 51"/>
          <p:cNvGraphicFramePr>
            <a:graphicFrameLocks noGrp="1"/>
          </p:cNvGraphicFramePr>
          <p:nvPr>
            <p:extLst>
              <p:ext uri="{D42A27DB-BD31-4B8C-83A1-F6EECF244321}">
                <p14:modId xmlns:p14="http://schemas.microsoft.com/office/powerpoint/2010/main" val="4015679196"/>
              </p:ext>
            </p:extLst>
          </p:nvPr>
        </p:nvGraphicFramePr>
        <p:xfrm>
          <a:off x="252003" y="1080000"/>
          <a:ext cx="8639998" cy="2024196"/>
        </p:xfrm>
        <a:graphic>
          <a:graphicData uri="http://schemas.openxmlformats.org/drawingml/2006/table">
            <a:tbl>
              <a:tblPr firstRow="1" bandRow="1">
                <a:effectLst/>
                <a:tableStyleId>{073A0DAA-6AF3-43AB-8588-CEC1D06C72B9}</a:tableStyleId>
              </a:tblPr>
              <a:tblGrid>
                <a:gridCol w="1505694"/>
                <a:gridCol w="1783576"/>
                <a:gridCol w="1783576"/>
                <a:gridCol w="1783576"/>
                <a:gridCol w="1783576"/>
              </a:tblGrid>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noProof="0" dirty="0" smtClean="0"/>
                        <a:t>FortiSandbox</a:t>
                      </a:r>
                      <a:endParaRPr kumimoji="0" lang="en-US" sz="1000" b="1" i="0" u="none" strike="noStrike" cap="none" normalizeH="0" baseline="0" noProof="0" dirty="0">
                        <a:ln>
                          <a:noFill/>
                        </a:ln>
                        <a:solidFill>
                          <a:srgbClr val="FFFFFF"/>
                        </a:solidFill>
                        <a:effectLst/>
                        <a:latin typeface="Arial" charset="0"/>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noProof="0" dirty="0" smtClean="0"/>
                        <a:t>FSA-1000D</a:t>
                      </a:r>
                      <a:endParaRPr lang="en-US" sz="1000" noProof="0" dirty="0" smtClean="0">
                        <a:latin typeface="+mn-lt"/>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noProof="0" dirty="0" smtClean="0"/>
                        <a:t>FSA-3000D</a:t>
                      </a:r>
                      <a:endParaRPr lang="en-US" sz="1000" noProof="0" dirty="0" smtClean="0">
                        <a:latin typeface="+mn-lt"/>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noProof="0" dirty="0" smtClean="0"/>
                        <a:t>FSA-3500D</a:t>
                      </a:r>
                      <a:endParaRPr lang="en-US" sz="1000" noProof="0" dirty="0" smtClean="0">
                        <a:latin typeface="+mn-lt"/>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noProof="0" dirty="0" smtClean="0"/>
                        <a:t>FSA-VM</a:t>
                      </a:r>
                      <a:endParaRPr lang="en-US" sz="1000" noProof="0" dirty="0" smtClean="0">
                        <a:latin typeface="+mn-lt"/>
                        <a:cs typeface="Arial"/>
                      </a:endParaRPr>
                    </a:p>
                  </a:txBody>
                  <a:tcPr marL="87087" marR="87087" marT="36738" marB="36738" horzOverflow="overflow">
                    <a:solidFill>
                      <a:srgbClr val="3C3C3C"/>
                    </a:solidFill>
                  </a:tcPr>
                </a:tc>
              </a:tr>
              <a:tr h="365760">
                <a:tc>
                  <a:txBody>
                    <a:bodyPr/>
                    <a:lstStyle/>
                    <a:p>
                      <a:r>
                        <a:rPr kumimoji="0" lang="en-US" sz="1000" b="1" u="none" strike="noStrike" cap="none" normalizeH="0" baseline="0" noProof="0" dirty="0" smtClean="0">
                          <a:ln>
                            <a:noFill/>
                          </a:ln>
                          <a:solidFill>
                            <a:srgbClr val="FFFFFF"/>
                          </a:solidFill>
                          <a:effectLst/>
                        </a:rPr>
                        <a:t>VM Sandboxing (Files/Hour)</a:t>
                      </a:r>
                    </a:p>
                  </a:txBody>
                  <a:tcPr marT="34290" marB="34290" anchor="ctr">
                    <a:solidFill>
                      <a:schemeClr val="accent4"/>
                    </a:solidFill>
                  </a:tcPr>
                </a:tc>
                <a:tc>
                  <a:txBody>
                    <a:bodyPr/>
                    <a:lstStyle/>
                    <a:p>
                      <a:pPr algn="ctr"/>
                      <a:r>
                        <a:rPr lang="en-US" sz="1000" noProof="0" smtClean="0"/>
                        <a:t>160</a:t>
                      </a:r>
                    </a:p>
                  </a:txBody>
                  <a:tcPr marT="34290" marB="34290" anchor="ctr">
                    <a:solidFill>
                      <a:srgbClr val="C9C9C9"/>
                    </a:solidFill>
                  </a:tcPr>
                </a:tc>
                <a:tc>
                  <a:txBody>
                    <a:bodyPr/>
                    <a:lstStyle/>
                    <a:p>
                      <a:pPr algn="ctr"/>
                      <a:r>
                        <a:rPr lang="en-US" sz="1000" noProof="0" dirty="0" smtClean="0"/>
                        <a:t>560</a:t>
                      </a:r>
                    </a:p>
                  </a:txBody>
                  <a:tcPr marT="34290" marB="34290" anchor="ctr">
                    <a:solidFill>
                      <a:srgbClr val="C9C9C9"/>
                    </a:solidFill>
                  </a:tcPr>
                </a:tc>
                <a:tc>
                  <a:txBody>
                    <a:bodyPr/>
                    <a:lstStyle/>
                    <a:p>
                      <a:pPr algn="ctr"/>
                      <a:r>
                        <a:rPr lang="en-US" sz="1000" noProof="0" dirty="0" smtClean="0"/>
                        <a:t>720* (Upgradable** to 1,200) (160 per node) </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noProof="0" dirty="0" smtClean="0"/>
                        <a:t>Hardware Dependent</a:t>
                      </a:r>
                    </a:p>
                  </a:txBody>
                  <a:tcPr marT="34290" marB="34290" anchor="ctr">
                    <a:solidFill>
                      <a:srgbClr val="C9C9C9"/>
                    </a:solidFill>
                  </a:tcPr>
                </a:tc>
              </a:tr>
              <a:tr h="365760">
                <a:tc>
                  <a:txBody>
                    <a:bodyPr/>
                    <a:lstStyle/>
                    <a:p>
                      <a:r>
                        <a:rPr lang="en-US" sz="1000" b="1" noProof="0" smtClean="0">
                          <a:solidFill>
                            <a:srgbClr val="FFFFFF"/>
                          </a:solidFill>
                          <a:latin typeface="+mn-lt"/>
                          <a:cs typeface="Arial"/>
                        </a:rPr>
                        <a:t>AV Scanning (Files/Hour)</a:t>
                      </a:r>
                      <a:endParaRPr lang="en-US" sz="1000" b="1" noProof="0">
                        <a:solidFill>
                          <a:srgbClr val="FFFFFF"/>
                        </a:solidFill>
                        <a:latin typeface="+mn-lt"/>
                        <a:cs typeface="Arial"/>
                      </a:endParaRPr>
                    </a:p>
                  </a:txBody>
                  <a:tcPr marT="34290" marB="34290" anchor="ctr">
                    <a:solidFill>
                      <a:schemeClr val="accent4"/>
                    </a:solidFill>
                  </a:tcPr>
                </a:tc>
                <a:tc>
                  <a:txBody>
                    <a:bodyPr/>
                    <a:lstStyle/>
                    <a:p>
                      <a:pPr algn="ctr"/>
                      <a:r>
                        <a:rPr lang="en-US" sz="1000" noProof="0" smtClean="0"/>
                        <a:t>6,000</a:t>
                      </a:r>
                    </a:p>
                  </a:txBody>
                  <a:tcPr marT="34290" marB="34290" anchor="ctr">
                    <a:solidFill>
                      <a:schemeClr val="accent4">
                        <a:lumMod val="20000"/>
                        <a:lumOff val="80000"/>
                      </a:schemeClr>
                    </a:solidFill>
                  </a:tcPr>
                </a:tc>
                <a:tc>
                  <a:txBody>
                    <a:bodyPr/>
                    <a:lstStyle/>
                    <a:p>
                      <a:pPr algn="ctr"/>
                      <a:r>
                        <a:rPr lang="en-US" sz="1000" noProof="0" dirty="0" smtClean="0"/>
                        <a:t>15,000</a:t>
                      </a:r>
                    </a:p>
                  </a:txBody>
                  <a:tcPr marT="34290" marB="34290" anchor="ctr">
                    <a:solidFill>
                      <a:schemeClr val="accent4">
                        <a:lumMod val="20000"/>
                        <a:lumOff val="80000"/>
                      </a:schemeClr>
                    </a:solidFill>
                  </a:tcPr>
                </a:tc>
                <a:tc>
                  <a:txBody>
                    <a:bodyPr/>
                    <a:lstStyle/>
                    <a:p>
                      <a:pPr algn="ctr"/>
                      <a:r>
                        <a:rPr lang="en-US" sz="1000" noProof="0" dirty="0" smtClean="0"/>
                        <a:t>30,000* (Upgradable** to 48,000) (6,000 per node) </a:t>
                      </a:r>
                    </a:p>
                  </a:txBody>
                  <a:tcPr marT="34290" marB="34290" anchor="ct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noProof="0" dirty="0" smtClean="0"/>
                        <a:t>Hardware Dependent</a:t>
                      </a:r>
                    </a:p>
                  </a:txBody>
                  <a:tcPr marT="34290" marB="34290" anchor="ctr">
                    <a:solidFill>
                      <a:schemeClr val="accent4">
                        <a:lumMod val="20000"/>
                        <a:lumOff val="80000"/>
                      </a:schemeClr>
                    </a:solidFill>
                  </a:tcPr>
                </a:tc>
              </a:tr>
              <a:tr h="3733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noProof="0" smtClean="0">
                          <a:solidFill>
                            <a:srgbClr val="FFFFFF"/>
                          </a:solidFill>
                          <a:latin typeface="+mn-lt"/>
                          <a:cs typeface="Arial"/>
                        </a:rPr>
                        <a:t>Number of VMs</a:t>
                      </a:r>
                      <a:r>
                        <a:rPr lang="en-US" sz="1000" b="1" baseline="0" noProof="0" smtClean="0">
                          <a:solidFill>
                            <a:srgbClr val="FFFFFF"/>
                          </a:solidFill>
                          <a:latin typeface="+mn-lt"/>
                          <a:cs typeface="Arial"/>
                        </a:rPr>
                        <a:t> (WinXP, 32-bit)</a:t>
                      </a:r>
                      <a:endParaRPr lang="en-US" sz="1000" b="1" noProof="0" smtClean="0">
                        <a:solidFill>
                          <a:srgbClr val="FFFFFF"/>
                        </a:solidFill>
                        <a:latin typeface="+mn-lt"/>
                        <a:cs typeface="Arial"/>
                      </a:endParaRPr>
                    </a:p>
                  </a:txBody>
                  <a:tcPr marT="34290" marB="34290" anchor="ctr">
                    <a:solidFill>
                      <a:schemeClr val="accent4"/>
                    </a:solidFill>
                  </a:tcPr>
                </a:tc>
                <a:tc>
                  <a:txBody>
                    <a:bodyPr/>
                    <a:lstStyle/>
                    <a:p>
                      <a:pPr algn="ctr"/>
                      <a:r>
                        <a:rPr lang="en-US" sz="1000" noProof="0" dirty="0" smtClean="0"/>
                        <a:t>8</a:t>
                      </a:r>
                    </a:p>
                  </a:txBody>
                  <a:tcPr marT="34290" marB="34290" anchor="ctr">
                    <a:solidFill>
                      <a:srgbClr val="C9C9C9"/>
                    </a:solidFill>
                  </a:tcPr>
                </a:tc>
                <a:tc>
                  <a:txBody>
                    <a:bodyPr/>
                    <a:lstStyle/>
                    <a:p>
                      <a:pPr algn="ctr"/>
                      <a:r>
                        <a:rPr lang="en-US" sz="1000" noProof="0" dirty="0" smtClean="0"/>
                        <a:t>28</a:t>
                      </a:r>
                      <a:endParaRPr lang="en-US" sz="1000" noProof="0" dirty="0"/>
                    </a:p>
                  </a:txBody>
                  <a:tcPr marT="34290" marB="34290" anchor="ctr">
                    <a:solidFill>
                      <a:srgbClr val="C9C9C9"/>
                    </a:solidFill>
                  </a:tcPr>
                </a:tc>
                <a:tc>
                  <a:txBody>
                    <a:bodyPr/>
                    <a:lstStyle/>
                    <a:p>
                      <a:pPr algn="ctr"/>
                      <a:r>
                        <a:rPr lang="en-US" sz="1000" noProof="0" dirty="0" smtClean="0"/>
                        <a:t>36* (Upgradable** to 60) (8 per node) </a:t>
                      </a:r>
                    </a:p>
                  </a:txBody>
                  <a:tcPr marT="34290" marB="3429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noProof="0" dirty="0" smtClean="0"/>
                        <a:t>Total: 2 to 54</a:t>
                      </a:r>
                    </a:p>
                  </a:txBody>
                  <a:tcPr marT="34290" marB="34290" anchor="ctr">
                    <a:solidFill>
                      <a:srgbClr val="C9C9C9"/>
                    </a:solidFill>
                  </a:tcPr>
                </a:tc>
              </a:tr>
              <a:tr h="373380">
                <a:tc>
                  <a:txBody>
                    <a:bodyPr/>
                    <a:lstStyle/>
                    <a:p>
                      <a:r>
                        <a:rPr lang="en-US" sz="1000" b="1" noProof="0" dirty="0" smtClean="0">
                          <a:solidFill>
                            <a:srgbClr val="FFFFFF"/>
                          </a:solidFill>
                          <a:latin typeface="+mn-lt"/>
                          <a:cs typeface="Arial"/>
                        </a:rPr>
                        <a:t>Interfaces</a:t>
                      </a:r>
                    </a:p>
                  </a:txBody>
                  <a:tcPr marT="34290" marB="34290" anchor="ctr">
                    <a:solidFill>
                      <a:schemeClr val="accent4"/>
                    </a:solidFill>
                  </a:tcPr>
                </a:tc>
                <a:tc>
                  <a:txBody>
                    <a:bodyPr/>
                    <a:lstStyle/>
                    <a:p>
                      <a:pPr algn="ctr"/>
                      <a:r>
                        <a:rPr lang="en-US" sz="1000" noProof="0" smtClean="0"/>
                        <a:t>6x GE RJ45 ports, 2x GE SFP slots </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noProof="0" dirty="0" smtClean="0"/>
                        <a:t>4x GE RJ45 ports, 2x GE SFP, 2x 10GE SFP+ slots </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noProof="0" dirty="0" smtClean="0"/>
                        <a:t>20x GE RJ45 ports,</a:t>
                      </a:r>
                      <a:br>
                        <a:rPr lang="en-US" sz="1000" noProof="0" dirty="0" smtClean="0"/>
                      </a:br>
                      <a:r>
                        <a:rPr lang="en-US" sz="1000" noProof="0" dirty="0" smtClean="0"/>
                        <a:t>5x 10 GE SFP+ slots</a:t>
                      </a:r>
                      <a:br>
                        <a:rPr lang="en-US" sz="1000" noProof="0" dirty="0" smtClean="0"/>
                      </a:br>
                      <a:r>
                        <a:rPr lang="en-US" sz="1000" noProof="0" dirty="0" smtClean="0"/>
                        <a:t>(4x GE RJ45 ports, 1x 10 GE SFP+ slots per node) </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noProof="0" dirty="0" smtClean="0"/>
                        <a:t>Hardware Dependent</a:t>
                      </a:r>
                    </a:p>
                  </a:txBody>
                  <a:tcPr marT="34290" marB="34290" anchor="ctr">
                    <a:solidFill>
                      <a:srgbClr val="C9C9C9"/>
                    </a:solidFill>
                  </a:tcPr>
                </a:tc>
              </a:tr>
            </a:tbl>
          </a:graphicData>
        </a:graphic>
      </p:graphicFrame>
      <p:sp>
        <p:nvSpPr>
          <p:cNvPr id="3" name="TextBox 2"/>
          <p:cNvSpPr txBox="1"/>
          <p:nvPr/>
        </p:nvSpPr>
        <p:spPr>
          <a:xfrm>
            <a:off x="252003" y="3096545"/>
            <a:ext cx="5608113" cy="723275"/>
          </a:xfrm>
          <a:prstGeom prst="rect">
            <a:avLst/>
          </a:prstGeom>
          <a:noFill/>
        </p:spPr>
        <p:txBody>
          <a:bodyPr wrap="square" rtlCol="0">
            <a:spAutoFit/>
          </a:bodyPr>
          <a:lstStyle/>
          <a:p>
            <a:endParaRPr lang="en-US" sz="900" dirty="0" smtClean="0"/>
          </a:p>
          <a:p>
            <a:r>
              <a:rPr lang="en-US" sz="800" dirty="0" smtClean="0"/>
              <a:t>FSA-3500D: comes with </a:t>
            </a:r>
            <a:r>
              <a:rPr lang="en-US" sz="800" dirty="0"/>
              <a:t>default 5 nodes, up to 8 </a:t>
            </a:r>
            <a:r>
              <a:rPr lang="en-US" sz="800" dirty="0" smtClean="0"/>
              <a:t>maximum </a:t>
            </a:r>
            <a:endParaRPr lang="en-US" sz="800" dirty="0"/>
          </a:p>
          <a:p>
            <a:r>
              <a:rPr lang="en-US" sz="800" dirty="0" smtClean="0"/>
              <a:t>* </a:t>
            </a:r>
            <a:r>
              <a:rPr lang="en-US" sz="800" dirty="0"/>
              <a:t>Based on the assumption that 1 blade will be used as master in HA-cluster mode. </a:t>
            </a:r>
            <a:r>
              <a:rPr lang="en-US" sz="800" dirty="0" smtClean="0"/>
              <a:t/>
            </a:r>
            <a:br>
              <a:rPr lang="en-US" sz="800" dirty="0" smtClean="0"/>
            </a:br>
            <a:r>
              <a:rPr lang="en-US" sz="800" dirty="0" smtClean="0"/>
              <a:t>** </a:t>
            </a:r>
            <a:r>
              <a:rPr lang="en-US" sz="800" dirty="0"/>
              <a:t>By adding 3 more SAM-3500D nodes to the same chassis.. </a:t>
            </a:r>
          </a:p>
          <a:p>
            <a:endParaRPr lang="en-US" sz="800" dirty="0"/>
          </a:p>
        </p:txBody>
      </p:sp>
    </p:spTree>
    <p:extLst>
      <p:ext uri="{BB962C8B-B14F-4D97-AF65-F5344CB8AC3E}">
        <p14:creationId xmlns:p14="http://schemas.microsoft.com/office/powerpoint/2010/main" val="3866267346"/>
      </p:ext>
    </p:extLst>
  </p:cSld>
  <p:clrMapOvr>
    <a:masterClrMapping/>
  </p:clrMapOvr>
  <p:transition spd="slow">
    <p:wip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FortiSandbox Series</a:t>
            </a:r>
            <a:endParaRPr lang="en-US" b="0" i="0" dirty="0"/>
          </a:p>
        </p:txBody>
      </p:sp>
      <p:graphicFrame>
        <p:nvGraphicFramePr>
          <p:cNvPr id="4" name="Group 51"/>
          <p:cNvGraphicFramePr>
            <a:graphicFrameLocks noGrp="1"/>
          </p:cNvGraphicFramePr>
          <p:nvPr>
            <p:extLst>
              <p:ext uri="{D42A27DB-BD31-4B8C-83A1-F6EECF244321}">
                <p14:modId xmlns:p14="http://schemas.microsoft.com/office/powerpoint/2010/main" val="2987744973"/>
              </p:ext>
            </p:extLst>
          </p:nvPr>
        </p:nvGraphicFramePr>
        <p:xfrm>
          <a:off x="252001" y="955600"/>
          <a:ext cx="8640000" cy="3686192"/>
        </p:xfrm>
        <a:graphic>
          <a:graphicData uri="http://schemas.openxmlformats.org/drawingml/2006/table">
            <a:tbl>
              <a:tblPr firstRow="1" bandRow="1">
                <a:effectLst/>
                <a:tableStyleId>{073A0DAA-6AF3-43AB-8588-CEC1D06C72B9}</a:tableStyleId>
              </a:tblPr>
              <a:tblGrid>
                <a:gridCol w="1732436"/>
                <a:gridCol w="1726891"/>
                <a:gridCol w="1726891"/>
                <a:gridCol w="1726891"/>
                <a:gridCol w="1726891"/>
              </a:tblGrid>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cap="none" normalizeH="0" baseline="0" noProof="0" dirty="0">
                        <a:ln>
                          <a:noFill/>
                        </a:ln>
                        <a:solidFill>
                          <a:srgbClr val="FFFFFF"/>
                        </a:solidFill>
                        <a:effectLst/>
                        <a:latin typeface="Arial" charset="0"/>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noProof="0" dirty="0" smtClean="0"/>
                        <a:t>FSA-1000D</a:t>
                      </a:r>
                      <a:endParaRPr lang="en-US" sz="1000" noProof="0" dirty="0" smtClean="0">
                        <a:latin typeface="+mn-lt"/>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noProof="0" dirty="0" smtClean="0"/>
                        <a:t>FSA-3000D</a:t>
                      </a:r>
                      <a:endParaRPr lang="en-US" sz="1000" noProof="0" dirty="0" smtClean="0">
                        <a:latin typeface="+mn-lt"/>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noProof="0" dirty="0" smtClean="0"/>
                        <a:t>FSA-VM</a:t>
                      </a:r>
                      <a:endParaRPr lang="en-US" sz="1000" noProof="0" dirty="0" smtClean="0">
                        <a:latin typeface="+mn-lt"/>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noProof="0" dirty="0" smtClean="0">
                          <a:latin typeface="+mn-lt"/>
                          <a:cs typeface="Arial"/>
                        </a:rPr>
                        <a:t>FSA-CLOUD</a:t>
                      </a:r>
                    </a:p>
                  </a:txBody>
                  <a:tcPr marL="87087" marR="87087" marT="36738" marB="36738" horzOverflow="overflow">
                    <a:solidFill>
                      <a:srgbClr val="3C3C3C"/>
                    </a:solidFill>
                  </a:tcPr>
                </a:tc>
              </a:tr>
              <a:tr h="342900">
                <a:tc>
                  <a:txBody>
                    <a:bodyPr/>
                    <a:lstStyle/>
                    <a:p>
                      <a:r>
                        <a:rPr kumimoji="0" lang="en-US" sz="900" b="1" u="none" strike="noStrike" cap="none" normalizeH="0" baseline="0" noProof="0" dirty="0" smtClean="0">
                          <a:ln>
                            <a:noFill/>
                          </a:ln>
                          <a:solidFill>
                            <a:srgbClr val="FFFFFF"/>
                          </a:solidFill>
                          <a:effectLst/>
                        </a:rPr>
                        <a:t>VM Sandboxing </a:t>
                      </a:r>
                      <a:br>
                        <a:rPr kumimoji="0" lang="en-US" sz="900" b="1" u="none" strike="noStrike" cap="none" normalizeH="0" baseline="0" noProof="0" dirty="0" smtClean="0">
                          <a:ln>
                            <a:noFill/>
                          </a:ln>
                          <a:solidFill>
                            <a:srgbClr val="FFFFFF"/>
                          </a:solidFill>
                          <a:effectLst/>
                        </a:rPr>
                      </a:br>
                      <a:r>
                        <a:rPr kumimoji="0" lang="en-US" sz="900" b="1" u="none" strike="noStrike" cap="none" normalizeH="0" baseline="0" noProof="0" dirty="0" smtClean="0">
                          <a:ln>
                            <a:noFill/>
                          </a:ln>
                          <a:solidFill>
                            <a:srgbClr val="FFFFFF"/>
                          </a:solidFill>
                          <a:effectLst/>
                        </a:rPr>
                        <a:t>(Files/Hour)</a:t>
                      </a:r>
                    </a:p>
                  </a:txBody>
                  <a:tcPr marT="34290" marB="34290" anchor="ctr">
                    <a:solidFill>
                      <a:schemeClr val="accent4"/>
                    </a:solidFill>
                  </a:tcPr>
                </a:tc>
                <a:tc>
                  <a:txBody>
                    <a:bodyPr/>
                    <a:lstStyle/>
                    <a:p>
                      <a:pPr algn="ctr"/>
                      <a:r>
                        <a:rPr lang="en-US" sz="900" noProof="0" dirty="0" smtClean="0"/>
                        <a:t>160</a:t>
                      </a:r>
                    </a:p>
                  </a:txBody>
                  <a:tcPr marT="34290" marB="34290" anchor="ctr">
                    <a:solidFill>
                      <a:srgbClr val="C9C9C9"/>
                    </a:solidFill>
                  </a:tcPr>
                </a:tc>
                <a:tc>
                  <a:txBody>
                    <a:bodyPr/>
                    <a:lstStyle/>
                    <a:p>
                      <a:pPr algn="ctr"/>
                      <a:r>
                        <a:rPr lang="en-US" sz="900" noProof="0" dirty="0" smtClean="0"/>
                        <a:t>560</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noProof="0" dirty="0" smtClean="0"/>
                        <a:t>Hardware Dependent</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noProof="0" dirty="0" smtClean="0"/>
                        <a:t>Unrestricted</a:t>
                      </a:r>
                    </a:p>
                  </a:txBody>
                  <a:tcPr marT="34290" marB="34290" anchor="ctr">
                    <a:solidFill>
                      <a:srgbClr val="C9C9C9"/>
                    </a:solidFill>
                  </a:tcPr>
                </a:tc>
              </a:tr>
              <a:tr h="342900">
                <a:tc>
                  <a:txBody>
                    <a:bodyPr/>
                    <a:lstStyle/>
                    <a:p>
                      <a:r>
                        <a:rPr lang="en-US" sz="900" b="1" noProof="0" dirty="0" smtClean="0">
                          <a:solidFill>
                            <a:srgbClr val="FFFFFF"/>
                          </a:solidFill>
                          <a:latin typeface="+mn-lt"/>
                          <a:cs typeface="Arial"/>
                        </a:rPr>
                        <a:t>AV Scanning </a:t>
                      </a:r>
                      <a:br>
                        <a:rPr lang="en-US" sz="900" b="1" noProof="0" dirty="0" smtClean="0">
                          <a:solidFill>
                            <a:srgbClr val="FFFFFF"/>
                          </a:solidFill>
                          <a:latin typeface="+mn-lt"/>
                          <a:cs typeface="Arial"/>
                        </a:rPr>
                      </a:br>
                      <a:r>
                        <a:rPr lang="en-US" sz="900" b="1" noProof="0" dirty="0" smtClean="0">
                          <a:solidFill>
                            <a:srgbClr val="FFFFFF"/>
                          </a:solidFill>
                          <a:latin typeface="+mn-lt"/>
                          <a:cs typeface="Arial"/>
                        </a:rPr>
                        <a:t>(Files/Hour)</a:t>
                      </a:r>
                      <a:endParaRPr lang="en-US" sz="900" b="1" noProof="0" dirty="0">
                        <a:solidFill>
                          <a:srgbClr val="FFFFFF"/>
                        </a:solidFill>
                        <a:latin typeface="+mn-lt"/>
                        <a:cs typeface="Arial"/>
                      </a:endParaRPr>
                    </a:p>
                  </a:txBody>
                  <a:tcPr marT="34290" marB="34290" anchor="ctr">
                    <a:solidFill>
                      <a:schemeClr val="accent4"/>
                    </a:solidFill>
                  </a:tcPr>
                </a:tc>
                <a:tc>
                  <a:txBody>
                    <a:bodyPr/>
                    <a:lstStyle/>
                    <a:p>
                      <a:pPr algn="ctr"/>
                      <a:r>
                        <a:rPr lang="en-US" sz="900" noProof="0" smtClean="0"/>
                        <a:t>6,000</a:t>
                      </a:r>
                    </a:p>
                  </a:txBody>
                  <a:tcPr marT="34290" marB="34290" anchor="ctr">
                    <a:solidFill>
                      <a:schemeClr val="accent4">
                        <a:lumMod val="20000"/>
                        <a:lumOff val="80000"/>
                      </a:schemeClr>
                    </a:solidFill>
                  </a:tcPr>
                </a:tc>
                <a:tc>
                  <a:txBody>
                    <a:bodyPr/>
                    <a:lstStyle/>
                    <a:p>
                      <a:pPr algn="ctr"/>
                      <a:r>
                        <a:rPr lang="en-US" sz="900" noProof="0" smtClean="0"/>
                        <a:t>15,000</a:t>
                      </a:r>
                    </a:p>
                  </a:txBody>
                  <a:tcPr marT="34290" marB="34290" anchor="ct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noProof="0" dirty="0" smtClean="0"/>
                        <a:t>Hardware Dependent</a:t>
                      </a:r>
                    </a:p>
                  </a:txBody>
                  <a:tcPr marT="34290" marB="34290" anchor="ct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noProof="0" dirty="0" smtClean="0"/>
                        <a:t>Unrestricted</a:t>
                      </a:r>
                    </a:p>
                  </a:txBody>
                  <a:tcPr marT="34290" marB="34290" anchor="ctr">
                    <a:solidFill>
                      <a:schemeClr val="accent4">
                        <a:lumMod val="20000"/>
                        <a:lumOff val="80000"/>
                      </a:schemeClr>
                    </a:solidFill>
                  </a:tcPr>
                </a:tc>
              </a:tr>
              <a:tr h="2057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noProof="0" dirty="0" smtClean="0">
                          <a:solidFill>
                            <a:srgbClr val="FFFFFF"/>
                          </a:solidFill>
                          <a:latin typeface="+mn-lt"/>
                          <a:cs typeface="Arial"/>
                        </a:rPr>
                        <a:t>Number of VMs</a:t>
                      </a:r>
                      <a:r>
                        <a:rPr lang="en-US" sz="900" b="1" baseline="0" noProof="0" dirty="0" smtClean="0">
                          <a:solidFill>
                            <a:srgbClr val="FFFFFF"/>
                          </a:solidFill>
                          <a:latin typeface="+mn-lt"/>
                          <a:cs typeface="Arial"/>
                        </a:rPr>
                        <a:t> </a:t>
                      </a:r>
                      <a:endParaRPr lang="en-US" sz="900" b="1" noProof="0" dirty="0" smtClean="0">
                        <a:solidFill>
                          <a:srgbClr val="FFFFFF"/>
                        </a:solidFill>
                        <a:latin typeface="+mn-lt"/>
                        <a:cs typeface="Arial"/>
                      </a:endParaRPr>
                    </a:p>
                  </a:txBody>
                  <a:tcPr marT="34290" marB="34290" anchor="ctr">
                    <a:solidFill>
                      <a:schemeClr val="accent4"/>
                    </a:solidFill>
                  </a:tcPr>
                </a:tc>
                <a:tc>
                  <a:txBody>
                    <a:bodyPr/>
                    <a:lstStyle/>
                    <a:p>
                      <a:pPr algn="ctr"/>
                      <a:r>
                        <a:rPr lang="en-US" sz="900" noProof="0" dirty="0" smtClean="0"/>
                        <a:t>8</a:t>
                      </a:r>
                    </a:p>
                  </a:txBody>
                  <a:tcPr marT="34290" marB="34290" anchor="ctr">
                    <a:solidFill>
                      <a:srgbClr val="C9C9C9"/>
                    </a:solidFill>
                  </a:tcPr>
                </a:tc>
                <a:tc>
                  <a:txBody>
                    <a:bodyPr/>
                    <a:lstStyle/>
                    <a:p>
                      <a:pPr algn="ctr"/>
                      <a:r>
                        <a:rPr lang="en-US" sz="900" noProof="0" dirty="0" smtClean="0"/>
                        <a:t>28</a:t>
                      </a:r>
                      <a:endParaRPr lang="en-US" sz="900" noProof="0" dirty="0"/>
                    </a:p>
                  </a:txBody>
                  <a:tcPr marT="34290" marB="3429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noProof="0" dirty="0" smtClean="0"/>
                        <a:t>4 </a:t>
                      </a:r>
                      <a:r>
                        <a:rPr lang="en-US" sz="900" noProof="0" smtClean="0"/>
                        <a:t>to 54</a:t>
                      </a:r>
                      <a:endParaRPr lang="en-US" sz="900" noProof="0" dirty="0" smtClean="0"/>
                    </a:p>
                  </a:txBody>
                  <a:tcPr marT="34290" marB="3429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noProof="0" dirty="0" smtClean="0"/>
                        <a:t>Not applicable</a:t>
                      </a:r>
                    </a:p>
                  </a:txBody>
                  <a:tcPr marT="34290" marB="34290" anchor="ctr">
                    <a:solidFill>
                      <a:srgbClr val="C9C9C9"/>
                    </a:solidFill>
                  </a:tcPr>
                </a:tc>
              </a:tr>
              <a:tr h="409844">
                <a:tc>
                  <a:txBody>
                    <a:bodyPr/>
                    <a:lstStyle/>
                    <a:p>
                      <a:r>
                        <a:rPr lang="en-US" sz="900" b="1" noProof="0" dirty="0" smtClean="0">
                          <a:solidFill>
                            <a:srgbClr val="FFFFFF"/>
                          </a:solidFill>
                          <a:latin typeface="+mn-lt"/>
                          <a:cs typeface="Arial"/>
                        </a:rPr>
                        <a:t>Interfaces</a:t>
                      </a:r>
                    </a:p>
                  </a:txBody>
                  <a:tcPr marT="34290" marB="34290" anchor="ctr">
                    <a:solidFill>
                      <a:schemeClr val="accent4"/>
                    </a:solidFill>
                  </a:tcPr>
                </a:tc>
                <a:tc>
                  <a:txBody>
                    <a:bodyPr/>
                    <a:lstStyle/>
                    <a:p>
                      <a:pPr algn="ctr"/>
                      <a:r>
                        <a:rPr lang="en-US" sz="900" noProof="0" smtClean="0"/>
                        <a:t>6x GE RJ45 ports, 2x GE SFP slots </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noProof="0" dirty="0" smtClean="0"/>
                        <a:t>4x GE RJ45 ports, 2x GE SFP, 2x 10GE SFP+ slots </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noProof="0" dirty="0" smtClean="0"/>
                        <a:t>Hardware Dependent</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noProof="0" dirty="0" smtClean="0"/>
                        <a:t>Not applicable</a:t>
                      </a:r>
                    </a:p>
                  </a:txBody>
                  <a:tcPr marT="34290" marB="34290" anchor="ctr">
                    <a:solidFill>
                      <a:srgbClr val="C9C9C9"/>
                    </a:solidFill>
                  </a:tcPr>
                </a:tc>
              </a:tr>
              <a:tr h="2607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noProof="0" dirty="0" smtClean="0">
                          <a:solidFill>
                            <a:srgbClr val="FFFFFF"/>
                          </a:solidFill>
                          <a:latin typeface="+mn-lt"/>
                          <a:cs typeface="Arial"/>
                        </a:rPr>
                        <a:t>Scan Engines</a:t>
                      </a:r>
                    </a:p>
                  </a:txBody>
                  <a:tcPr marT="34290" marB="34290" anchor="ctr">
                    <a:solidFill>
                      <a:schemeClr val="accent4"/>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noProof="0" dirty="0" smtClean="0"/>
                        <a:t>Similar scan engines across</a:t>
                      </a:r>
                      <a:r>
                        <a:rPr lang="en-US" sz="900" baseline="0" noProof="0" dirty="0" smtClean="0"/>
                        <a:t> all platforms (release dates may vary)</a:t>
                      </a:r>
                      <a:endParaRPr lang="en-US" sz="900" noProof="0" dirty="0" smtClean="0"/>
                    </a:p>
                  </a:txBody>
                  <a:tcPr marT="34290" marB="34290" anchor="ctr">
                    <a:solidFill>
                      <a:srgbClr val="C9C9C9"/>
                    </a:solidFill>
                  </a:tcPr>
                </a:tc>
                <a:tc hMerge="1">
                  <a:txBody>
                    <a:bodyPr/>
                    <a:lstStyle/>
                    <a:p>
                      <a:endParaRPr lang="en-US"/>
                    </a:p>
                  </a:txBody>
                  <a:tcPr/>
                </a:tc>
                <a:tc hMerge="1">
                  <a:txBody>
                    <a:bodyPr/>
                    <a:lstStyle/>
                    <a:p>
                      <a:endParaRPr lang="en-US"/>
                    </a:p>
                  </a:txBody>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noProof="0" dirty="0" smtClean="0"/>
                    </a:p>
                  </a:txBody>
                  <a:tcPr anchor="ctr">
                    <a:solidFill>
                      <a:srgbClr val="C9C9C9"/>
                    </a:solidFill>
                  </a:tcPr>
                </a:tc>
              </a:tr>
              <a:tr h="342900">
                <a:tc>
                  <a:txBody>
                    <a:bodyPr/>
                    <a:lstStyle/>
                    <a:p>
                      <a:r>
                        <a:rPr lang="en-US" sz="900" b="1" noProof="0" dirty="0" smtClean="0">
                          <a:solidFill>
                            <a:srgbClr val="FFFFFF"/>
                          </a:solidFill>
                          <a:latin typeface="+mn-lt"/>
                          <a:cs typeface="Arial"/>
                        </a:rPr>
                        <a:t>Input methods </a:t>
                      </a:r>
                    </a:p>
                  </a:txBody>
                  <a:tcPr marT="34290" marB="34290" anchor="ctr">
                    <a:solidFill>
                      <a:schemeClr val="accent4"/>
                    </a:solidFill>
                  </a:tcPr>
                </a:tc>
                <a:tc gridSpan="3">
                  <a:txBody>
                    <a:bodyPr/>
                    <a:lstStyle/>
                    <a:p>
                      <a:pPr algn="ctr"/>
                      <a:r>
                        <a:rPr lang="en-US" sz="900" noProof="0" dirty="0" smtClean="0"/>
                        <a:t>FortiGate, FortiMail Integration, Sniffer mode, manual on-demand file upload, submission API, network file share inspection</a:t>
                      </a:r>
                    </a:p>
                  </a:txBody>
                  <a:tcPr marT="34290" marB="34290" anchor="ctr">
                    <a:solidFill>
                      <a:srgbClr val="C9C9C9"/>
                    </a:solidFill>
                  </a:tcPr>
                </a:tc>
                <a:tc hMerge="1">
                  <a:txBody>
                    <a:bodyPr/>
                    <a:lstStyle/>
                    <a:p>
                      <a:endParaRPr lang="en-US" dirty="0"/>
                    </a:p>
                  </a:txBody>
                  <a:tcPr anchor="ctr">
                    <a:solidFill>
                      <a:srgbClr val="C9C9C9"/>
                    </a:solidFill>
                  </a:tcPr>
                </a:tc>
                <a:tc hMerge="1">
                  <a:txBody>
                    <a:bodyPr/>
                    <a:lstStyle/>
                    <a:p>
                      <a:endParaRPr lang="en-US" dirty="0"/>
                    </a:p>
                  </a:txBody>
                  <a:tcPr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noProof="0" dirty="0" smtClean="0"/>
                        <a:t>FortiGate, FortiWeb, FortiMail Integration</a:t>
                      </a:r>
                    </a:p>
                  </a:txBody>
                  <a:tcPr marT="34290" marB="34290" anchor="ctr">
                    <a:solidFill>
                      <a:srgbClr val="C9C9C9"/>
                    </a:solidFill>
                  </a:tcPr>
                </a:tc>
              </a:tr>
              <a:tr h="472576">
                <a:tc>
                  <a:txBody>
                    <a:bodyPr/>
                    <a:lstStyle/>
                    <a:p>
                      <a:r>
                        <a:rPr lang="en-US" sz="900" b="1" noProof="0" dirty="0" smtClean="0">
                          <a:solidFill>
                            <a:srgbClr val="FFFFFF"/>
                          </a:solidFill>
                          <a:latin typeface="+mn-lt"/>
                          <a:cs typeface="Arial"/>
                        </a:rPr>
                        <a:t>Status &amp; Analysis</a:t>
                      </a:r>
                    </a:p>
                    <a:p>
                      <a:r>
                        <a:rPr lang="en-US" sz="900" b="1" noProof="0" dirty="0" smtClean="0">
                          <a:solidFill>
                            <a:srgbClr val="FFFFFF"/>
                          </a:solidFill>
                          <a:latin typeface="+mn-lt"/>
                          <a:cs typeface="Arial"/>
                        </a:rPr>
                        <a:t>Visibility</a:t>
                      </a:r>
                    </a:p>
                  </a:txBody>
                  <a:tcPr marT="34290" marB="34290" anchor="ctr">
                    <a:solidFill>
                      <a:schemeClr val="accent4"/>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noProof="0" dirty="0" smtClean="0"/>
                        <a:t>Full (rating, source, destination, MD5/SHA, observed behaviors, full logs, </a:t>
                      </a:r>
                      <a:r>
                        <a:rPr lang="en-US" sz="900" noProof="0" dirty="0" err="1" smtClean="0"/>
                        <a:t>pcap</a:t>
                      </a:r>
                      <a:r>
                        <a:rPr lang="en-US" sz="900" noProof="0" dirty="0" smtClean="0"/>
                        <a:t>,</a:t>
                      </a:r>
                      <a:r>
                        <a:rPr lang="en-US" sz="900" baseline="0" noProof="0" dirty="0" smtClean="0"/>
                        <a:t> </a:t>
                      </a:r>
                      <a:r>
                        <a:rPr lang="en-US" sz="900" baseline="0" noProof="0" dirty="0" err="1" smtClean="0"/>
                        <a:t>etc</a:t>
                      </a:r>
                      <a:r>
                        <a:rPr lang="en-US" sz="900" baseline="0" noProof="0" dirty="0" smtClean="0"/>
                        <a:t>) on</a:t>
                      </a:r>
                      <a:r>
                        <a:rPr lang="en-US" sz="900" noProof="0" dirty="0" smtClean="0"/>
                        <a:t>-box, statistics overview on FGT</a:t>
                      </a:r>
                      <a:r>
                        <a:rPr lang="en-US" sz="900" baseline="0" noProof="0" dirty="0" smtClean="0"/>
                        <a:t> only</a:t>
                      </a:r>
                      <a:endParaRPr lang="en-US" sz="900" noProof="0" dirty="0" smtClean="0"/>
                    </a:p>
                  </a:txBody>
                  <a:tcPr marT="34290" marB="34290" anchor="ctr">
                    <a:solidFill>
                      <a:srgbClr val="C9C9C9"/>
                    </a:solidFill>
                  </a:tcPr>
                </a:tc>
                <a:tc hMerge="1">
                  <a:txBody>
                    <a:bodyPr/>
                    <a:lstStyle/>
                    <a:p>
                      <a:pPr algn="ctr"/>
                      <a:endParaRPr lang="en-US" sz="1300" noProof="0" dirty="0" smtClean="0"/>
                    </a:p>
                  </a:txBody>
                  <a:tcPr anchor="ctr">
                    <a:solidFill>
                      <a:srgbClr val="C9C9C9"/>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300" noProof="0" dirty="0" smtClean="0"/>
                    </a:p>
                  </a:txBody>
                  <a:tcPr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noProof="0" dirty="0" smtClean="0"/>
                        <a:t>FortiGate,</a:t>
                      </a:r>
                      <a:r>
                        <a:rPr lang="en-US" sz="900" baseline="0" noProof="0" dirty="0" smtClean="0"/>
                        <a:t> FortiWeb, FortiMail. Detailed reports on FG only.</a:t>
                      </a:r>
                      <a:endParaRPr lang="en-US" sz="900" noProof="0" dirty="0" smtClean="0"/>
                    </a:p>
                  </a:txBody>
                  <a:tcPr marT="34290" marB="34290" anchor="ctr">
                    <a:solidFill>
                      <a:srgbClr val="C9C9C9"/>
                    </a:solidFill>
                  </a:tcPr>
                </a:tc>
              </a:tr>
              <a:tr h="342900">
                <a:tc>
                  <a:txBody>
                    <a:bodyPr/>
                    <a:lstStyle/>
                    <a:p>
                      <a:r>
                        <a:rPr lang="en-US" sz="900" b="1" noProof="0" dirty="0" smtClean="0">
                          <a:solidFill>
                            <a:srgbClr val="FFFFFF"/>
                          </a:solidFill>
                          <a:latin typeface="+mn-lt"/>
                          <a:cs typeface="Arial"/>
                        </a:rPr>
                        <a:t>Info</a:t>
                      </a:r>
                      <a:r>
                        <a:rPr lang="en-US" sz="900" b="1" baseline="0" noProof="0" dirty="0" smtClean="0">
                          <a:solidFill>
                            <a:srgbClr val="FFFFFF"/>
                          </a:solidFill>
                          <a:latin typeface="+mn-lt"/>
                          <a:cs typeface="Arial"/>
                        </a:rPr>
                        <a:t> submission to FortiGuard Labs</a:t>
                      </a:r>
                      <a:endParaRPr lang="en-US" sz="900" b="1" noProof="0" dirty="0" smtClean="0">
                        <a:solidFill>
                          <a:srgbClr val="FFFFFF"/>
                        </a:solidFill>
                        <a:latin typeface="+mn-lt"/>
                        <a:cs typeface="Arial"/>
                      </a:endParaRPr>
                    </a:p>
                  </a:txBody>
                  <a:tcPr marT="34290" marB="34290" anchor="ctr">
                    <a:solidFill>
                      <a:schemeClr val="accent4"/>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noProof="0" dirty="0" smtClean="0"/>
                        <a:t>None or all information related to analysis of “low/medium/high risk” objects, based on customer configuration</a:t>
                      </a:r>
                    </a:p>
                  </a:txBody>
                  <a:tcPr marT="34290" marB="34290" anchor="ctr">
                    <a:solidFill>
                      <a:srgbClr val="C9C9C9"/>
                    </a:solidFill>
                  </a:tcPr>
                </a:tc>
                <a:tc hMerge="1">
                  <a:txBody>
                    <a:bodyPr/>
                    <a:lstStyle/>
                    <a:p>
                      <a:endParaRPr lang="en-US"/>
                    </a:p>
                  </a:txBody>
                  <a:tcPr/>
                </a:tc>
                <a:tc hMerge="1">
                  <a:txBody>
                    <a:bodyPr/>
                    <a:lstStyle/>
                    <a:p>
                      <a:endParaRPr lang="en-US"/>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noProof="0" dirty="0" smtClean="0"/>
                        <a:t>All info if rated with risk</a:t>
                      </a:r>
                      <a:r>
                        <a:rPr lang="en-US" sz="900" baseline="0" noProof="0" dirty="0" smtClean="0"/>
                        <a:t> levels</a:t>
                      </a:r>
                      <a:endParaRPr lang="en-US" sz="900" noProof="0" dirty="0" smtClean="0"/>
                    </a:p>
                  </a:txBody>
                  <a:tcPr marT="34290" marB="34290" anchor="ctr">
                    <a:solidFill>
                      <a:srgbClr val="C9C9C9"/>
                    </a:solidFill>
                  </a:tcPr>
                </a:tc>
              </a:tr>
              <a:tr h="369912">
                <a:tc>
                  <a:txBody>
                    <a:bodyPr/>
                    <a:lstStyle/>
                    <a:p>
                      <a:r>
                        <a:rPr lang="en-US" sz="900" b="1" noProof="0" dirty="0" smtClean="0">
                          <a:solidFill>
                            <a:srgbClr val="FFFFFF"/>
                          </a:solidFill>
                          <a:latin typeface="+mn-lt"/>
                          <a:cs typeface="Arial"/>
                        </a:rPr>
                        <a:t>File Quarantine</a:t>
                      </a:r>
                    </a:p>
                  </a:txBody>
                  <a:tcPr marT="34290" marB="34290" anchor="ctr">
                    <a:solidFill>
                      <a:schemeClr val="accent4"/>
                    </a:solidFill>
                  </a:tcPr>
                </a:tc>
                <a:tc gridSpan="3">
                  <a:txBody>
                    <a:bodyPr/>
                    <a:lstStyle/>
                    <a:p>
                      <a:pPr algn="ctr"/>
                      <a:r>
                        <a:rPr lang="en-US" sz="900" noProof="0" dirty="0" smtClean="0"/>
                        <a:t>On-box file</a:t>
                      </a:r>
                      <a:r>
                        <a:rPr lang="en-US" sz="900" baseline="0" noProof="0" dirty="0" smtClean="0"/>
                        <a:t> quarantine for network file share scanning. FortiMail submits and queues mails for suspicious content</a:t>
                      </a:r>
                      <a:endParaRPr lang="en-US" sz="900" noProof="0" dirty="0" smtClean="0"/>
                    </a:p>
                  </a:txBody>
                  <a:tcPr marT="34290" marB="34290" anchor="ctr">
                    <a:solidFill>
                      <a:srgbClr val="C9C9C9"/>
                    </a:solidFill>
                  </a:tcPr>
                </a:tc>
                <a:tc hMerge="1">
                  <a:txBody>
                    <a:bodyPr/>
                    <a:lstStyle/>
                    <a:p>
                      <a:endParaRPr lang="en-US"/>
                    </a:p>
                  </a:txBody>
                  <a:tcPr/>
                </a:tc>
                <a:tc hMerge="1">
                  <a:txBody>
                    <a:bodyPr/>
                    <a:lstStyle/>
                    <a:p>
                      <a:endParaRPr lang="en-US"/>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noProof="0" dirty="0" smtClean="0"/>
                        <a:t>NIL</a:t>
                      </a:r>
                    </a:p>
                  </a:txBody>
                  <a:tcPr marT="34290" marB="34290" anchor="ctr">
                    <a:solidFill>
                      <a:srgbClr val="C9C9C9"/>
                    </a:solidFill>
                  </a:tcPr>
                </a:tc>
              </a:tr>
              <a:tr h="369912">
                <a:tc>
                  <a:txBody>
                    <a:bodyPr/>
                    <a:lstStyle/>
                    <a:p>
                      <a:r>
                        <a:rPr lang="en-US" sz="900" b="1" noProof="0" dirty="0" smtClean="0">
                          <a:solidFill>
                            <a:srgbClr val="FFFFFF"/>
                          </a:solidFill>
                          <a:latin typeface="+mn-lt"/>
                          <a:cs typeface="Arial"/>
                        </a:rPr>
                        <a:t>Protection</a:t>
                      </a:r>
                    </a:p>
                  </a:txBody>
                  <a:tcPr marT="34290" marB="34290" anchor="ctr">
                    <a:solidFill>
                      <a:schemeClr val="accent4"/>
                    </a:solidFill>
                  </a:tcPr>
                </a:tc>
                <a:tc gridSpan="3">
                  <a:txBody>
                    <a:bodyPr/>
                    <a:lstStyle/>
                    <a:p>
                      <a:pPr algn="ctr"/>
                      <a:r>
                        <a:rPr lang="en-US" sz="900" noProof="0" dirty="0" smtClean="0"/>
                        <a:t>Manual policy</a:t>
                      </a:r>
                      <a:r>
                        <a:rPr lang="en-US" sz="900" baseline="0" noProof="0" dirty="0" smtClean="0"/>
                        <a:t> </a:t>
                      </a:r>
                      <a:r>
                        <a:rPr lang="en-US" sz="900" noProof="0" dirty="0" smtClean="0"/>
                        <a:t>configuration,</a:t>
                      </a:r>
                      <a:r>
                        <a:rPr lang="en-US" sz="900" baseline="0" noProof="0" dirty="0" smtClean="0"/>
                        <a:t> </a:t>
                      </a:r>
                      <a:r>
                        <a:rPr lang="en-US" sz="900" noProof="0" dirty="0" smtClean="0"/>
                        <a:t>FortiGuard AV signature update, requires FortiGuard premium service for SLA</a:t>
                      </a:r>
                    </a:p>
                  </a:txBody>
                  <a:tcPr marT="34290" marB="34290" anchor="ctr">
                    <a:solidFill>
                      <a:srgbClr val="C9C9C9"/>
                    </a:solidFill>
                  </a:tcPr>
                </a:tc>
                <a:tc hMerge="1">
                  <a:txBody>
                    <a:bodyPr/>
                    <a:lstStyle/>
                    <a:p>
                      <a:endParaRPr lang="en-US"/>
                    </a:p>
                  </a:txBody>
                  <a:tcPr/>
                </a:tc>
                <a:tc hMerge="1">
                  <a:txBody>
                    <a:bodyPr/>
                    <a:lstStyle/>
                    <a:p>
                      <a:endParaRPr lang="en-US"/>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noProof="0" dirty="0" smtClean="0"/>
                        <a:t>Source Quarantine on FGT (*V5.2.3+)</a:t>
                      </a:r>
                    </a:p>
                  </a:txBody>
                  <a:tcPr marT="34290" marB="34290" anchor="ctr">
                    <a:solidFill>
                      <a:srgbClr val="C9C9C9"/>
                    </a:solidFill>
                  </a:tcPr>
                </a:tc>
              </a:tr>
            </a:tbl>
          </a:graphicData>
        </a:graphic>
      </p:graphicFrame>
      <p:sp>
        <p:nvSpPr>
          <p:cNvPr id="3" name="TextBox 2"/>
          <p:cNvSpPr txBox="1"/>
          <p:nvPr/>
        </p:nvSpPr>
        <p:spPr>
          <a:xfrm>
            <a:off x="3827462" y="4816186"/>
            <a:ext cx="4762818" cy="219275"/>
          </a:xfrm>
          <a:prstGeom prst="rect">
            <a:avLst/>
          </a:prstGeom>
          <a:noFill/>
        </p:spPr>
        <p:txBody>
          <a:bodyPr wrap="square" lIns="91436" tIns="45718" rIns="91436" bIns="45718" rtlCol="0">
            <a:spAutoFit/>
          </a:bodyPr>
          <a:lstStyle/>
          <a:p>
            <a:pPr algn="r"/>
            <a:r>
              <a:rPr lang="en-US" sz="800" dirty="0"/>
              <a:t>*roadmap, may subject to changes</a:t>
            </a:r>
          </a:p>
        </p:txBody>
      </p:sp>
    </p:spTree>
    <p:extLst>
      <p:ext uri="{BB962C8B-B14F-4D97-AF65-F5344CB8AC3E}">
        <p14:creationId xmlns:p14="http://schemas.microsoft.com/office/powerpoint/2010/main" val="587241366"/>
      </p:ext>
    </p:extLst>
  </p:cSld>
  <p:clrMapOvr>
    <a:masterClrMapping/>
  </p:clrMapOvr>
  <p:transition spd="slow">
    <p:wip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a:solidFill>
                  <a:srgbClr val="FFFFFF"/>
                </a:solidFill>
              </a:rPr>
              <a:t>FortiAuthenticator</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6043" y="2145922"/>
            <a:ext cx="585216" cy="585216"/>
          </a:xfrm>
          <a:prstGeom prst="rect">
            <a:avLst/>
          </a:prstGeom>
        </p:spPr>
      </p:pic>
    </p:spTree>
    <p:extLst>
      <p:ext uri="{BB962C8B-B14F-4D97-AF65-F5344CB8AC3E}">
        <p14:creationId xmlns:p14="http://schemas.microsoft.com/office/powerpoint/2010/main" val="4113373224"/>
      </p:ext>
    </p:extLst>
  </p:cSld>
  <p:clrMapOvr>
    <a:masterClrMapping/>
  </p:clrMapOvr>
  <p:transition>
    <p:wipe dir="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Content Placeholder 4"/>
          <p:cNvGraphicFramePr>
            <a:graphicFrameLocks/>
          </p:cNvGraphicFramePr>
          <p:nvPr>
            <p:extLst>
              <p:ext uri="{D42A27DB-BD31-4B8C-83A1-F6EECF244321}">
                <p14:modId xmlns:p14="http://schemas.microsoft.com/office/powerpoint/2010/main" val="3600155747"/>
              </p:ext>
            </p:extLst>
          </p:nvPr>
        </p:nvGraphicFramePr>
        <p:xfrm>
          <a:off x="457201" y="2039338"/>
          <a:ext cx="3650536" cy="2383025"/>
        </p:xfrm>
        <a:graphic>
          <a:graphicData uri="http://schemas.openxmlformats.org/drawingml/2006/table">
            <a:tbl>
              <a:tblPr bandRow="1">
                <a:tableStyleId>{073A0DAA-6AF3-43AB-8588-CEC1D06C72B9}</a:tableStyleId>
              </a:tblPr>
              <a:tblGrid>
                <a:gridCol w="3650536"/>
              </a:tblGrid>
              <a:tr h="450900">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100" b="1" dirty="0" smtClean="0"/>
                        <a:t>Authentication and Authorization</a:t>
                      </a:r>
                    </a:p>
                    <a:p>
                      <a:pPr marL="171450" marR="0" lvl="2"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lang="en-US" sz="900" dirty="0" smtClean="0"/>
                        <a:t>RADIUS, LDAP, 802.1X</a:t>
                      </a:r>
                      <a:endParaRPr lang="en-US" sz="900" dirty="0" smtClean="0">
                        <a:latin typeface="+mn-lt"/>
                        <a:cs typeface="Arial Narrow" pitchFamily="34" charset="0"/>
                      </a:endParaRPr>
                    </a:p>
                  </a:txBody>
                  <a:tcPr marL="180000" marT="34290" marB="108000">
                    <a:lnB w="12700" cap="flat" cmpd="sng" algn="ctr">
                      <a:solidFill>
                        <a:srgbClr val="36424A">
                          <a:lumMod val="40000"/>
                          <a:lumOff val="60000"/>
                        </a:srgbClr>
                      </a:solidFill>
                      <a:prstDash val="sysDash"/>
                      <a:round/>
                      <a:headEnd type="none" w="med" len="med"/>
                      <a:tailEnd type="none" w="med" len="med"/>
                    </a:lnB>
                    <a:solidFill>
                      <a:schemeClr val="bg1"/>
                    </a:solidFill>
                  </a:tcPr>
                </a:tc>
              </a:tr>
              <a:tr h="5880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Two Factor Authentication</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FortiToken</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err="1" smtClean="0">
                          <a:ln>
                            <a:noFill/>
                          </a:ln>
                          <a:effectLst/>
                          <a:uLnTx/>
                          <a:uFillTx/>
                        </a:rPr>
                        <a:t>Tokenless</a:t>
                      </a:r>
                      <a:r>
                        <a:rPr kumimoji="0" lang="en-US" sz="900" u="none" strike="noStrike" kern="1200" cap="none" spc="0" normalizeH="0" baseline="0" noProof="0" dirty="0" smtClean="0">
                          <a:ln>
                            <a:noFill/>
                          </a:ln>
                          <a:effectLst/>
                          <a:uLnTx/>
                          <a:uFillTx/>
                        </a:rPr>
                        <a:t>, via SMS and email</a:t>
                      </a:r>
                      <a:endParaRPr kumimoji="0" lang="en-US" sz="900" u="none" strike="noStrike" kern="1200" cap="none" spc="0" normalizeH="0" baseline="0" noProof="0" dirty="0" smtClean="0">
                        <a:ln>
                          <a:noFill/>
                        </a:ln>
                        <a:effectLst/>
                        <a:uLnTx/>
                        <a:uFillTx/>
                        <a:latin typeface="+mn-lt"/>
                      </a:endParaRP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75600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Certificate Management</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X.509 Certificate Signing, Certificate Revocation</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Remote Device / Unattended Authentication</a:t>
                      </a:r>
                      <a:endParaRPr kumimoji="0" lang="en-US" sz="900" u="none" strike="noStrike" kern="1200" cap="none" spc="0" normalizeH="0" baseline="0" noProof="0" dirty="0" smtClean="0">
                        <a:ln>
                          <a:noFill/>
                        </a:ln>
                        <a:effectLst/>
                        <a:uLnTx/>
                        <a:uFillTx/>
                        <a:latin typeface="+mn-lt"/>
                      </a:endParaRP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5880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Fortinet Single Sign on</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Active Directory Polling</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RADIUS Integration</a:t>
                      </a:r>
                      <a:endParaRPr kumimoji="0" lang="en-US" sz="900" u="none" strike="noStrike" kern="1200" cap="none" spc="0" normalizeH="0" baseline="0" noProof="0" dirty="0" smtClean="0">
                        <a:ln>
                          <a:noFill/>
                        </a:ln>
                        <a:effectLst/>
                        <a:uLnTx/>
                        <a:uFillTx/>
                        <a:latin typeface="+mn-lt"/>
                      </a:endParaRP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bl>
          </a:graphicData>
        </a:graphic>
      </p:graphicFrame>
      <p:sp>
        <p:nvSpPr>
          <p:cNvPr id="32" name="Title 1"/>
          <p:cNvSpPr>
            <a:spLocks noGrp="1"/>
          </p:cNvSpPr>
          <p:nvPr>
            <p:ph type="title"/>
          </p:nvPr>
        </p:nvSpPr>
        <p:spPr/>
        <p:txBody>
          <a:bodyPr/>
          <a:lstStyle/>
          <a:p>
            <a:r>
              <a:rPr lang="en-US" b="0" i="0" dirty="0"/>
              <a:t>Introducing </a:t>
            </a:r>
            <a:r>
              <a:rPr lang="en-US" b="0" i="0" dirty="0" smtClean="0">
                <a:latin typeface="Arial" charset="0"/>
                <a:ea typeface="ＭＳ Ｐゴシック" charset="0"/>
              </a:rPr>
              <a:t>FortiAuthenticator </a:t>
            </a:r>
            <a:endParaRPr lang="en-US" b="0" i="0" dirty="0"/>
          </a:p>
        </p:txBody>
      </p:sp>
      <p:grpSp>
        <p:nvGrpSpPr>
          <p:cNvPr id="2" name="Group 1"/>
          <p:cNvGrpSpPr/>
          <p:nvPr/>
        </p:nvGrpSpPr>
        <p:grpSpPr>
          <a:xfrm>
            <a:off x="4636746" y="2232745"/>
            <a:ext cx="4435429" cy="2362829"/>
            <a:chOff x="3969304" y="1800039"/>
            <a:chExt cx="5607850" cy="2987397"/>
          </a:xfrm>
        </p:grpSpPr>
        <p:sp>
          <p:nvSpPr>
            <p:cNvPr id="10" name="Freeform 9"/>
            <p:cNvSpPr/>
            <p:nvPr/>
          </p:nvSpPr>
          <p:spPr bwMode="auto">
            <a:xfrm rot="17703980">
              <a:off x="7148459" y="2078479"/>
              <a:ext cx="88667" cy="884378"/>
            </a:xfrm>
            <a:custGeom>
              <a:avLst/>
              <a:gdLst>
                <a:gd name="connsiteX0" fmla="*/ 41910 w 293370"/>
                <a:gd name="connsiteY0" fmla="*/ 0 h 708660"/>
                <a:gd name="connsiteX1" fmla="*/ 41910 w 293370"/>
                <a:gd name="connsiteY1" fmla="*/ 457200 h 708660"/>
                <a:gd name="connsiteX2" fmla="*/ 293370 w 293370"/>
                <a:gd name="connsiteY2" fmla="*/ 708660 h 708660"/>
              </a:gdLst>
              <a:ahLst/>
              <a:cxnLst>
                <a:cxn ang="0">
                  <a:pos x="connsiteX0" y="connsiteY0"/>
                </a:cxn>
                <a:cxn ang="0">
                  <a:pos x="connsiteX1" y="connsiteY1"/>
                </a:cxn>
                <a:cxn ang="0">
                  <a:pos x="connsiteX2" y="connsiteY2"/>
                </a:cxn>
              </a:cxnLst>
              <a:rect l="l" t="t" r="r" b="b"/>
              <a:pathLst>
                <a:path w="293370" h="708660">
                  <a:moveTo>
                    <a:pt x="41910" y="0"/>
                  </a:moveTo>
                  <a:cubicBezTo>
                    <a:pt x="20955" y="169545"/>
                    <a:pt x="0" y="339090"/>
                    <a:pt x="41910" y="457200"/>
                  </a:cubicBezTo>
                  <a:cubicBezTo>
                    <a:pt x="83820" y="575310"/>
                    <a:pt x="293370" y="708660"/>
                    <a:pt x="293370" y="708660"/>
                  </a:cubicBezTo>
                </a:path>
              </a:pathLst>
            </a:custGeom>
            <a:noFill/>
            <a:ln w="57150" cap="flat" cmpd="sng" algn="ctr">
              <a:gradFill flip="none" rotWithShape="1">
                <a:gsLst>
                  <a:gs pos="0">
                    <a:srgbClr val="000000"/>
                  </a:gs>
                  <a:gs pos="39999">
                    <a:srgbClr val="0A128C"/>
                  </a:gs>
                  <a:gs pos="70000">
                    <a:srgbClr val="181CC7"/>
                  </a:gs>
                  <a:gs pos="88000">
                    <a:srgbClr val="7005D4"/>
                  </a:gs>
                  <a:gs pos="100000">
                    <a:srgbClr val="8C3D91"/>
                  </a:gs>
                </a:gsLst>
                <a:lin ang="0" scaled="0"/>
                <a:tileRect/>
              </a:gradFill>
              <a:prstDash val="solid"/>
              <a:round/>
              <a:headEnd type="none" w="med" len="med"/>
              <a:tailEnd type="stealth" w="lg" len="lg"/>
            </a:ln>
            <a:effectLst/>
          </p:spPr>
          <p:txBody>
            <a:bodyPr/>
            <a:lstStyle/>
            <a:p>
              <a:pPr>
                <a:defRPr/>
              </a:pPr>
              <a:endParaRPr lang="en-GB" dirty="0">
                <a:latin typeface="Arial" pitchFamily="-65" charset="0"/>
                <a:ea typeface="ＭＳ Ｐゴシック" charset="-128"/>
                <a:cs typeface="ＭＳ Ｐゴシック" charset="-128"/>
              </a:endParaRPr>
            </a:p>
          </p:txBody>
        </p:sp>
        <p:pic>
          <p:nvPicPr>
            <p:cNvPr id="38922" name="Picture 24" descr="User-Green-Male_Lt-s.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61430" y="2241762"/>
              <a:ext cx="523875"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aptop-Wireless_L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99568" y="2402496"/>
              <a:ext cx="928687" cy="541735"/>
            </a:xfrm>
            <a:prstGeom prst="rect">
              <a:avLst/>
            </a:prstGeom>
            <a:effectLst>
              <a:outerShdw blurRad="50800" dist="25400" dir="5400000">
                <a:srgbClr val="000000">
                  <a:alpha val="30000"/>
                </a:srgbClr>
              </a:outerShdw>
            </a:effectLst>
          </p:spPr>
        </p:pic>
        <p:pic>
          <p:nvPicPr>
            <p:cNvPr id="38924" name="Picture 63" descr="2U_Lt-s.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98304" y="2520367"/>
              <a:ext cx="1066800" cy="55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15"/>
            <p:cNvSpPr/>
            <p:nvPr/>
          </p:nvSpPr>
          <p:spPr bwMode="auto">
            <a:xfrm flipH="1">
              <a:off x="6540834" y="2520667"/>
              <a:ext cx="154235" cy="663284"/>
            </a:xfrm>
            <a:custGeom>
              <a:avLst/>
              <a:gdLst>
                <a:gd name="connsiteX0" fmla="*/ 41910 w 293370"/>
                <a:gd name="connsiteY0" fmla="*/ 0 h 708660"/>
                <a:gd name="connsiteX1" fmla="*/ 41910 w 293370"/>
                <a:gd name="connsiteY1" fmla="*/ 457200 h 708660"/>
                <a:gd name="connsiteX2" fmla="*/ 293370 w 293370"/>
                <a:gd name="connsiteY2" fmla="*/ 708660 h 708660"/>
              </a:gdLst>
              <a:ahLst/>
              <a:cxnLst>
                <a:cxn ang="0">
                  <a:pos x="connsiteX0" y="connsiteY0"/>
                </a:cxn>
                <a:cxn ang="0">
                  <a:pos x="connsiteX1" y="connsiteY1"/>
                </a:cxn>
                <a:cxn ang="0">
                  <a:pos x="connsiteX2" y="connsiteY2"/>
                </a:cxn>
              </a:cxnLst>
              <a:rect l="l" t="t" r="r" b="b"/>
              <a:pathLst>
                <a:path w="293370" h="708660">
                  <a:moveTo>
                    <a:pt x="41910" y="0"/>
                  </a:moveTo>
                  <a:cubicBezTo>
                    <a:pt x="20955" y="169545"/>
                    <a:pt x="0" y="339090"/>
                    <a:pt x="41910" y="457200"/>
                  </a:cubicBezTo>
                  <a:cubicBezTo>
                    <a:pt x="83820" y="575310"/>
                    <a:pt x="293370" y="708660"/>
                    <a:pt x="293370" y="708660"/>
                  </a:cubicBezTo>
                </a:path>
              </a:pathLst>
            </a:custGeom>
            <a:noFill/>
            <a:ln w="57150" cap="flat" cmpd="sng" algn="ctr">
              <a:gradFill flip="none" rotWithShape="1">
                <a:gsLst>
                  <a:gs pos="0">
                    <a:srgbClr val="000000"/>
                  </a:gs>
                  <a:gs pos="39999">
                    <a:srgbClr val="0A128C"/>
                  </a:gs>
                  <a:gs pos="70000">
                    <a:srgbClr val="181CC7"/>
                  </a:gs>
                  <a:gs pos="88000">
                    <a:srgbClr val="7005D4"/>
                  </a:gs>
                  <a:gs pos="100000">
                    <a:srgbClr val="8C3D91"/>
                  </a:gs>
                </a:gsLst>
                <a:lin ang="0" scaled="0"/>
                <a:tileRect/>
              </a:gradFill>
              <a:prstDash val="solid"/>
              <a:round/>
              <a:headEnd type="none" w="med" len="med"/>
              <a:tailEnd type="stealth" w="lg" len="lg"/>
            </a:ln>
            <a:effectLst/>
          </p:spPr>
          <p:txBody>
            <a:bodyPr/>
            <a:lstStyle/>
            <a:p>
              <a:pPr>
                <a:defRPr/>
              </a:pPr>
              <a:endParaRPr lang="en-GB" dirty="0">
                <a:latin typeface="Arial" pitchFamily="-65" charset="0"/>
                <a:ea typeface="ＭＳ Ｐゴシック" charset="-128"/>
                <a:cs typeface="ＭＳ Ｐゴシック" charset="-128"/>
              </a:endParaRPr>
            </a:p>
          </p:txBody>
        </p:sp>
        <p:sp>
          <p:nvSpPr>
            <p:cNvPr id="17" name="Freeform 16"/>
            <p:cNvSpPr/>
            <p:nvPr/>
          </p:nvSpPr>
          <p:spPr bwMode="auto">
            <a:xfrm rot="1102773">
              <a:off x="5026454" y="3045220"/>
              <a:ext cx="648745" cy="500937"/>
            </a:xfrm>
            <a:custGeom>
              <a:avLst/>
              <a:gdLst>
                <a:gd name="connsiteX0" fmla="*/ 0 w 1097280"/>
                <a:gd name="connsiteY0" fmla="*/ 0 h 388620"/>
                <a:gd name="connsiteX1" fmla="*/ 674370 w 1097280"/>
                <a:gd name="connsiteY1" fmla="*/ 91440 h 388620"/>
                <a:gd name="connsiteX2" fmla="*/ 1097280 w 1097280"/>
                <a:gd name="connsiteY2" fmla="*/ 388620 h 388620"/>
              </a:gdLst>
              <a:ahLst/>
              <a:cxnLst>
                <a:cxn ang="0">
                  <a:pos x="connsiteX0" y="connsiteY0"/>
                </a:cxn>
                <a:cxn ang="0">
                  <a:pos x="connsiteX1" y="connsiteY1"/>
                </a:cxn>
                <a:cxn ang="0">
                  <a:pos x="connsiteX2" y="connsiteY2"/>
                </a:cxn>
              </a:cxnLst>
              <a:rect l="l" t="t" r="r" b="b"/>
              <a:pathLst>
                <a:path w="1097280" h="388620">
                  <a:moveTo>
                    <a:pt x="0" y="0"/>
                  </a:moveTo>
                  <a:cubicBezTo>
                    <a:pt x="245745" y="13335"/>
                    <a:pt x="491490" y="26670"/>
                    <a:pt x="674370" y="91440"/>
                  </a:cubicBezTo>
                  <a:cubicBezTo>
                    <a:pt x="857250" y="156210"/>
                    <a:pt x="977265" y="272415"/>
                    <a:pt x="1097280" y="388620"/>
                  </a:cubicBezTo>
                </a:path>
              </a:pathLst>
            </a:custGeom>
            <a:noFill/>
            <a:ln w="57150" cap="flat" cmpd="sng" algn="ctr">
              <a:gradFill flip="none" rotWithShape="1">
                <a:gsLst>
                  <a:gs pos="0">
                    <a:srgbClr val="000000"/>
                  </a:gs>
                  <a:gs pos="39999">
                    <a:srgbClr val="0A128C"/>
                  </a:gs>
                  <a:gs pos="70000">
                    <a:srgbClr val="181CC7"/>
                  </a:gs>
                  <a:gs pos="88000">
                    <a:srgbClr val="7005D4"/>
                  </a:gs>
                  <a:gs pos="100000">
                    <a:srgbClr val="8C3D91"/>
                  </a:gs>
                </a:gsLst>
                <a:lin ang="0" scaled="0"/>
                <a:tileRect/>
              </a:gradFill>
              <a:prstDash val="solid"/>
              <a:round/>
              <a:headEnd type="none" w="med" len="med"/>
              <a:tailEnd type="stealth" w="lg" len="lg"/>
            </a:ln>
            <a:effectLst/>
          </p:spPr>
          <p:txBody>
            <a:bodyPr/>
            <a:lstStyle/>
            <a:p>
              <a:pPr>
                <a:defRPr/>
              </a:pPr>
              <a:endParaRPr lang="en-GB" dirty="0">
                <a:latin typeface="Arial" pitchFamily="-65" charset="0"/>
                <a:ea typeface="ＭＳ Ｐゴシック" charset="-128"/>
                <a:cs typeface="ＭＳ Ｐゴシック" charset="-128"/>
              </a:endParaRPr>
            </a:p>
          </p:txBody>
        </p:sp>
        <p:pic>
          <p:nvPicPr>
            <p:cNvPr id="18" name="Picture 17" descr="Modem_Rt.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41105" y="2691818"/>
              <a:ext cx="677863" cy="600075"/>
            </a:xfrm>
            <a:prstGeom prst="rect">
              <a:avLst/>
            </a:prstGeom>
            <a:effectLst>
              <a:outerShdw blurRad="50800" dist="25400" dir="5400000">
                <a:srgbClr val="000000">
                  <a:alpha val="30000"/>
                </a:srgbClr>
              </a:outerShdw>
            </a:effectLst>
          </p:spPr>
        </p:pic>
        <p:pic>
          <p:nvPicPr>
            <p:cNvPr id="19" name="Picture 18" descr="Router_Lt.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31505" y="3206167"/>
              <a:ext cx="779463" cy="403622"/>
            </a:xfrm>
            <a:prstGeom prst="rect">
              <a:avLst/>
            </a:prstGeom>
            <a:effectLst>
              <a:outerShdw blurRad="50800" dist="25400" dir="5400000">
                <a:srgbClr val="000000">
                  <a:alpha val="30000"/>
                </a:srgbClr>
              </a:outerShdw>
            </a:effectLst>
          </p:spPr>
        </p:pic>
        <p:pic>
          <p:nvPicPr>
            <p:cNvPr id="38933" name="Picture 35" descr="Firewall-Typical_Lt.pn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5264704" y="3606217"/>
              <a:ext cx="40798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Server_Lt.png"/>
            <p:cNvPicPr>
              <a:picLocks noChangeAspect="1"/>
            </p:cNvPicPr>
            <p:nvPr/>
          </p:nvPicPr>
          <p:blipFill>
            <a:blip r:embed="rId9"/>
            <a:stretch>
              <a:fillRect/>
            </a:stretch>
          </p:blipFill>
          <p:spPr>
            <a:xfrm>
              <a:off x="5874304" y="3377617"/>
              <a:ext cx="533400" cy="519113"/>
            </a:xfrm>
            <a:prstGeom prst="rect">
              <a:avLst/>
            </a:prstGeom>
            <a:effectLst>
              <a:outerShdw blurRad="50800" dist="25400" dir="5400000">
                <a:srgbClr val="000000">
                  <a:alpha val="30000"/>
                </a:srgbClr>
              </a:outerShdw>
            </a:effectLst>
          </p:spPr>
        </p:pic>
        <p:sp>
          <p:nvSpPr>
            <p:cNvPr id="25" name="Right Arrow 24"/>
            <p:cNvSpPr/>
            <p:nvPr/>
          </p:nvSpPr>
          <p:spPr bwMode="auto">
            <a:xfrm rot="3372343">
              <a:off x="7258502" y="3005073"/>
              <a:ext cx="491771" cy="1335266"/>
            </a:xfrm>
            <a:prstGeom prst="rightArrow">
              <a:avLst/>
            </a:prstGeom>
            <a:gradFill flip="none" rotWithShape="1">
              <a:gsLst>
                <a:gs pos="0">
                  <a:srgbClr val="8488C4"/>
                </a:gs>
                <a:gs pos="0">
                  <a:srgbClr val="8488C4"/>
                </a:gs>
                <a:gs pos="53000">
                  <a:srgbClr val="D4DEFF"/>
                </a:gs>
                <a:gs pos="53000">
                  <a:srgbClr val="D4DEFF"/>
                </a:gs>
                <a:gs pos="83000">
                  <a:srgbClr val="D4DEFF"/>
                </a:gs>
                <a:gs pos="100000">
                  <a:srgbClr val="96AB94"/>
                </a:gs>
              </a:gsLst>
              <a:lin ang="5400000" scaled="0"/>
              <a:tileRect/>
            </a:gradFill>
            <a:ln w="9525" cap="flat" cmpd="sng" algn="ctr">
              <a:noFill/>
              <a:prstDash val="solid"/>
              <a:round/>
              <a:headEnd type="none" w="med" len="med"/>
              <a:tailEnd type="none" w="med" len="med"/>
            </a:ln>
            <a:effectLst/>
            <a:scene3d>
              <a:camera prst="isometricRightUp"/>
              <a:lightRig rig="threePt" dir="t"/>
            </a:scene3d>
          </p:spPr>
          <p:txBody>
            <a:bodyPr lIns="0" tIns="0" rIns="0" bIns="0" anchor="ctr"/>
            <a:lstStyle/>
            <a:p>
              <a:pPr algn="ctr" eaLnBrk="0" hangingPunct="0">
                <a:spcBef>
                  <a:spcPct val="20000"/>
                </a:spcBef>
                <a:buClr>
                  <a:schemeClr val="accent1"/>
                </a:buClr>
                <a:buSzPct val="90000"/>
                <a:buFont typeface="Wingdings" charset="2"/>
                <a:buNone/>
                <a:defRPr/>
              </a:pPr>
              <a:endParaRPr lang="en-GB" sz="2000" dirty="0">
                <a:solidFill>
                  <a:schemeClr val="accent2"/>
                </a:solidFill>
                <a:ea typeface="ＭＳ Ｐゴシック" pitchFamily="-65" charset="-128"/>
                <a:cs typeface="ＭＳ Ｐゴシック" pitchFamily="-65" charset="-128"/>
              </a:endParaRPr>
            </a:p>
          </p:txBody>
        </p:sp>
        <p:pic>
          <p:nvPicPr>
            <p:cNvPr id="38936" name="Picture 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045505" y="2452502"/>
              <a:ext cx="11461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descr="Server_Lt.png"/>
            <p:cNvPicPr>
              <a:picLocks noChangeAspect="1"/>
            </p:cNvPicPr>
            <p:nvPr/>
          </p:nvPicPr>
          <p:blipFill>
            <a:blip r:embed="rId9"/>
            <a:stretch>
              <a:fillRect/>
            </a:stretch>
          </p:blipFill>
          <p:spPr>
            <a:xfrm>
              <a:off x="6571217" y="3893158"/>
              <a:ext cx="533400" cy="517922"/>
            </a:xfrm>
            <a:prstGeom prst="rect">
              <a:avLst/>
            </a:prstGeom>
            <a:effectLst>
              <a:outerShdw blurRad="50800" dist="25400" dir="5400000">
                <a:srgbClr val="000000">
                  <a:alpha val="30000"/>
                </a:srgbClr>
              </a:outerShdw>
            </a:effectLst>
          </p:spPr>
        </p:pic>
        <p:sp>
          <p:nvSpPr>
            <p:cNvPr id="28" name="Freeform 27"/>
            <p:cNvSpPr/>
            <p:nvPr/>
          </p:nvSpPr>
          <p:spPr bwMode="auto">
            <a:xfrm rot="11861005" flipV="1">
              <a:off x="7084518" y="3850624"/>
              <a:ext cx="854012" cy="450656"/>
            </a:xfrm>
            <a:custGeom>
              <a:avLst/>
              <a:gdLst>
                <a:gd name="connsiteX0" fmla="*/ 41910 w 293370"/>
                <a:gd name="connsiteY0" fmla="*/ 0 h 708660"/>
                <a:gd name="connsiteX1" fmla="*/ 41910 w 293370"/>
                <a:gd name="connsiteY1" fmla="*/ 457200 h 708660"/>
                <a:gd name="connsiteX2" fmla="*/ 293370 w 293370"/>
                <a:gd name="connsiteY2" fmla="*/ 708660 h 708660"/>
              </a:gdLst>
              <a:ahLst/>
              <a:cxnLst>
                <a:cxn ang="0">
                  <a:pos x="connsiteX0" y="connsiteY0"/>
                </a:cxn>
                <a:cxn ang="0">
                  <a:pos x="connsiteX1" y="connsiteY1"/>
                </a:cxn>
                <a:cxn ang="0">
                  <a:pos x="connsiteX2" y="connsiteY2"/>
                </a:cxn>
              </a:cxnLst>
              <a:rect l="l" t="t" r="r" b="b"/>
              <a:pathLst>
                <a:path w="293370" h="708660">
                  <a:moveTo>
                    <a:pt x="41910" y="0"/>
                  </a:moveTo>
                  <a:cubicBezTo>
                    <a:pt x="20955" y="169545"/>
                    <a:pt x="0" y="339090"/>
                    <a:pt x="41910" y="457200"/>
                  </a:cubicBezTo>
                  <a:cubicBezTo>
                    <a:pt x="83820" y="575310"/>
                    <a:pt x="293370" y="708660"/>
                    <a:pt x="293370" y="708660"/>
                  </a:cubicBezTo>
                </a:path>
              </a:pathLst>
            </a:custGeom>
            <a:noFill/>
            <a:ln w="57150" cap="flat" cmpd="sng" algn="ctr">
              <a:gradFill flip="none" rotWithShape="1">
                <a:gsLst>
                  <a:gs pos="0">
                    <a:srgbClr val="000000"/>
                  </a:gs>
                  <a:gs pos="39999">
                    <a:srgbClr val="0A128C"/>
                  </a:gs>
                  <a:gs pos="70000">
                    <a:srgbClr val="181CC7"/>
                  </a:gs>
                  <a:gs pos="88000">
                    <a:srgbClr val="7005D4"/>
                  </a:gs>
                  <a:gs pos="100000">
                    <a:srgbClr val="8C3D91"/>
                  </a:gs>
                </a:gsLst>
                <a:lin ang="0" scaled="0"/>
                <a:tileRect/>
              </a:gradFill>
              <a:prstDash val="solid"/>
              <a:round/>
              <a:headEnd type="none" w="med" len="med"/>
              <a:tailEnd type="stealth" w="lg" len="lg"/>
            </a:ln>
            <a:effectLst/>
          </p:spPr>
          <p:txBody>
            <a:bodyPr/>
            <a:lstStyle/>
            <a:p>
              <a:pPr>
                <a:defRPr/>
              </a:pPr>
              <a:endParaRPr lang="en-GB" dirty="0">
                <a:latin typeface="Arial" pitchFamily="-65" charset="0"/>
                <a:ea typeface="ＭＳ Ｐゴシック" charset="-128"/>
                <a:cs typeface="ＭＳ Ｐゴシック" charset="-128"/>
              </a:endParaRPr>
            </a:p>
          </p:txBody>
        </p:sp>
        <p:pic>
          <p:nvPicPr>
            <p:cNvPr id="38941" name="Picture 37"/>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947580" y="2346537"/>
              <a:ext cx="581025" cy="39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2" name="Picture 38"/>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8376205" y="3657414"/>
              <a:ext cx="581025" cy="39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3" name="Picture 34"/>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417230" y="1800039"/>
              <a:ext cx="581025" cy="39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Modem_Rt.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63242" y="2000064"/>
              <a:ext cx="677862" cy="600075"/>
            </a:xfrm>
            <a:prstGeom prst="rect">
              <a:avLst/>
            </a:prstGeom>
            <a:effectLst>
              <a:outerShdw blurRad="50800" dist="25400" dir="5400000">
                <a:srgbClr val="000000">
                  <a:alpha val="30000"/>
                </a:srgbClr>
              </a:outerShdw>
            </a:effectLst>
          </p:spPr>
        </p:pic>
        <p:sp>
          <p:nvSpPr>
            <p:cNvPr id="38945" name="Text Box 28"/>
            <p:cNvSpPr txBox="1">
              <a:spLocks noChangeArrowheads="1"/>
            </p:cNvSpPr>
            <p:nvPr/>
          </p:nvSpPr>
          <p:spPr bwMode="auto">
            <a:xfrm>
              <a:off x="5965982" y="4281565"/>
              <a:ext cx="1314927" cy="50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000" dirty="0">
                  <a:cs typeface="HelveticaNeue Condensed" charset="0"/>
                </a:rPr>
                <a:t>LDAP</a:t>
              </a:r>
              <a:br>
                <a:rPr lang="en-GB" sz="1000" dirty="0">
                  <a:cs typeface="HelveticaNeue Condensed" charset="0"/>
                </a:rPr>
              </a:br>
              <a:r>
                <a:rPr lang="en-GB" sz="1000" dirty="0">
                  <a:cs typeface="HelveticaNeue Condensed" charset="0"/>
                </a:rPr>
                <a:t>User Database</a:t>
              </a:r>
            </a:p>
          </p:txBody>
        </p:sp>
        <p:sp>
          <p:nvSpPr>
            <p:cNvPr id="37" name="TextBox 36"/>
            <p:cNvSpPr txBox="1"/>
            <p:nvPr/>
          </p:nvSpPr>
          <p:spPr bwMode="auto">
            <a:xfrm>
              <a:off x="8068230" y="3428814"/>
              <a:ext cx="1049305" cy="311305"/>
            </a:xfrm>
            <a:prstGeom prst="rect">
              <a:avLst/>
            </a:prstGeom>
            <a:noFill/>
          </p:spPr>
          <p:txBody>
            <a:bodyPr wrap="none">
              <a:spAutoFit/>
            </a:bodyPr>
            <a:lstStyle/>
            <a:p>
              <a:pPr>
                <a:defRPr/>
              </a:pPr>
              <a:r>
                <a:rPr lang="en-US" sz="1000" i="1" dirty="0">
                  <a:solidFill>
                    <a:schemeClr val="tx1">
                      <a:lumMod val="65000"/>
                      <a:lumOff val="35000"/>
                    </a:schemeClr>
                  </a:solidFill>
                  <a:latin typeface="Arial" pitchFamily="-65" charset="0"/>
                  <a:ea typeface="ＭＳ Ｐゴシック" pitchFamily="-65" charset="-128"/>
                  <a:cs typeface="ＭＳ Ｐゴシック" pitchFamily="-65" charset="-128"/>
                </a:rPr>
                <a:t>Issuing CA</a:t>
              </a:r>
            </a:p>
          </p:txBody>
        </p:sp>
        <p:sp>
          <p:nvSpPr>
            <p:cNvPr id="38" name="TextBox 37"/>
            <p:cNvSpPr txBox="1"/>
            <p:nvPr/>
          </p:nvSpPr>
          <p:spPr bwMode="auto">
            <a:xfrm>
              <a:off x="4220130" y="3142678"/>
              <a:ext cx="1306829" cy="369675"/>
            </a:xfrm>
            <a:prstGeom prst="rect">
              <a:avLst/>
            </a:prstGeom>
            <a:noFill/>
          </p:spPr>
          <p:txBody>
            <a:bodyPr wrap="none">
              <a:spAutoFit/>
            </a:bodyPr>
            <a:lstStyle/>
            <a:p>
              <a:pPr>
                <a:defRPr/>
              </a:pPr>
              <a:r>
                <a:rPr lang="en-US" sz="1300" b="1" dirty="0">
                  <a:solidFill>
                    <a:srgbClr val="36424A"/>
                  </a:solidFill>
                  <a:latin typeface="Arial" pitchFamily="-65" charset="0"/>
                  <a:ea typeface="ＭＳ Ｐゴシック" pitchFamily="-65" charset="-128"/>
                  <a:cs typeface="ＭＳ Ｐゴシック" pitchFamily="-65" charset="-128"/>
                </a:rPr>
                <a:t>FortiToken</a:t>
              </a:r>
            </a:p>
          </p:txBody>
        </p:sp>
        <p:sp>
          <p:nvSpPr>
            <p:cNvPr id="39" name="TextBox 38"/>
            <p:cNvSpPr txBox="1"/>
            <p:nvPr/>
          </p:nvSpPr>
          <p:spPr bwMode="auto">
            <a:xfrm>
              <a:off x="7505324" y="4261601"/>
              <a:ext cx="2071830" cy="369675"/>
            </a:xfrm>
            <a:prstGeom prst="rect">
              <a:avLst/>
            </a:prstGeom>
            <a:noFill/>
          </p:spPr>
          <p:txBody>
            <a:bodyPr wrap="none">
              <a:spAutoFit/>
            </a:bodyPr>
            <a:lstStyle/>
            <a:p>
              <a:pPr>
                <a:defRPr/>
              </a:pPr>
              <a:r>
                <a:rPr lang="en-US" sz="1300" b="1" dirty="0">
                  <a:solidFill>
                    <a:srgbClr val="36424A"/>
                  </a:solidFill>
                  <a:latin typeface="Arial" pitchFamily="-65" charset="0"/>
                  <a:ea typeface="ＭＳ Ｐゴシック" pitchFamily="-65" charset="-128"/>
                  <a:cs typeface="ＭＳ Ｐゴシック" pitchFamily="-65" charset="-128"/>
                </a:rPr>
                <a:t>FortiAuthenticator</a:t>
              </a:r>
            </a:p>
          </p:txBody>
        </p:sp>
        <p:grpSp>
          <p:nvGrpSpPr>
            <p:cNvPr id="38949" name="Group 65"/>
            <p:cNvGrpSpPr>
              <a:grpSpLocks/>
            </p:cNvGrpSpPr>
            <p:nvPr/>
          </p:nvGrpSpPr>
          <p:grpSpPr bwMode="auto">
            <a:xfrm>
              <a:off x="7703104" y="3740758"/>
              <a:ext cx="1066800" cy="556022"/>
              <a:chOff x="7980814" y="4559438"/>
              <a:chExt cx="1066800" cy="741363"/>
            </a:xfrm>
          </p:grpSpPr>
          <p:pic>
            <p:nvPicPr>
              <p:cNvPr id="38951" name="Picture 63" descr="2U_Lt-s.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80814" y="4559438"/>
                <a:ext cx="10668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descr="C:\Users\cwindsor\Desktop\FortiAuthenticator.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218200" y="4606093"/>
                <a:ext cx="601058" cy="441803"/>
              </a:xfrm>
              <a:prstGeom prst="rect">
                <a:avLst/>
              </a:prstGeom>
              <a:noFill/>
              <a:scene3d>
                <a:camera prst="isometricBottomDown"/>
                <a:lightRig rig="threePt" dir="t"/>
              </a:scene3d>
            </p:spPr>
          </p:pic>
        </p:grpSp>
        <p:pic>
          <p:nvPicPr>
            <p:cNvPr id="41" name="Picture 40" descr="MobilePhone_Lt.png"/>
            <p:cNvPicPr>
              <a:picLocks noChangeAspect="1"/>
            </p:cNvPicPr>
            <p:nvPr/>
          </p:nvPicPr>
          <p:blipFill>
            <a:blip r:embed="rId13"/>
            <a:stretch>
              <a:fillRect/>
            </a:stretch>
          </p:blipFill>
          <p:spPr>
            <a:xfrm>
              <a:off x="3969304" y="2597758"/>
              <a:ext cx="369888" cy="576263"/>
            </a:xfrm>
            <a:prstGeom prst="rect">
              <a:avLst/>
            </a:prstGeom>
            <a:effectLst>
              <a:outerShdw blurRad="50800" dist="38100" dir="5400000">
                <a:srgbClr val="000000">
                  <a:alpha val="43000"/>
                </a:srgbClr>
              </a:outerShdw>
            </a:effectLst>
          </p:spPr>
        </p:pic>
        <p:pic>
          <p:nvPicPr>
            <p:cNvPr id="33" name="Picture 32" descr="Fortinet_Grid-Icon_PMS485.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347836" y="4317222"/>
              <a:ext cx="213020" cy="113977"/>
            </a:xfrm>
            <a:prstGeom prst="rect">
              <a:avLst/>
            </a:prstGeom>
          </p:spPr>
        </p:pic>
        <p:pic>
          <p:nvPicPr>
            <p:cNvPr id="34" name="Picture 33" descr="Fortinet_Grid-Icon_PMS485.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065307" y="3203370"/>
              <a:ext cx="213020" cy="113977"/>
            </a:xfrm>
            <a:prstGeom prst="rect">
              <a:avLst/>
            </a:prstGeom>
          </p:spPr>
        </p:pic>
      </p:grpSp>
      <p:grpSp>
        <p:nvGrpSpPr>
          <p:cNvPr id="3" name="Group 2"/>
          <p:cNvGrpSpPr/>
          <p:nvPr/>
        </p:nvGrpSpPr>
        <p:grpSpPr>
          <a:xfrm>
            <a:off x="448253" y="900000"/>
            <a:ext cx="8281328" cy="635058"/>
            <a:chOff x="448252" y="1080000"/>
            <a:chExt cx="8281328" cy="635058"/>
          </a:xfrm>
        </p:grpSpPr>
        <p:sp>
          <p:nvSpPr>
            <p:cNvPr id="42" name="Rectangle 41"/>
            <p:cNvSpPr/>
            <p:nvPr/>
          </p:nvSpPr>
          <p:spPr bwMode="invGray">
            <a:xfrm>
              <a:off x="448252" y="1080000"/>
              <a:ext cx="8281328" cy="635058"/>
            </a:xfrm>
            <a:prstGeom prst="rect">
              <a:avLst/>
            </a:prstGeom>
            <a:solidFill>
              <a:srgbClr val="324040"/>
            </a:solidFill>
            <a:ln w="28575">
              <a:noFill/>
              <a:round/>
              <a:headEnd/>
              <a:tailEnd/>
            </a:ln>
            <a:extLst/>
          </p:spPr>
          <p:txBody>
            <a:bodyPr wrap="square" rtlCol="0" anchor="ctr"/>
            <a:lstStyle/>
            <a:p>
              <a:pPr marL="914362" lvl="4" defTabSz="342865"/>
              <a:r>
                <a:rPr lang="en-US" sz="1800" b="1" dirty="0">
                  <a:solidFill>
                    <a:schemeClr val="bg1"/>
                  </a:solidFill>
                  <a:cs typeface="Arial Narrow"/>
                </a:rPr>
                <a:t>Identity Management, User Access Control and multi-factor identification</a:t>
              </a:r>
            </a:p>
          </p:txBody>
        </p:sp>
        <p:pic>
          <p:nvPicPr>
            <p:cNvPr id="44" name="Picture 43"/>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48103" y="1096721"/>
              <a:ext cx="585216" cy="585216"/>
            </a:xfrm>
            <a:prstGeom prst="rect">
              <a:avLst/>
            </a:prstGeom>
          </p:spPr>
        </p:pic>
      </p:grpSp>
    </p:spTree>
    <p:extLst>
      <p:ext uri="{BB962C8B-B14F-4D97-AF65-F5344CB8AC3E}">
        <p14:creationId xmlns:p14="http://schemas.microsoft.com/office/powerpoint/2010/main" val="3167120906"/>
      </p:ext>
    </p:extLst>
  </p:cSld>
  <p:clrMapOvr>
    <a:masterClrMapping/>
  </p:clrMapOvr>
  <p:transition>
    <p:wipe dir="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51"/>
          <p:cNvGraphicFramePr>
            <a:graphicFrameLocks noGrp="1"/>
          </p:cNvGraphicFramePr>
          <p:nvPr>
            <p:extLst>
              <p:ext uri="{D42A27DB-BD31-4B8C-83A1-F6EECF244321}">
                <p14:modId xmlns:p14="http://schemas.microsoft.com/office/powerpoint/2010/main" val="3478775394"/>
              </p:ext>
            </p:extLst>
          </p:nvPr>
        </p:nvGraphicFramePr>
        <p:xfrm>
          <a:off x="252002" y="1080000"/>
          <a:ext cx="8640001" cy="2575288"/>
        </p:xfrm>
        <a:graphic>
          <a:graphicData uri="http://schemas.openxmlformats.org/drawingml/2006/table">
            <a:tbl>
              <a:tblPr firstRow="1" bandRow="1">
                <a:effectLst/>
                <a:tableStyleId>{073A0DAA-6AF3-43AB-8588-CEC1D06C72B9}</a:tableStyleId>
              </a:tblPr>
              <a:tblGrid>
                <a:gridCol w="1953325"/>
                <a:gridCol w="1671669"/>
                <a:gridCol w="1671669"/>
                <a:gridCol w="1671669"/>
                <a:gridCol w="1671669"/>
              </a:tblGrid>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FAC-200D</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FAC-400C</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kern="1200" cap="none" spc="0" normalizeH="0" baseline="0" noProof="0" dirty="0" smtClean="0">
                          <a:ln>
                            <a:noFill/>
                          </a:ln>
                          <a:effectLst/>
                          <a:uLnTx/>
                          <a:uFillTx/>
                          <a:latin typeface="Arial"/>
                          <a:cs typeface="Arial"/>
                        </a:rPr>
                        <a:t>FAC-1000D</a:t>
                      </a:r>
                      <a:endParaRPr kumimoji="0" lang="en-US" sz="1000" b="1" i="0" u="none" strike="noStrike" kern="1200" cap="none" spc="0" normalizeH="0" baseline="0" noProof="0" dirty="0" smtClean="0">
                        <a:ln>
                          <a:noFill/>
                        </a:ln>
                        <a:solidFill>
                          <a:srgbClr val="FFFFFF"/>
                        </a:solidFill>
                        <a:effectLst/>
                        <a:uLnTx/>
                        <a:uFillTx/>
                        <a:latin typeface="Arial"/>
                        <a:ea typeface="+mn-ea"/>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FFFFFF"/>
                          </a:solidFill>
                          <a:effectLst/>
                          <a:uLnTx/>
                          <a:uFillTx/>
                          <a:latin typeface="Arial"/>
                          <a:ea typeface="+mn-ea"/>
                          <a:cs typeface="Arial"/>
                        </a:rPr>
                        <a:t>FAC-3000D</a:t>
                      </a:r>
                    </a:p>
                  </a:txBody>
                  <a:tcPr marL="87087" marR="87087" marT="36738" marB="36738" horzOverflow="overflow">
                    <a:solidFill>
                      <a:srgbClr val="3C3C3C"/>
                    </a:solidFill>
                  </a:tcPr>
                </a:tc>
              </a:tr>
              <a:tr h="247004">
                <a:tc>
                  <a:txBody>
                    <a:bodyPr/>
                    <a:lstStyle/>
                    <a:p>
                      <a:r>
                        <a:rPr lang="en-US" sz="1000" b="1" dirty="0" smtClean="0">
                          <a:solidFill>
                            <a:srgbClr val="FFFFFF"/>
                          </a:solidFill>
                          <a:latin typeface="Arial"/>
                          <a:cs typeface="Arial"/>
                        </a:rPr>
                        <a:t>Max. Local Users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500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2,000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10,000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40,000</a:t>
                      </a:r>
                      <a:endParaRPr lang="en-US" sz="1000" dirty="0">
                        <a:latin typeface="Arial"/>
                        <a:cs typeface="Arial"/>
                      </a:endParaRPr>
                    </a:p>
                  </a:txBody>
                  <a:tcPr marT="34290" marB="34290" anchor="ctr">
                    <a:solidFill>
                      <a:srgbClr val="C9C9C9"/>
                    </a:solidFill>
                  </a:tcPr>
                </a:tc>
              </a:tr>
              <a:tr h="247004">
                <a:tc>
                  <a:txBody>
                    <a:bodyPr/>
                    <a:lstStyle/>
                    <a:p>
                      <a:r>
                        <a:rPr lang="en-US" sz="1000" b="1" dirty="0" smtClean="0">
                          <a:solidFill>
                            <a:srgbClr val="FFFFFF"/>
                          </a:solidFill>
                          <a:latin typeface="Arial"/>
                          <a:cs typeface="Arial"/>
                        </a:rPr>
                        <a:t>Max. Remote Users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500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2,000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10,000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40,000</a:t>
                      </a:r>
                      <a:endParaRPr lang="en-US" sz="1000" dirty="0">
                        <a:latin typeface="Arial"/>
                        <a:cs typeface="Arial"/>
                      </a:endParaRPr>
                    </a:p>
                  </a:txBody>
                  <a:tcPr marT="34290" marB="34290" anchor="ctr">
                    <a:solidFill>
                      <a:srgbClr val="E4E4E4"/>
                    </a:solidFill>
                  </a:tcPr>
                </a:tc>
              </a:tr>
              <a:tr h="247004">
                <a:tc>
                  <a:txBody>
                    <a:bodyPr/>
                    <a:lstStyle/>
                    <a:p>
                      <a:r>
                        <a:rPr lang="en-US" sz="1000" b="1" dirty="0" smtClean="0">
                          <a:solidFill>
                            <a:srgbClr val="FFFFFF"/>
                          </a:solidFill>
                          <a:latin typeface="Arial"/>
                          <a:cs typeface="Arial"/>
                        </a:rPr>
                        <a:t>Max. FortiTokens</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500</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2,000</a:t>
                      </a:r>
                    </a:p>
                  </a:txBody>
                  <a:tcPr marT="34290" marB="34290" anchor="ctr">
                    <a:solidFill>
                      <a:srgbClr val="C9C9C9"/>
                    </a:solidFill>
                  </a:tcPr>
                </a:tc>
                <a:tc>
                  <a:txBody>
                    <a:bodyPr/>
                    <a:lstStyle/>
                    <a:p>
                      <a:pPr algn="ctr"/>
                      <a:r>
                        <a:rPr lang="en-US" sz="1000" dirty="0" smtClean="0">
                          <a:latin typeface="Arial"/>
                          <a:cs typeface="Arial"/>
                        </a:rPr>
                        <a:t>10,000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40,000</a:t>
                      </a:r>
                      <a:endParaRPr lang="en-US" sz="1000" dirty="0">
                        <a:latin typeface="Arial"/>
                        <a:cs typeface="Arial"/>
                      </a:endParaRPr>
                    </a:p>
                  </a:txBody>
                  <a:tcPr marT="34290" marB="34290" anchor="ctr">
                    <a:solidFill>
                      <a:srgbClr val="C9C9C9"/>
                    </a:solidFill>
                  </a:tcPr>
                </a:tc>
              </a:tr>
              <a:tr h="247004">
                <a:tc>
                  <a:txBody>
                    <a:bodyPr/>
                    <a:lstStyle/>
                    <a:p>
                      <a:r>
                        <a:rPr lang="en-US" sz="1000" b="1" dirty="0" smtClean="0">
                          <a:solidFill>
                            <a:srgbClr val="FFFFFF"/>
                          </a:solidFill>
                          <a:latin typeface="Arial"/>
                          <a:cs typeface="Arial"/>
                        </a:rPr>
                        <a:t>Max. NAS Devices</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50</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200</a:t>
                      </a:r>
                    </a:p>
                  </a:txBody>
                  <a:tcPr marT="34290" marB="34290" anchor="ctr">
                    <a:solidFill>
                      <a:srgbClr val="E4E4E4"/>
                    </a:solidFill>
                  </a:tcPr>
                </a:tc>
                <a:tc>
                  <a:txBody>
                    <a:bodyPr/>
                    <a:lstStyle/>
                    <a:p>
                      <a:pPr algn="ctr"/>
                      <a:r>
                        <a:rPr lang="en-US" sz="1000" dirty="0" smtClean="0">
                          <a:latin typeface="Arial"/>
                          <a:cs typeface="Arial"/>
                        </a:rPr>
                        <a:t>1,000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4,000</a:t>
                      </a:r>
                      <a:endParaRPr lang="en-US" sz="1000" dirty="0">
                        <a:latin typeface="Arial"/>
                        <a:cs typeface="Arial"/>
                      </a:endParaRPr>
                    </a:p>
                  </a:txBody>
                  <a:tcPr marT="34290" marB="34290" anchor="ctr">
                    <a:solidFill>
                      <a:srgbClr val="E4E4E4"/>
                    </a:solidFill>
                  </a:tcPr>
                </a:tc>
              </a:tr>
              <a:tr h="247004">
                <a:tc>
                  <a:txBody>
                    <a:bodyPr/>
                    <a:lstStyle/>
                    <a:p>
                      <a:r>
                        <a:rPr lang="en-US" sz="1000" b="1" dirty="0" smtClean="0">
                          <a:solidFill>
                            <a:srgbClr val="FFFFFF"/>
                          </a:solidFill>
                          <a:latin typeface="Arial"/>
                          <a:cs typeface="Arial"/>
                        </a:rPr>
                        <a:t>Max. User Groups</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25</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50</a:t>
                      </a:r>
                    </a:p>
                  </a:txBody>
                  <a:tcPr marT="34290" marB="34290" anchor="ctr">
                    <a:solidFill>
                      <a:srgbClr val="C9C9C9"/>
                    </a:solidFill>
                  </a:tcPr>
                </a:tc>
                <a:tc>
                  <a:txBody>
                    <a:bodyPr/>
                    <a:lstStyle/>
                    <a:p>
                      <a:pPr algn="ctr"/>
                      <a:r>
                        <a:rPr lang="en-US" sz="1000" dirty="0" smtClean="0">
                          <a:latin typeface="Arial"/>
                          <a:cs typeface="Arial"/>
                        </a:rPr>
                        <a:t>2,000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4,000</a:t>
                      </a:r>
                      <a:endParaRPr lang="en-US" sz="1000" dirty="0">
                        <a:latin typeface="Arial"/>
                        <a:cs typeface="Arial"/>
                      </a:endParaRPr>
                    </a:p>
                  </a:txBody>
                  <a:tcPr marT="34290" marB="34290" anchor="ctr">
                    <a:solidFill>
                      <a:srgbClr val="C9C9C9"/>
                    </a:solidFill>
                  </a:tcPr>
                </a:tc>
              </a:tr>
              <a:tr h="247004">
                <a:tc>
                  <a:txBody>
                    <a:bodyPr/>
                    <a:lstStyle/>
                    <a:p>
                      <a:r>
                        <a:rPr lang="en-US" sz="1000" b="1" dirty="0" smtClean="0">
                          <a:solidFill>
                            <a:srgbClr val="FFFFFF"/>
                          </a:solidFill>
                          <a:latin typeface="Arial"/>
                          <a:cs typeface="Arial"/>
                        </a:rPr>
                        <a:t>Max. CA Certificates</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10</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10</a:t>
                      </a:r>
                    </a:p>
                  </a:txBody>
                  <a:tcPr marT="34290" marB="34290" anchor="ctr">
                    <a:solidFill>
                      <a:srgbClr val="E4E4E4"/>
                    </a:solidFill>
                  </a:tcPr>
                </a:tc>
                <a:tc>
                  <a:txBody>
                    <a:bodyPr/>
                    <a:lstStyle/>
                    <a:p>
                      <a:pPr algn="ctr"/>
                      <a:r>
                        <a:rPr lang="en-US" sz="1000" dirty="0" smtClean="0">
                          <a:latin typeface="Arial"/>
                          <a:cs typeface="Arial"/>
                        </a:rPr>
                        <a:t>50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50</a:t>
                      </a:r>
                      <a:endParaRPr lang="en-US" sz="1000" dirty="0">
                        <a:latin typeface="Arial"/>
                        <a:cs typeface="Arial"/>
                      </a:endParaRPr>
                    </a:p>
                  </a:txBody>
                  <a:tcPr marT="34290" marB="34290" anchor="ctr">
                    <a:solidFill>
                      <a:srgbClr val="E4E4E4"/>
                    </a:solidFill>
                  </a:tcPr>
                </a:tc>
              </a:tr>
              <a:tr h="247004">
                <a:tc>
                  <a:txBody>
                    <a:bodyPr/>
                    <a:lstStyle/>
                    <a:p>
                      <a:r>
                        <a:rPr lang="en-US" sz="1000" b="1" dirty="0" smtClean="0">
                          <a:solidFill>
                            <a:srgbClr val="FFFFFF"/>
                          </a:solidFill>
                          <a:latin typeface="Arial"/>
                          <a:cs typeface="Arial"/>
                        </a:rPr>
                        <a:t>Max.</a:t>
                      </a:r>
                      <a:r>
                        <a:rPr lang="en-US" sz="1000" b="1" baseline="0" dirty="0" smtClean="0">
                          <a:solidFill>
                            <a:srgbClr val="FFFFFF"/>
                          </a:solidFill>
                          <a:latin typeface="Arial"/>
                          <a:cs typeface="Arial"/>
                        </a:rPr>
                        <a:t> User Certificates</a:t>
                      </a:r>
                      <a:endParaRPr lang="en-US" sz="1000" b="1" dirty="0" smtClean="0">
                        <a:solidFill>
                          <a:srgbClr val="FFFFFF"/>
                        </a:solidFill>
                        <a:latin typeface="Arial"/>
                        <a:cs typeface="Aria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2,500</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10,000</a:t>
                      </a:r>
                    </a:p>
                  </a:txBody>
                  <a:tcPr marT="34290" marB="34290" anchor="ctr">
                    <a:solidFill>
                      <a:srgbClr val="C9C9C9"/>
                    </a:solidFill>
                  </a:tcPr>
                </a:tc>
                <a:tc>
                  <a:txBody>
                    <a:bodyPr/>
                    <a:lstStyle/>
                    <a:p>
                      <a:pPr algn="ctr"/>
                      <a:r>
                        <a:rPr lang="en-US" sz="1000" dirty="0" smtClean="0">
                          <a:latin typeface="Arial"/>
                          <a:cs typeface="Arial"/>
                        </a:rPr>
                        <a:t>50,000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200,000</a:t>
                      </a:r>
                      <a:endParaRPr lang="en-US" sz="1000" dirty="0">
                        <a:latin typeface="Arial"/>
                        <a:cs typeface="Arial"/>
                      </a:endParaRPr>
                    </a:p>
                  </a:txBody>
                  <a:tcPr marT="34290" marB="34290" anchor="ctr">
                    <a:solidFill>
                      <a:srgbClr val="C9C9C9"/>
                    </a:solidFill>
                  </a:tcPr>
                </a:tc>
              </a:tr>
              <a:tr h="373380">
                <a:tc>
                  <a:txBody>
                    <a:bodyPr/>
                    <a:lstStyle/>
                    <a:p>
                      <a:r>
                        <a:rPr lang="en-US" sz="1000" b="1" dirty="0" smtClean="0">
                          <a:solidFill>
                            <a:srgbClr val="FFFFFF"/>
                          </a:solidFill>
                          <a:latin typeface="Arial"/>
                          <a:cs typeface="Arial"/>
                        </a:rPr>
                        <a:t>Interfaces</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4x GE RJ45 Gbps</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4x GE RJ45 Gbps, 2x GE SPF</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4x GE RJ45 Gbps</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4x GE RJ45 Gbps</a:t>
                      </a:r>
                    </a:p>
                  </a:txBody>
                  <a:tcPr marT="34290" marB="34290" anchor="ctr">
                    <a:solidFill>
                      <a:srgbClr val="E4E4E4"/>
                    </a:solidFill>
                  </a:tcPr>
                </a:tc>
              </a:tr>
              <a:tr h="247004">
                <a:tc>
                  <a:txBody>
                    <a:bodyPr/>
                    <a:lstStyle/>
                    <a:p>
                      <a:r>
                        <a:rPr lang="en-US" sz="1000" b="1" dirty="0" smtClean="0">
                          <a:solidFill>
                            <a:srgbClr val="FFFFFF"/>
                          </a:solidFill>
                          <a:latin typeface="Arial"/>
                          <a:cs typeface="Arial"/>
                        </a:rPr>
                        <a:t>Storage Capacity</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aseline="0" dirty="0" smtClean="0">
                          <a:latin typeface="Arial"/>
                          <a:cs typeface="Arial"/>
                        </a:rPr>
                        <a:t>1 x 1 TB</a:t>
                      </a:r>
                      <a:endParaRPr lang="en-US" sz="1000" baseline="0" dirty="0" smtClean="0">
                        <a:latin typeface="Arial"/>
                        <a:cs typeface="Arial"/>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aseline="0" dirty="0" smtClean="0">
                          <a:latin typeface="Arial"/>
                          <a:cs typeface="Arial"/>
                        </a:rPr>
                        <a:t>1 x 1 TB</a:t>
                      </a:r>
                      <a:endParaRPr lang="en-US" sz="1000" baseline="0" dirty="0" smtClean="0">
                        <a:latin typeface="Arial"/>
                        <a:cs typeface="Arial"/>
                      </a:endParaRPr>
                    </a:p>
                  </a:txBody>
                  <a:tcPr marT="34290" marB="34290" anchor="ctr">
                    <a:solidFill>
                      <a:srgbClr val="C9C9C9"/>
                    </a:solidFill>
                  </a:tcPr>
                </a:tc>
                <a:tc>
                  <a:txBody>
                    <a:bodyPr/>
                    <a:lstStyle/>
                    <a:p>
                      <a:pPr algn="ctr"/>
                      <a:r>
                        <a:rPr lang="fr-FR" sz="1000" dirty="0" smtClean="0">
                          <a:latin typeface="Arial"/>
                          <a:cs typeface="Arial"/>
                        </a:rPr>
                        <a:t>2 x 2 TB</a:t>
                      </a:r>
                      <a:endParaRPr lang="en-US" sz="1000" dirty="0">
                        <a:latin typeface="Arial"/>
                        <a:cs typeface="Arial"/>
                      </a:endParaRPr>
                    </a:p>
                  </a:txBody>
                  <a:tcPr marT="34290" marB="34290" anchor="ctr">
                    <a:solidFill>
                      <a:srgbClr val="C9C9C9"/>
                    </a:solidFill>
                  </a:tcPr>
                </a:tc>
                <a:tc>
                  <a:txBody>
                    <a:bodyPr/>
                    <a:lstStyle/>
                    <a:p>
                      <a:pPr algn="ctr"/>
                      <a:r>
                        <a:rPr lang="fr-FR" sz="1000" dirty="0" smtClean="0">
                          <a:latin typeface="Arial"/>
                          <a:cs typeface="Arial"/>
                        </a:rPr>
                        <a:t>2 x 2 TB</a:t>
                      </a:r>
                      <a:endParaRPr lang="en-US" sz="1000" dirty="0">
                        <a:latin typeface="Arial"/>
                        <a:cs typeface="Arial"/>
                      </a:endParaRPr>
                    </a:p>
                  </a:txBody>
                  <a:tcPr marT="34290" marB="34290" anchor="ctr">
                    <a:solidFill>
                      <a:srgbClr val="C9C9C9"/>
                    </a:solidFill>
                  </a:tcPr>
                </a:tc>
              </a:tr>
            </a:tbl>
          </a:graphicData>
        </a:graphic>
      </p:graphicFrame>
      <p:sp>
        <p:nvSpPr>
          <p:cNvPr id="3" name="Title 2"/>
          <p:cNvSpPr>
            <a:spLocks noGrp="1"/>
          </p:cNvSpPr>
          <p:nvPr>
            <p:ph type="title"/>
          </p:nvPr>
        </p:nvSpPr>
        <p:spPr/>
        <p:txBody>
          <a:bodyPr/>
          <a:lstStyle/>
          <a:p>
            <a:r>
              <a:rPr lang="en-US" b="0" i="0" dirty="0" smtClean="0">
                <a:latin typeface="Arial" charset="0"/>
                <a:ea typeface="ＭＳ Ｐゴシック" charset="0"/>
              </a:rPr>
              <a:t>FortiAuthenticator Series</a:t>
            </a:r>
            <a:endParaRPr lang="en-US" b="0" i="0" dirty="0"/>
          </a:p>
        </p:txBody>
      </p:sp>
    </p:spTree>
    <p:extLst>
      <p:ext uri="{BB962C8B-B14F-4D97-AF65-F5344CB8AC3E}">
        <p14:creationId xmlns:p14="http://schemas.microsoft.com/office/powerpoint/2010/main" val="2902600919"/>
      </p:ext>
    </p:extLst>
  </p:cSld>
  <p:clrMapOvr>
    <a:masterClrMapping/>
  </p:clrMapOvr>
  <p:transition spd="slow">
    <p:wip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51"/>
          <p:cNvGraphicFramePr>
            <a:graphicFrameLocks noGrp="1"/>
          </p:cNvGraphicFramePr>
          <p:nvPr>
            <p:extLst>
              <p:ext uri="{D42A27DB-BD31-4B8C-83A1-F6EECF244321}">
                <p14:modId xmlns:p14="http://schemas.microsoft.com/office/powerpoint/2010/main" val="2473408606"/>
              </p:ext>
            </p:extLst>
          </p:nvPr>
        </p:nvGraphicFramePr>
        <p:xfrm>
          <a:off x="252000" y="1080001"/>
          <a:ext cx="8640000" cy="2846444"/>
        </p:xfrm>
        <a:graphic>
          <a:graphicData uri="http://schemas.openxmlformats.org/drawingml/2006/table">
            <a:tbl>
              <a:tblPr firstRow="1" bandRow="1">
                <a:effectLst/>
                <a:tableStyleId>{073A0DAA-6AF3-43AB-8588-CEC1D06C72B9}</a:tableStyleId>
              </a:tblPr>
              <a:tblGrid>
                <a:gridCol w="2014915"/>
                <a:gridCol w="1325017"/>
                <a:gridCol w="1325017"/>
                <a:gridCol w="1325017"/>
                <a:gridCol w="1325017"/>
                <a:gridCol w="1325017"/>
              </a:tblGrid>
              <a:tr h="37827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FAC-VM Base</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FAC-VM-100-UG</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FAC-VM-1000-UG</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FAC-VM-10000-UG</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FAC-VM-100000-UG</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r>
              <a:tr h="247004">
                <a:tc>
                  <a:txBody>
                    <a:bodyPr/>
                    <a:lstStyle/>
                    <a:p>
                      <a:r>
                        <a:rPr lang="en-US" sz="1000" b="1" dirty="0" smtClean="0">
                          <a:solidFill>
                            <a:srgbClr val="FFFFFF"/>
                          </a:solidFill>
                          <a:latin typeface="Arial"/>
                          <a:cs typeface="Arial"/>
                        </a:rPr>
                        <a:t>Max. Local Users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100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+100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+1,000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+10,000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+100,000</a:t>
                      </a:r>
                      <a:endParaRPr lang="en-US" sz="1000" dirty="0">
                        <a:latin typeface="Arial"/>
                        <a:cs typeface="Arial"/>
                      </a:endParaRPr>
                    </a:p>
                  </a:txBody>
                  <a:tcPr marT="34290" marB="34290">
                    <a:solidFill>
                      <a:srgbClr val="C9C9C9"/>
                    </a:solidFill>
                  </a:tcPr>
                </a:tc>
              </a:tr>
              <a:tr h="247004">
                <a:tc>
                  <a:txBody>
                    <a:bodyPr/>
                    <a:lstStyle/>
                    <a:p>
                      <a:r>
                        <a:rPr lang="en-US" sz="1000" b="1" dirty="0" smtClean="0">
                          <a:solidFill>
                            <a:srgbClr val="FFFFFF"/>
                          </a:solidFill>
                          <a:latin typeface="Arial"/>
                          <a:cs typeface="Arial"/>
                        </a:rPr>
                        <a:t>Max. Remote Users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100</a:t>
                      </a:r>
                      <a:endParaRPr lang="en-US" sz="1000" dirty="0">
                        <a:latin typeface="Arial"/>
                        <a:cs typeface="Arial"/>
                      </a:endParaRPr>
                    </a:p>
                  </a:txBody>
                  <a:tcPr marT="34290" marB="34290" anchor="ctr">
                    <a:solidFill>
                      <a:schemeClr val="accent4">
                        <a:lumMod val="20000"/>
                        <a:lumOff val="80000"/>
                      </a:schemeClr>
                    </a:solidFill>
                  </a:tcPr>
                </a:tc>
                <a:tc>
                  <a:txBody>
                    <a:bodyPr/>
                    <a:lstStyle/>
                    <a:p>
                      <a:pPr algn="ctr"/>
                      <a:r>
                        <a:rPr lang="en-US" sz="1000" dirty="0" smtClean="0">
                          <a:latin typeface="Arial"/>
                          <a:cs typeface="Arial"/>
                        </a:rPr>
                        <a:t>+100</a:t>
                      </a:r>
                      <a:endParaRPr lang="en-US" sz="1000" dirty="0">
                        <a:latin typeface="Arial"/>
                        <a:cs typeface="Arial"/>
                      </a:endParaRPr>
                    </a:p>
                  </a:txBody>
                  <a:tcPr marT="34290" marB="34290" anchor="ctr">
                    <a:solidFill>
                      <a:schemeClr val="accent4">
                        <a:lumMod val="20000"/>
                        <a:lumOff val="80000"/>
                      </a:schemeClr>
                    </a:solidFill>
                  </a:tcPr>
                </a:tc>
                <a:tc>
                  <a:txBody>
                    <a:bodyPr/>
                    <a:lstStyle/>
                    <a:p>
                      <a:pPr algn="ctr"/>
                      <a:r>
                        <a:rPr lang="en-US" sz="1000" dirty="0" smtClean="0">
                          <a:latin typeface="Arial"/>
                          <a:cs typeface="Arial"/>
                        </a:rPr>
                        <a:t>+1,000</a:t>
                      </a:r>
                      <a:endParaRPr lang="en-US" sz="1000" dirty="0">
                        <a:latin typeface="Arial"/>
                        <a:cs typeface="Arial"/>
                      </a:endParaRPr>
                    </a:p>
                  </a:txBody>
                  <a:tcPr marT="34290" marB="34290" anchor="ct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+10,000</a:t>
                      </a:r>
                    </a:p>
                  </a:txBody>
                  <a:tcPr marT="34290" marB="34290" anchor="ct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+100,000</a:t>
                      </a:r>
                    </a:p>
                  </a:txBody>
                  <a:tcPr marT="34290" marB="34290">
                    <a:solidFill>
                      <a:schemeClr val="accent4">
                        <a:lumMod val="20000"/>
                        <a:lumOff val="80000"/>
                      </a:schemeClr>
                    </a:solidFill>
                  </a:tcPr>
                </a:tc>
              </a:tr>
              <a:tr h="247004">
                <a:tc>
                  <a:txBody>
                    <a:bodyPr/>
                    <a:lstStyle/>
                    <a:p>
                      <a:r>
                        <a:rPr lang="en-US" sz="1000" b="1" dirty="0" smtClean="0">
                          <a:solidFill>
                            <a:srgbClr val="FFFFFF"/>
                          </a:solidFill>
                          <a:latin typeface="Arial"/>
                          <a:cs typeface="Arial"/>
                        </a:rPr>
                        <a:t>Max. FortiTokens</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200</a:t>
                      </a:r>
                    </a:p>
                  </a:txBody>
                  <a:tcPr marT="34290" marB="34290" anchor="ctr">
                    <a:solidFill>
                      <a:srgbClr val="C9C9C9"/>
                    </a:solidFill>
                  </a:tcPr>
                </a:tc>
                <a:tc>
                  <a:txBody>
                    <a:bodyPr/>
                    <a:lstStyle/>
                    <a:p>
                      <a:pPr algn="ctr"/>
                      <a:r>
                        <a:rPr lang="en-US" sz="1000" dirty="0" smtClean="0">
                          <a:latin typeface="Arial"/>
                          <a:cs typeface="Arial"/>
                        </a:rPr>
                        <a:t>+200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+2,000</a:t>
                      </a:r>
                      <a:endParaRPr lang="en-US" sz="1000" dirty="0">
                        <a:latin typeface="Arial"/>
                        <a:cs typeface="Arial"/>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+20,000</a:t>
                      </a:r>
                    </a:p>
                  </a:txBody>
                  <a:tcPr marT="34290" marB="34290" anchor="ctr">
                    <a:solidFill>
                      <a:srgbClr val="C9C9C9"/>
                    </a:solidFill>
                  </a:tcPr>
                </a:tc>
                <a:tc>
                  <a:txBody>
                    <a:bodyPr/>
                    <a:lstStyle/>
                    <a:p>
                      <a:pPr algn="ctr"/>
                      <a:r>
                        <a:rPr lang="en-US" sz="1000" dirty="0" smtClean="0">
                          <a:latin typeface="Arial"/>
                          <a:cs typeface="Arial"/>
                        </a:rPr>
                        <a:t>+200,000</a:t>
                      </a:r>
                      <a:endParaRPr lang="en-US" sz="1000" dirty="0">
                        <a:latin typeface="Arial"/>
                        <a:cs typeface="Arial"/>
                      </a:endParaRPr>
                    </a:p>
                  </a:txBody>
                  <a:tcPr marT="34290" marB="34290">
                    <a:solidFill>
                      <a:srgbClr val="C9C9C9"/>
                    </a:solidFill>
                  </a:tcPr>
                </a:tc>
              </a:tr>
              <a:tr h="247004">
                <a:tc>
                  <a:txBody>
                    <a:bodyPr/>
                    <a:lstStyle/>
                    <a:p>
                      <a:r>
                        <a:rPr lang="en-US" sz="1000" b="1" dirty="0" smtClean="0">
                          <a:solidFill>
                            <a:srgbClr val="FFFFFF"/>
                          </a:solidFill>
                          <a:latin typeface="Arial"/>
                          <a:cs typeface="Arial"/>
                        </a:rPr>
                        <a:t>Max. NAS Devices</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10</a:t>
                      </a:r>
                    </a:p>
                  </a:txBody>
                  <a:tcPr marT="34290" marB="34290" anchor="ctr">
                    <a:solidFill>
                      <a:srgbClr val="E4E4E4"/>
                    </a:solidFill>
                  </a:tcPr>
                </a:tc>
                <a:tc>
                  <a:txBody>
                    <a:bodyPr/>
                    <a:lstStyle/>
                    <a:p>
                      <a:pPr algn="ctr"/>
                      <a:r>
                        <a:rPr lang="en-US" sz="1000" dirty="0" smtClean="0">
                          <a:latin typeface="Arial"/>
                          <a:cs typeface="Arial"/>
                        </a:rPr>
                        <a:t>+10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+100</a:t>
                      </a:r>
                      <a:endParaRPr lang="en-US" sz="1000" dirty="0">
                        <a:latin typeface="Arial"/>
                        <a:cs typeface="Arial"/>
                      </a:endParaRP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+1,000</a:t>
                      </a:r>
                    </a:p>
                  </a:txBody>
                  <a:tcPr marT="34290" marB="34290" anchor="ctr">
                    <a:solidFill>
                      <a:srgbClr val="E4E4E4"/>
                    </a:solidFill>
                  </a:tcPr>
                </a:tc>
                <a:tc>
                  <a:txBody>
                    <a:bodyPr/>
                    <a:lstStyle/>
                    <a:p>
                      <a:pPr algn="ctr"/>
                      <a:r>
                        <a:rPr lang="en-US" sz="1000" dirty="0" smtClean="0">
                          <a:latin typeface="Arial"/>
                          <a:cs typeface="Arial"/>
                        </a:rPr>
                        <a:t>+10,000</a:t>
                      </a:r>
                      <a:endParaRPr lang="en-US" sz="1000" dirty="0">
                        <a:latin typeface="Arial"/>
                        <a:cs typeface="Arial"/>
                      </a:endParaRPr>
                    </a:p>
                  </a:txBody>
                  <a:tcPr marT="34290" marB="34290">
                    <a:solidFill>
                      <a:srgbClr val="E4E4E4"/>
                    </a:solidFill>
                  </a:tcPr>
                </a:tc>
              </a:tr>
              <a:tr h="247004">
                <a:tc>
                  <a:txBody>
                    <a:bodyPr/>
                    <a:lstStyle/>
                    <a:p>
                      <a:r>
                        <a:rPr lang="en-US" sz="1000" b="1" dirty="0" smtClean="0">
                          <a:solidFill>
                            <a:srgbClr val="FFFFFF"/>
                          </a:solidFill>
                          <a:latin typeface="Arial"/>
                          <a:cs typeface="Arial"/>
                        </a:rPr>
                        <a:t>Max. User Groups</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10</a:t>
                      </a:r>
                    </a:p>
                  </a:txBody>
                  <a:tcPr marT="34290" marB="34290" anchor="ctr">
                    <a:solidFill>
                      <a:srgbClr val="C9C9C9"/>
                    </a:solidFill>
                  </a:tcPr>
                </a:tc>
                <a:tc>
                  <a:txBody>
                    <a:bodyPr/>
                    <a:lstStyle/>
                    <a:p>
                      <a:pPr algn="ctr"/>
                      <a:r>
                        <a:rPr lang="en-US" sz="1000" dirty="0" smtClean="0">
                          <a:latin typeface="Arial"/>
                          <a:cs typeface="Arial"/>
                        </a:rPr>
                        <a:t>+10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+100</a:t>
                      </a:r>
                      <a:endParaRPr lang="en-US" sz="1000" dirty="0">
                        <a:latin typeface="Arial"/>
                        <a:cs typeface="Arial"/>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+1,000</a:t>
                      </a:r>
                    </a:p>
                  </a:txBody>
                  <a:tcPr marT="34290" marB="34290" anchor="ctr">
                    <a:solidFill>
                      <a:srgbClr val="C9C9C9"/>
                    </a:solidFill>
                  </a:tcPr>
                </a:tc>
                <a:tc>
                  <a:txBody>
                    <a:bodyPr/>
                    <a:lstStyle/>
                    <a:p>
                      <a:pPr algn="ctr"/>
                      <a:r>
                        <a:rPr lang="en-US" sz="1000" dirty="0" smtClean="0">
                          <a:latin typeface="Arial"/>
                          <a:cs typeface="Arial"/>
                        </a:rPr>
                        <a:t>10,000</a:t>
                      </a:r>
                      <a:endParaRPr lang="en-US" sz="1000" dirty="0">
                        <a:latin typeface="Arial"/>
                        <a:cs typeface="Arial"/>
                      </a:endParaRPr>
                    </a:p>
                  </a:txBody>
                  <a:tcPr marT="34290" marB="34290">
                    <a:solidFill>
                      <a:srgbClr val="C9C9C9"/>
                    </a:solidFill>
                  </a:tcPr>
                </a:tc>
              </a:tr>
              <a:tr h="247004">
                <a:tc>
                  <a:txBody>
                    <a:bodyPr/>
                    <a:lstStyle/>
                    <a:p>
                      <a:r>
                        <a:rPr lang="en-US" sz="1000" b="1" dirty="0" smtClean="0">
                          <a:solidFill>
                            <a:srgbClr val="FFFFFF"/>
                          </a:solidFill>
                          <a:latin typeface="Arial"/>
                          <a:cs typeface="Arial"/>
                        </a:rPr>
                        <a:t>Max. CA Certificates</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5</a:t>
                      </a:r>
                    </a:p>
                  </a:txBody>
                  <a:tcPr marT="34290" marB="34290" anchor="ctr">
                    <a:solidFill>
                      <a:srgbClr val="E4E4E4"/>
                    </a:solidFill>
                  </a:tcPr>
                </a:tc>
                <a:tc>
                  <a:txBody>
                    <a:bodyPr/>
                    <a:lstStyle/>
                    <a:p>
                      <a:pPr algn="ctr"/>
                      <a:r>
                        <a:rPr lang="en-US" sz="1000" dirty="0" smtClean="0">
                          <a:latin typeface="Arial"/>
                          <a:cs typeface="Arial"/>
                        </a:rPr>
                        <a:t>+5</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+50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+500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+500</a:t>
                      </a:r>
                      <a:endParaRPr lang="en-US" sz="1000" dirty="0">
                        <a:latin typeface="Arial"/>
                        <a:cs typeface="Arial"/>
                      </a:endParaRPr>
                    </a:p>
                  </a:txBody>
                  <a:tcPr marT="34290" marB="34290">
                    <a:solidFill>
                      <a:srgbClr val="E4E4E4"/>
                    </a:solidFill>
                  </a:tcPr>
                </a:tc>
              </a:tr>
              <a:tr h="373380">
                <a:tc>
                  <a:txBody>
                    <a:bodyPr/>
                    <a:lstStyle/>
                    <a:p>
                      <a:r>
                        <a:rPr lang="en-US" sz="1000" b="1" dirty="0" smtClean="0">
                          <a:solidFill>
                            <a:srgbClr val="FFFFFF"/>
                          </a:solidFill>
                          <a:latin typeface="Arial"/>
                          <a:cs typeface="Arial"/>
                        </a:rPr>
                        <a:t>Max.</a:t>
                      </a:r>
                      <a:r>
                        <a:rPr lang="en-US" sz="1000" b="1" baseline="0" dirty="0" smtClean="0">
                          <a:solidFill>
                            <a:srgbClr val="FFFFFF"/>
                          </a:solidFill>
                          <a:latin typeface="Arial"/>
                          <a:cs typeface="Arial"/>
                        </a:rPr>
                        <a:t> User Certificates</a:t>
                      </a:r>
                      <a:endParaRPr lang="en-US" sz="1000" b="1" dirty="0" smtClean="0">
                        <a:solidFill>
                          <a:srgbClr val="FFFFFF"/>
                        </a:solidFill>
                        <a:latin typeface="Arial"/>
                        <a:cs typeface="Aria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100</a:t>
                      </a:r>
                    </a:p>
                  </a:txBody>
                  <a:tcPr marT="34290" marB="34290" anchor="ctr">
                    <a:solidFill>
                      <a:srgbClr val="C9C9C9"/>
                    </a:solidFill>
                  </a:tcPr>
                </a:tc>
                <a:tc>
                  <a:txBody>
                    <a:bodyPr/>
                    <a:lstStyle/>
                    <a:p>
                      <a:pPr algn="ctr"/>
                      <a:r>
                        <a:rPr lang="en-US" sz="1000" dirty="0" smtClean="0">
                          <a:latin typeface="Arial"/>
                          <a:cs typeface="Arial"/>
                        </a:rPr>
                        <a:t>+100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+1,000</a:t>
                      </a:r>
                      <a:endParaRPr lang="en-US" sz="1000" dirty="0">
                        <a:latin typeface="Arial"/>
                        <a:cs typeface="Arial"/>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+10,000</a:t>
                      </a:r>
                    </a:p>
                    <a:p>
                      <a:pPr algn="ct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+100,000</a:t>
                      </a:r>
                      <a:endParaRPr lang="en-US" sz="1000" dirty="0">
                        <a:latin typeface="Arial"/>
                        <a:cs typeface="Arial"/>
                      </a:endParaRPr>
                    </a:p>
                  </a:txBody>
                  <a:tcPr marT="34290" marB="34290">
                    <a:solidFill>
                      <a:srgbClr val="C9C9C9"/>
                    </a:solidFill>
                  </a:tcPr>
                </a:tc>
              </a:tr>
              <a:tr h="247004">
                <a:tc>
                  <a:txBody>
                    <a:bodyPr/>
                    <a:lstStyle/>
                    <a:p>
                      <a:r>
                        <a:rPr lang="en-US" sz="1000" b="1" dirty="0" smtClean="0">
                          <a:solidFill>
                            <a:srgbClr val="FFFFFF"/>
                          </a:solidFill>
                          <a:latin typeface="Arial"/>
                          <a:cs typeface="Arial"/>
                        </a:rPr>
                        <a:t>Interfaces (Min/Max)</a:t>
                      </a:r>
                    </a:p>
                  </a:txBody>
                  <a:tcPr marT="34290" marB="34290" anchor="ctr">
                    <a:solidFill>
                      <a:schemeClr val="accent4"/>
                    </a:solidFill>
                  </a:tcPr>
                </a:tc>
                <a:tc gridSpan="5">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1 / 4</a:t>
                      </a:r>
                    </a:p>
                  </a:txBody>
                  <a:tcPr marT="34290" marB="34290" anchor="ctr">
                    <a:solidFill>
                      <a:schemeClr val="accent4">
                        <a:lumMod val="20000"/>
                        <a:lumOff val="80000"/>
                      </a:schemeClr>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baseline="0" dirty="0" smtClean="0"/>
                    </a:p>
                  </a:txBody>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baseline="0" dirty="0" smtClean="0"/>
                    </a:p>
                  </a:txBody>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baseline="0" dirty="0" smtClean="0"/>
                    </a:p>
                  </a:txBody>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baseline="0" dirty="0" smtClean="0"/>
                    </a:p>
                  </a:txBody>
                  <a:tcPr/>
                </a:tc>
              </a:tr>
              <a:tr h="365760">
                <a:tc>
                  <a:txBody>
                    <a:bodyPr/>
                    <a:lstStyle/>
                    <a:p>
                      <a:r>
                        <a:rPr lang="en-US" sz="1000" b="1" dirty="0" smtClean="0">
                          <a:solidFill>
                            <a:srgbClr val="FFFFFF"/>
                          </a:solidFill>
                          <a:latin typeface="Arial"/>
                          <a:cs typeface="Arial"/>
                        </a:rPr>
                        <a:t>Storage Capacity (Min Max)</a:t>
                      </a:r>
                    </a:p>
                  </a:txBody>
                  <a:tcPr marT="34290" marB="34290" anchor="ctr">
                    <a:solidFill>
                      <a:schemeClr val="accent4"/>
                    </a:solidFill>
                  </a:tcPr>
                </a:tc>
                <a:tc gridSpan="5">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aseline="0" dirty="0" smtClean="0">
                          <a:latin typeface="Arial"/>
                          <a:cs typeface="Arial"/>
                        </a:rPr>
                        <a:t>60 GB / 2 TB</a:t>
                      </a:r>
                      <a:endParaRPr lang="en-US" sz="1000" baseline="0" dirty="0" smtClean="0">
                        <a:latin typeface="Arial"/>
                        <a:cs typeface="Arial"/>
                      </a:endParaRPr>
                    </a:p>
                  </a:txBody>
                  <a:tcPr marT="34290" marB="34290" anchor="ctr">
                    <a:solidFill>
                      <a:schemeClr val="accent4">
                        <a:lumMod val="40000"/>
                        <a:lumOff val="60000"/>
                      </a:schemeClr>
                    </a:solidFill>
                  </a:tcPr>
                </a:tc>
                <a:tc hMerge="1">
                  <a:txBody>
                    <a:bodyPr/>
                    <a:lstStyle/>
                    <a:p>
                      <a:pPr algn="ctr"/>
                      <a:endParaRPr lang="en-US" sz="1500" dirty="0">
                        <a:latin typeface="Arial"/>
                        <a:cs typeface="Arial"/>
                      </a:endParaRPr>
                    </a:p>
                  </a:txBody>
                  <a:tcPr/>
                </a:tc>
                <a:tc hMerge="1">
                  <a:txBody>
                    <a:bodyPr/>
                    <a:lstStyle/>
                    <a:p>
                      <a:pPr algn="ctr"/>
                      <a:endParaRPr lang="en-US" sz="1500" dirty="0">
                        <a:latin typeface="Arial"/>
                        <a:cs typeface="Arial"/>
                      </a:endParaRPr>
                    </a:p>
                  </a:txBody>
                  <a:tcPr/>
                </a:tc>
                <a:tc hMerge="1">
                  <a:txBody>
                    <a:bodyPr/>
                    <a:lstStyle/>
                    <a:p>
                      <a:pPr algn="ctr"/>
                      <a:endParaRPr lang="en-US" sz="1500" dirty="0">
                        <a:latin typeface="Arial"/>
                        <a:cs typeface="Arial"/>
                      </a:endParaRPr>
                    </a:p>
                  </a:txBody>
                  <a:tcPr/>
                </a:tc>
                <a:tc hMerge="1">
                  <a:txBody>
                    <a:bodyPr/>
                    <a:lstStyle/>
                    <a:p>
                      <a:pPr algn="ctr"/>
                      <a:endParaRPr lang="en-US" sz="1500" dirty="0">
                        <a:latin typeface="Arial"/>
                        <a:cs typeface="Arial"/>
                      </a:endParaRPr>
                    </a:p>
                  </a:txBody>
                  <a:tcPr/>
                </a:tc>
              </a:tr>
            </a:tbl>
          </a:graphicData>
        </a:graphic>
      </p:graphicFrame>
      <p:sp>
        <p:nvSpPr>
          <p:cNvPr id="3" name="Title 2"/>
          <p:cNvSpPr>
            <a:spLocks noGrp="1"/>
          </p:cNvSpPr>
          <p:nvPr>
            <p:ph type="title"/>
          </p:nvPr>
        </p:nvSpPr>
        <p:spPr/>
        <p:txBody>
          <a:bodyPr/>
          <a:lstStyle/>
          <a:p>
            <a:r>
              <a:rPr lang="en-US" b="0" i="0" dirty="0" smtClean="0">
                <a:latin typeface="Arial" charset="0"/>
                <a:ea typeface="ＭＳ Ｐゴシック" charset="0"/>
              </a:rPr>
              <a:t>FortiAuthenticator-VM Series</a:t>
            </a:r>
            <a:endParaRPr lang="en-US" b="0" i="0" dirty="0"/>
          </a:p>
        </p:txBody>
      </p:sp>
    </p:spTree>
    <p:extLst>
      <p:ext uri="{BB962C8B-B14F-4D97-AF65-F5344CB8AC3E}">
        <p14:creationId xmlns:p14="http://schemas.microsoft.com/office/powerpoint/2010/main" val="3318287746"/>
      </p:ext>
    </p:extLst>
  </p:cSld>
  <p:clrMapOvr>
    <a:masterClrMapping/>
  </p:clrMapOvr>
  <p:transition spd="slow">
    <p:wip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a:solidFill>
                  <a:srgbClr val="FFFFFF"/>
                </a:solidFill>
              </a:rPr>
              <a:t>FortiDDoS</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3378" y="2136851"/>
            <a:ext cx="585216" cy="585216"/>
          </a:xfrm>
          <a:prstGeom prst="rect">
            <a:avLst/>
          </a:prstGeom>
        </p:spPr>
      </p:pic>
    </p:spTree>
    <p:extLst>
      <p:ext uri="{BB962C8B-B14F-4D97-AF65-F5344CB8AC3E}">
        <p14:creationId xmlns:p14="http://schemas.microsoft.com/office/powerpoint/2010/main" val="285460793"/>
      </p:ext>
    </p:extLst>
  </p:cSld>
  <p:clrMapOvr>
    <a:masterClrMapping/>
  </p:clrMapOvr>
  <p:transition>
    <p:wipe dir="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Content Placeholder 4"/>
          <p:cNvGraphicFramePr>
            <a:graphicFrameLocks/>
          </p:cNvGraphicFramePr>
          <p:nvPr>
            <p:extLst>
              <p:ext uri="{D42A27DB-BD31-4B8C-83A1-F6EECF244321}">
                <p14:modId xmlns:p14="http://schemas.microsoft.com/office/powerpoint/2010/main" val="2948252682"/>
              </p:ext>
            </p:extLst>
          </p:nvPr>
        </p:nvGraphicFramePr>
        <p:xfrm>
          <a:off x="457201" y="1956624"/>
          <a:ext cx="3399692" cy="2528820"/>
        </p:xfrm>
        <a:graphic>
          <a:graphicData uri="http://schemas.openxmlformats.org/drawingml/2006/table">
            <a:tbl>
              <a:tblPr bandRow="1">
                <a:tableStyleId>{073A0DAA-6AF3-43AB-8588-CEC1D06C72B9}</a:tableStyleId>
              </a:tblPr>
              <a:tblGrid>
                <a:gridCol w="3399692"/>
              </a:tblGrid>
              <a:tr h="450900">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100" b="1" dirty="0" smtClean="0">
                          <a:latin typeface="+mn-lt"/>
                          <a:cs typeface="Arial Narrow" pitchFamily="34" charset="0"/>
                        </a:rPr>
                        <a:t>Rate Based Detection</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High performance protection using ASIC</a:t>
                      </a:r>
                    </a:p>
                  </a:txBody>
                  <a:tcPr marL="180000" marT="34290" marB="108000">
                    <a:lnB w="12700" cap="flat" cmpd="sng" algn="ctr">
                      <a:solidFill>
                        <a:srgbClr val="36424A">
                          <a:lumMod val="40000"/>
                          <a:lumOff val="60000"/>
                        </a:srgbClr>
                      </a:solidFill>
                      <a:prstDash val="sysDash"/>
                      <a:round/>
                      <a:headEnd type="none" w="med" len="med"/>
                      <a:tailEnd type="none" w="med" len="med"/>
                    </a:lnB>
                    <a:solidFill>
                      <a:schemeClr val="bg1"/>
                    </a:solidFill>
                  </a:tcPr>
                </a:tc>
              </a:tr>
              <a:tr h="5880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Self Learning Baseline</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Ease Maintenance</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Maintain appropriate protection dynamically</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4509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Signature Free Defense</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Hardware based protection</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4509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Inline Full Transparent Mode</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No MAC address changes</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588060">
                <a:tc>
                  <a:txBody>
                    <a:bodyPr/>
                    <a:lstStyle/>
                    <a:p>
                      <a:pPr marL="0" marR="0" lvl="0" indent="0" algn="l" defTabSz="457200" rtl="0" eaLnBrk="1" fontAlgn="auto" latinLnBrk="0" hangingPunct="1">
                        <a:lnSpc>
                          <a:spcPct val="100000"/>
                        </a:lnSpc>
                        <a:spcBef>
                          <a:spcPts val="0"/>
                        </a:spcBef>
                        <a:spcAft>
                          <a:spcPts val="0"/>
                        </a:spcAft>
                        <a:buClr>
                          <a:schemeClr val="accent4"/>
                        </a:buClr>
                        <a:buSzTx/>
                        <a:buFont typeface="Arial"/>
                        <a:buNone/>
                        <a:tabLst/>
                        <a:defRPr/>
                      </a:pPr>
                      <a:r>
                        <a:rPr kumimoji="0" lang="en-US" sz="1100" b="1" u="none" strike="noStrike" kern="1200" cap="none" spc="0" normalizeH="0" baseline="0" noProof="0" dirty="0" smtClean="0">
                          <a:ln>
                            <a:noFill/>
                          </a:ln>
                          <a:effectLst/>
                          <a:uLnTx/>
                          <a:uFillTx/>
                        </a:rPr>
                        <a:t>Granular Protection</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Multiple thresholds to detect subtle changes and provide rapid mitigation</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bl>
          </a:graphicData>
        </a:graphic>
      </p:graphicFrame>
      <p:sp>
        <p:nvSpPr>
          <p:cNvPr id="33" name="Title 1"/>
          <p:cNvSpPr>
            <a:spLocks noGrp="1"/>
          </p:cNvSpPr>
          <p:nvPr>
            <p:ph type="title"/>
          </p:nvPr>
        </p:nvSpPr>
        <p:spPr/>
        <p:txBody>
          <a:bodyPr/>
          <a:lstStyle/>
          <a:p>
            <a:r>
              <a:rPr lang="en-US" b="0" i="0" dirty="0"/>
              <a:t>Introducing </a:t>
            </a:r>
            <a:r>
              <a:rPr lang="en-US" b="0" i="0" dirty="0" smtClean="0">
                <a:latin typeface="Arial" charset="0"/>
                <a:ea typeface="ＭＳ Ｐゴシック" charset="0"/>
              </a:rPr>
              <a:t>FortiDDoS</a:t>
            </a:r>
            <a:endParaRPr lang="en-US" b="0" i="0" dirty="0"/>
          </a:p>
        </p:txBody>
      </p:sp>
      <p:grpSp>
        <p:nvGrpSpPr>
          <p:cNvPr id="2" name="Group 1"/>
          <p:cNvGrpSpPr/>
          <p:nvPr/>
        </p:nvGrpSpPr>
        <p:grpSpPr>
          <a:xfrm>
            <a:off x="4445000" y="2153001"/>
            <a:ext cx="4284580" cy="2302053"/>
            <a:chOff x="3683569" y="1847666"/>
            <a:chExt cx="5320488" cy="2560903"/>
          </a:xfrm>
        </p:grpSpPr>
        <p:cxnSp>
          <p:nvCxnSpPr>
            <p:cNvPr id="34" name="Straight Connector 33"/>
            <p:cNvCxnSpPr/>
            <p:nvPr/>
          </p:nvCxnSpPr>
          <p:spPr>
            <a:xfrm>
              <a:off x="6725995" y="2813264"/>
              <a:ext cx="536575" cy="0"/>
            </a:xfrm>
            <a:prstGeom prst="line">
              <a:avLst/>
            </a:prstGeom>
            <a:solidFill>
              <a:schemeClr val="accent2">
                <a:alpha val="42000"/>
              </a:schemeClr>
            </a:solidFill>
            <a:ln w="31750" cap="flat" cmpd="sng" algn="ctr">
              <a:solidFill>
                <a:schemeClr val="accent3"/>
              </a:solidFill>
              <a:prstDash val="solid"/>
              <a:round/>
              <a:headEnd type="none" w="med" len="med"/>
              <a:tailEnd type="arrow"/>
            </a:ln>
            <a:effectLst/>
          </p:spPr>
        </p:cxnSp>
        <p:cxnSp>
          <p:nvCxnSpPr>
            <p:cNvPr id="43" name="Straight Connector 42"/>
            <p:cNvCxnSpPr/>
            <p:nvPr/>
          </p:nvCxnSpPr>
          <p:spPr>
            <a:xfrm>
              <a:off x="6725995" y="3113301"/>
              <a:ext cx="536575" cy="0"/>
            </a:xfrm>
            <a:prstGeom prst="line">
              <a:avLst/>
            </a:prstGeom>
            <a:solidFill>
              <a:schemeClr val="accent2">
                <a:alpha val="42000"/>
              </a:schemeClr>
            </a:solidFill>
            <a:ln w="31750" cap="flat" cmpd="sng" algn="ctr">
              <a:solidFill>
                <a:schemeClr val="accent3"/>
              </a:solidFill>
              <a:prstDash val="solid"/>
              <a:round/>
              <a:headEnd type="none" w="med" len="med"/>
              <a:tailEnd type="arrow"/>
            </a:ln>
            <a:effectLst/>
          </p:spPr>
        </p:cxnSp>
        <p:pic>
          <p:nvPicPr>
            <p:cNvPr id="44" name="Picture 43" descr="Cloud-Teal.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65745" y="2445360"/>
              <a:ext cx="1665287" cy="967979"/>
            </a:xfrm>
            <a:prstGeom prst="rect">
              <a:avLst/>
            </a:prstGeom>
            <a:noFill/>
            <a:ln w="9525">
              <a:noFill/>
              <a:miter lim="800000"/>
              <a:headEnd/>
              <a:tailEnd/>
            </a:ln>
            <a:effectLst>
              <a:outerShdw blurRad="63500" dist="114300" dir="5400000" sx="89999" sy="-19000" rotWithShape="0">
                <a:srgbClr val="000000">
                  <a:alpha val="20000"/>
                </a:srgbClr>
              </a:outerShdw>
            </a:effectLst>
          </p:spPr>
        </p:pic>
        <p:sp>
          <p:nvSpPr>
            <p:cNvPr id="45" name="TextBox 61"/>
            <p:cNvSpPr txBox="1">
              <a:spLocks noChangeArrowheads="1"/>
            </p:cNvSpPr>
            <p:nvPr/>
          </p:nvSpPr>
          <p:spPr bwMode="auto">
            <a:xfrm>
              <a:off x="5689930" y="2345853"/>
              <a:ext cx="1238250" cy="325265"/>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dirty="0">
                  <a:solidFill>
                    <a:srgbClr val="595959"/>
                  </a:solidFill>
                </a:rPr>
                <a:t>FortiDDoS</a:t>
              </a:r>
            </a:p>
          </p:txBody>
        </p:sp>
        <p:sp>
          <p:nvSpPr>
            <p:cNvPr id="46" name="TextBox 45"/>
            <p:cNvSpPr txBox="1"/>
            <p:nvPr/>
          </p:nvSpPr>
          <p:spPr>
            <a:xfrm>
              <a:off x="7137156" y="2117551"/>
              <a:ext cx="1866901" cy="513576"/>
            </a:xfrm>
            <a:prstGeom prst="rect">
              <a:avLst/>
            </a:prstGeom>
            <a:noFill/>
          </p:spPr>
          <p:txBody>
            <a:bodyPr>
              <a:spAutoFit/>
            </a:bodyPr>
            <a:lstStyle/>
            <a:p>
              <a:pPr algn="ctr">
                <a:defRPr/>
              </a:pPr>
              <a:r>
                <a:rPr lang="en-US" sz="1200" dirty="0">
                  <a:solidFill>
                    <a:schemeClr val="tx1">
                      <a:lumMod val="65000"/>
                      <a:lumOff val="35000"/>
                    </a:schemeClr>
                  </a:solidFill>
                  <a:latin typeface="Arial" pitchFamily="34" charset="0"/>
                  <a:ea typeface="MS PGothic" pitchFamily="34" charset="-128"/>
                  <a:cs typeface="Arial" pitchFamily="34" charset="0"/>
                </a:rPr>
                <a:t>Web Hosting Center</a:t>
              </a:r>
            </a:p>
          </p:txBody>
        </p:sp>
        <p:pic>
          <p:nvPicPr>
            <p:cNvPr id="47" name="Picture 46" descr="Server_Lt.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207131" y="2947804"/>
              <a:ext cx="268288" cy="259556"/>
            </a:xfrm>
            <a:prstGeom prst="rect">
              <a:avLst/>
            </a:prstGeom>
            <a:noFill/>
            <a:ln w="9525">
              <a:noFill/>
              <a:miter lim="800000"/>
              <a:headEnd/>
              <a:tailEnd/>
            </a:ln>
            <a:effectLst>
              <a:outerShdw blurRad="63500" dist="26940" dir="5400000" rotWithShape="0">
                <a:srgbClr val="000000">
                  <a:alpha val="29999"/>
                </a:srgbClr>
              </a:outerShdw>
            </a:effectLst>
          </p:spPr>
        </p:pic>
        <p:pic>
          <p:nvPicPr>
            <p:cNvPr id="48" name="Picture 47" descr="Server_Lt.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297620" y="3025195"/>
              <a:ext cx="268287" cy="259556"/>
            </a:xfrm>
            <a:prstGeom prst="rect">
              <a:avLst/>
            </a:prstGeom>
            <a:noFill/>
            <a:ln w="9525">
              <a:noFill/>
              <a:miter lim="800000"/>
              <a:headEnd/>
              <a:tailEnd/>
            </a:ln>
            <a:effectLst>
              <a:outerShdw blurRad="63500" dist="26940" dir="5400000" rotWithShape="0">
                <a:srgbClr val="000000">
                  <a:alpha val="29999"/>
                </a:srgbClr>
              </a:outerShdw>
            </a:effectLst>
          </p:spPr>
        </p:pic>
        <p:pic>
          <p:nvPicPr>
            <p:cNvPr id="49" name="Picture 48" descr="Server_Lt.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91181" y="2813264"/>
              <a:ext cx="268288" cy="259556"/>
            </a:xfrm>
            <a:prstGeom prst="rect">
              <a:avLst/>
            </a:prstGeom>
            <a:noFill/>
            <a:ln w="9525">
              <a:noFill/>
              <a:miter lim="800000"/>
              <a:headEnd/>
              <a:tailEnd/>
            </a:ln>
            <a:effectLst>
              <a:outerShdw blurRad="63500" dist="26940" dir="5400000" rotWithShape="0">
                <a:srgbClr val="000000">
                  <a:alpha val="29999"/>
                </a:srgbClr>
              </a:outerShdw>
            </a:effectLst>
          </p:spPr>
        </p:pic>
        <p:pic>
          <p:nvPicPr>
            <p:cNvPr id="50" name="Picture 49" descr="Server_Lt.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80081" y="2890654"/>
              <a:ext cx="268288" cy="259556"/>
            </a:xfrm>
            <a:prstGeom prst="rect">
              <a:avLst/>
            </a:prstGeom>
            <a:noFill/>
            <a:ln w="9525">
              <a:noFill/>
              <a:miter lim="800000"/>
              <a:headEnd/>
              <a:tailEnd/>
            </a:ln>
            <a:effectLst>
              <a:outerShdw blurRad="63500" dist="26940" dir="5400000" rotWithShape="0">
                <a:srgbClr val="000000">
                  <a:alpha val="29999"/>
                </a:srgbClr>
              </a:outerShdw>
            </a:effectLst>
          </p:spPr>
        </p:pic>
        <p:pic>
          <p:nvPicPr>
            <p:cNvPr id="51" name="Picture 50" descr="Server_Lt.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27745" y="2560852"/>
              <a:ext cx="269875" cy="259556"/>
            </a:xfrm>
            <a:prstGeom prst="rect">
              <a:avLst/>
            </a:prstGeom>
            <a:noFill/>
            <a:ln w="9525">
              <a:noFill/>
              <a:miter lim="800000"/>
              <a:headEnd/>
              <a:tailEnd/>
            </a:ln>
            <a:effectLst>
              <a:outerShdw blurRad="63500" dist="26940" dir="5400000" rotWithShape="0">
                <a:srgbClr val="000000">
                  <a:alpha val="29999"/>
                </a:srgbClr>
              </a:outerShdw>
            </a:effectLst>
          </p:spPr>
        </p:pic>
        <p:pic>
          <p:nvPicPr>
            <p:cNvPr id="52" name="Picture 51" descr="Server_Lt.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116645" y="2639433"/>
              <a:ext cx="269875" cy="259556"/>
            </a:xfrm>
            <a:prstGeom prst="rect">
              <a:avLst/>
            </a:prstGeom>
            <a:noFill/>
            <a:ln w="9525">
              <a:noFill/>
              <a:miter lim="800000"/>
              <a:headEnd/>
              <a:tailEnd/>
            </a:ln>
            <a:effectLst>
              <a:outerShdw blurRad="63500" dist="26940" dir="5400000" rotWithShape="0">
                <a:srgbClr val="000000">
                  <a:alpha val="29999"/>
                </a:srgbClr>
              </a:outerShdw>
            </a:effectLst>
          </p:spPr>
        </p:pic>
        <p:sp>
          <p:nvSpPr>
            <p:cNvPr id="53" name="TextBox 72"/>
            <p:cNvSpPr txBox="1">
              <a:spLocks noChangeArrowheads="1"/>
            </p:cNvSpPr>
            <p:nvPr/>
          </p:nvSpPr>
          <p:spPr bwMode="auto">
            <a:xfrm>
              <a:off x="6357695" y="3266892"/>
              <a:ext cx="1005374" cy="308146"/>
            </a:xfrm>
            <a:prstGeom prst="rect">
              <a:avLst/>
            </a:prstGeom>
            <a:noFill/>
            <a:ln w="9525">
              <a:noFill/>
              <a:miter lim="800000"/>
              <a:headEnd/>
              <a:tailEnd/>
            </a:ln>
          </p:spPr>
          <p:txBody>
            <a:bodyPr wrap="square">
              <a:spAutoFit/>
            </a:bodyPr>
            <a:lstStyle/>
            <a:p>
              <a:pPr algn="ctr">
                <a:defRPr/>
              </a:pPr>
              <a:r>
                <a:rPr lang="en-US" sz="1200" dirty="0">
                  <a:solidFill>
                    <a:schemeClr val="tx1">
                      <a:lumMod val="65000"/>
                      <a:lumOff val="35000"/>
                    </a:schemeClr>
                  </a:solidFill>
                  <a:latin typeface="Arial" pitchFamily="-84" charset="0"/>
                  <a:ea typeface="ＭＳ Ｐゴシック" pitchFamily="-84" charset="-128"/>
                  <a:cs typeface="ＭＳ Ｐゴシック" pitchFamily="-84" charset="-128"/>
                </a:rPr>
                <a:t>Firewall</a:t>
              </a:r>
            </a:p>
          </p:txBody>
        </p:sp>
        <p:sp>
          <p:nvSpPr>
            <p:cNvPr id="54" name="Explosion 1 53"/>
            <p:cNvSpPr/>
            <p:nvPr/>
          </p:nvSpPr>
          <p:spPr>
            <a:xfrm>
              <a:off x="5281942" y="2813264"/>
              <a:ext cx="407988" cy="302419"/>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5" name="Straight Connector 82"/>
            <p:cNvCxnSpPr>
              <a:cxnSpLocks noChangeShapeType="1"/>
            </p:cNvCxnSpPr>
            <p:nvPr/>
          </p:nvCxnSpPr>
          <p:spPr bwMode="auto">
            <a:xfrm>
              <a:off x="6826493" y="4250018"/>
              <a:ext cx="536575" cy="0"/>
            </a:xfrm>
            <a:prstGeom prst="line">
              <a:avLst/>
            </a:prstGeom>
            <a:noFill/>
            <a:ln w="31750">
              <a:solidFill>
                <a:srgbClr val="FF0000"/>
              </a:solidFill>
              <a:prstDash val="dash"/>
              <a:round/>
              <a:headEnd/>
              <a:tailEnd type="arrow" w="med" len="med"/>
            </a:ln>
            <a:extLst>
              <a:ext uri="{909E8E84-426E-40DD-AFC4-6F175D3DCCD1}">
                <a14:hiddenFill xmlns:a14="http://schemas.microsoft.com/office/drawing/2010/main">
                  <a:noFill/>
                </a14:hiddenFill>
              </a:ext>
            </a:extLst>
          </p:spPr>
        </p:cxnSp>
        <p:sp>
          <p:nvSpPr>
            <p:cNvPr id="56" name="TextBox 83"/>
            <p:cNvSpPr txBox="1">
              <a:spLocks noChangeArrowheads="1"/>
            </p:cNvSpPr>
            <p:nvPr/>
          </p:nvSpPr>
          <p:spPr bwMode="auto">
            <a:xfrm>
              <a:off x="7323384" y="3894993"/>
              <a:ext cx="1680673" cy="513576"/>
            </a:xfrm>
            <a:prstGeom prst="rect">
              <a:avLst/>
            </a:prstGeom>
            <a:noFill/>
            <a:ln w="9525">
              <a:no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rgbClr val="595959"/>
                  </a:solidFill>
                </a:rPr>
                <a:t>Legitimate Traffic</a:t>
              </a:r>
            </a:p>
            <a:p>
              <a:pPr eaLnBrk="1" hangingPunct="1"/>
              <a:r>
                <a:rPr lang="en-US" sz="1200" dirty="0">
                  <a:solidFill>
                    <a:srgbClr val="595959"/>
                  </a:solidFill>
                </a:rPr>
                <a:t>Malicious Traffic</a:t>
              </a:r>
            </a:p>
          </p:txBody>
        </p:sp>
        <p:cxnSp>
          <p:nvCxnSpPr>
            <p:cNvPr id="57" name="Straight Connector 56"/>
            <p:cNvCxnSpPr/>
            <p:nvPr/>
          </p:nvCxnSpPr>
          <p:spPr>
            <a:xfrm>
              <a:off x="6826494" y="4003340"/>
              <a:ext cx="536575" cy="0"/>
            </a:xfrm>
            <a:prstGeom prst="line">
              <a:avLst/>
            </a:prstGeom>
            <a:solidFill>
              <a:schemeClr val="accent2">
                <a:alpha val="42000"/>
              </a:schemeClr>
            </a:solidFill>
            <a:ln w="31750" cap="flat" cmpd="sng" algn="ctr">
              <a:solidFill>
                <a:schemeClr val="accent3"/>
              </a:solidFill>
              <a:prstDash val="solid"/>
              <a:round/>
              <a:headEnd type="none" w="med" len="med"/>
              <a:tailEnd type="arrow"/>
            </a:ln>
            <a:effectLst/>
          </p:spPr>
        </p:cxnSp>
        <p:grpSp>
          <p:nvGrpSpPr>
            <p:cNvPr id="58" name="Group 48"/>
            <p:cNvGrpSpPr>
              <a:grpSpLocks/>
            </p:cNvGrpSpPr>
            <p:nvPr/>
          </p:nvGrpSpPr>
          <p:grpSpPr bwMode="auto">
            <a:xfrm>
              <a:off x="3683569" y="1847666"/>
              <a:ext cx="1679575" cy="1041086"/>
              <a:chOff x="1257418" y="2104006"/>
              <a:chExt cx="1825087" cy="1694980"/>
            </a:xfrm>
          </p:grpSpPr>
          <p:pic>
            <p:nvPicPr>
              <p:cNvPr id="59" name="Picture 58" descr="Cloud-White.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57418" y="2104006"/>
                <a:ext cx="1825087" cy="1227035"/>
              </a:xfrm>
              <a:prstGeom prst="rect">
                <a:avLst/>
              </a:prstGeom>
              <a:noFill/>
              <a:ln w="9525">
                <a:noFill/>
                <a:miter lim="800000"/>
                <a:headEnd/>
                <a:tailEnd/>
              </a:ln>
              <a:effectLst>
                <a:outerShdw blurRad="63500" dist="114300" dir="5400000" sx="89999" sy="-19000" rotWithShape="0">
                  <a:srgbClr val="000000">
                    <a:alpha val="20000"/>
                  </a:srgbClr>
                </a:outerShdw>
              </a:effectLst>
            </p:spPr>
          </p:pic>
          <p:sp>
            <p:nvSpPr>
              <p:cNvPr id="60" name="TextBox 59"/>
              <p:cNvSpPr txBox="1"/>
              <p:nvPr/>
            </p:nvSpPr>
            <p:spPr>
              <a:xfrm>
                <a:off x="1728352" y="2516895"/>
                <a:ext cx="883219" cy="1282091"/>
              </a:xfrm>
              <a:prstGeom prst="rect">
                <a:avLst/>
              </a:prstGeom>
              <a:noFill/>
            </p:spPr>
            <p:txBody>
              <a:bodyPr>
                <a:spAutoFit/>
              </a:bodyPr>
              <a:lstStyle/>
              <a:p>
                <a:pPr algn="ctr">
                  <a:defRPr/>
                </a:pPr>
                <a:r>
                  <a:rPr lang="en-US" sz="2000" dirty="0">
                    <a:solidFill>
                      <a:schemeClr val="tx1">
                        <a:lumMod val="65000"/>
                        <a:lumOff val="35000"/>
                      </a:schemeClr>
                    </a:solidFill>
                    <a:latin typeface="Arial" pitchFamily="34" charset="0"/>
                    <a:ea typeface="MS PGothic" pitchFamily="34" charset="-128"/>
                    <a:cs typeface="Arial" pitchFamily="34" charset="0"/>
                  </a:rPr>
                  <a:t>ISP 1</a:t>
                </a:r>
              </a:p>
            </p:txBody>
          </p:sp>
        </p:grpSp>
        <p:cxnSp>
          <p:nvCxnSpPr>
            <p:cNvPr id="61" name="Shape 64"/>
            <p:cNvCxnSpPr/>
            <p:nvPr/>
          </p:nvCxnSpPr>
          <p:spPr bwMode="auto">
            <a:xfrm flipV="1">
              <a:off x="4258925" y="3138237"/>
              <a:ext cx="3227395" cy="334633"/>
            </a:xfrm>
            <a:prstGeom prst="bentConnector3">
              <a:avLst>
                <a:gd name="adj1" fmla="val 708"/>
              </a:avLst>
            </a:prstGeom>
            <a:solidFill>
              <a:schemeClr val="accent2">
                <a:alpha val="42000"/>
              </a:schemeClr>
            </a:solidFill>
            <a:ln w="31750" cap="flat" cmpd="sng" algn="ctr">
              <a:solidFill>
                <a:schemeClr val="accent3"/>
              </a:solidFill>
              <a:prstDash val="solid"/>
              <a:round/>
              <a:headEnd type="none" w="med" len="med"/>
              <a:tailEnd type="arrow"/>
            </a:ln>
            <a:effectLst/>
          </p:spPr>
        </p:cxnSp>
        <p:cxnSp>
          <p:nvCxnSpPr>
            <p:cNvPr id="62" name="Shape 65"/>
            <p:cNvCxnSpPr/>
            <p:nvPr/>
          </p:nvCxnSpPr>
          <p:spPr bwMode="auto">
            <a:xfrm rot="16200000" flipH="1">
              <a:off x="5496236" y="1300376"/>
              <a:ext cx="250031" cy="2778125"/>
            </a:xfrm>
            <a:prstGeom prst="bentConnector2">
              <a:avLst/>
            </a:prstGeom>
            <a:solidFill>
              <a:schemeClr val="accent2">
                <a:alpha val="42000"/>
              </a:schemeClr>
            </a:solidFill>
            <a:ln w="31750" cap="flat" cmpd="sng" algn="ctr">
              <a:solidFill>
                <a:schemeClr val="accent3"/>
              </a:solidFill>
              <a:prstDash val="solid"/>
              <a:round/>
              <a:headEnd type="none" w="med" len="med"/>
              <a:tailEnd type="arrow"/>
            </a:ln>
            <a:effectLst/>
          </p:spPr>
        </p:cxnSp>
        <p:cxnSp>
          <p:nvCxnSpPr>
            <p:cNvPr id="63" name="Shape 92"/>
            <p:cNvCxnSpPr>
              <a:cxnSpLocks noChangeShapeType="1"/>
            </p:cNvCxnSpPr>
            <p:nvPr/>
          </p:nvCxnSpPr>
          <p:spPr bwMode="auto">
            <a:xfrm flipV="1">
              <a:off x="4110367" y="3018051"/>
              <a:ext cx="1239838" cy="350044"/>
            </a:xfrm>
            <a:prstGeom prst="bentConnector3">
              <a:avLst>
                <a:gd name="adj1" fmla="val -440"/>
              </a:avLst>
            </a:prstGeom>
            <a:noFill/>
            <a:ln w="31750">
              <a:solidFill>
                <a:srgbClr val="FF0000"/>
              </a:solidFill>
              <a:prstDash val="dash"/>
              <a:round/>
              <a:headEnd/>
              <a:tailEnd type="arrow" w="med" len="med"/>
            </a:ln>
            <a:extLst>
              <a:ext uri="{909E8E84-426E-40DD-AFC4-6F175D3DCCD1}">
                <a14:hiddenFill xmlns:a14="http://schemas.microsoft.com/office/drawing/2010/main">
                  <a:noFill/>
                </a14:hiddenFill>
              </a:ext>
            </a:extLst>
          </p:spPr>
        </p:cxnSp>
        <p:grpSp>
          <p:nvGrpSpPr>
            <p:cNvPr id="64" name="Group 47"/>
            <p:cNvGrpSpPr>
              <a:grpSpLocks/>
            </p:cNvGrpSpPr>
            <p:nvPr/>
          </p:nvGrpSpPr>
          <p:grpSpPr bwMode="auto">
            <a:xfrm>
              <a:off x="3742183" y="3228793"/>
              <a:ext cx="1679575" cy="1041085"/>
              <a:chOff x="1349434" y="4438889"/>
              <a:chExt cx="1825087" cy="1692306"/>
            </a:xfrm>
          </p:grpSpPr>
          <p:pic>
            <p:nvPicPr>
              <p:cNvPr id="65" name="Picture 64" descr="Cloud-White.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49434" y="4438889"/>
                <a:ext cx="1825087" cy="1227035"/>
              </a:xfrm>
              <a:prstGeom prst="rect">
                <a:avLst/>
              </a:prstGeom>
              <a:noFill/>
              <a:ln w="9525">
                <a:noFill/>
                <a:miter lim="800000"/>
                <a:headEnd/>
                <a:tailEnd/>
              </a:ln>
              <a:effectLst>
                <a:outerShdw blurRad="63500" dist="114300" dir="5400000" sx="89999" sy="-19000" rotWithShape="0">
                  <a:srgbClr val="000000">
                    <a:alpha val="20000"/>
                  </a:srgbClr>
                </a:outerShdw>
              </a:effectLst>
            </p:spPr>
          </p:pic>
          <p:sp>
            <p:nvSpPr>
              <p:cNvPr id="66" name="TextBox 65"/>
              <p:cNvSpPr txBox="1"/>
              <p:nvPr/>
            </p:nvSpPr>
            <p:spPr>
              <a:xfrm>
                <a:off x="1820368" y="4851125"/>
                <a:ext cx="883219" cy="1280070"/>
              </a:xfrm>
              <a:prstGeom prst="rect">
                <a:avLst/>
              </a:prstGeom>
              <a:noFill/>
            </p:spPr>
            <p:txBody>
              <a:bodyPr>
                <a:spAutoFit/>
              </a:bodyPr>
              <a:lstStyle/>
              <a:p>
                <a:pPr algn="ctr">
                  <a:defRPr/>
                </a:pPr>
                <a:r>
                  <a:rPr lang="en-US" sz="2000" dirty="0">
                    <a:solidFill>
                      <a:schemeClr val="tx1">
                        <a:lumMod val="65000"/>
                        <a:lumOff val="35000"/>
                      </a:schemeClr>
                    </a:solidFill>
                    <a:latin typeface="Arial" pitchFamily="34" charset="0"/>
                    <a:ea typeface="MS PGothic" pitchFamily="34" charset="-128"/>
                    <a:cs typeface="Arial" pitchFamily="34" charset="0"/>
                  </a:rPr>
                  <a:t>ISP 2</a:t>
                </a:r>
              </a:p>
            </p:txBody>
          </p:sp>
        </p:grpSp>
        <p:cxnSp>
          <p:nvCxnSpPr>
            <p:cNvPr id="67" name="Shape 92"/>
            <p:cNvCxnSpPr>
              <a:cxnSpLocks noChangeShapeType="1"/>
            </p:cNvCxnSpPr>
            <p:nvPr/>
          </p:nvCxnSpPr>
          <p:spPr bwMode="auto">
            <a:xfrm>
              <a:off x="4108780" y="2554898"/>
              <a:ext cx="1238250" cy="350044"/>
            </a:xfrm>
            <a:prstGeom prst="bentConnector3">
              <a:avLst>
                <a:gd name="adj1" fmla="val -440"/>
              </a:avLst>
            </a:prstGeom>
            <a:noFill/>
            <a:ln w="31750">
              <a:solidFill>
                <a:srgbClr val="FF0000"/>
              </a:solidFill>
              <a:prstDash val="dash"/>
              <a:round/>
              <a:headEnd/>
              <a:tailEnd type="arrow" w="med" len="med"/>
            </a:ln>
            <a:extLst>
              <a:ext uri="{909E8E84-426E-40DD-AFC4-6F175D3DCCD1}">
                <a14:hiddenFill xmlns:a14="http://schemas.microsoft.com/office/drawing/2010/main">
                  <a:noFill/>
                </a14:hiddenFill>
              </a:ext>
            </a:extLst>
          </p:spPr>
        </p:cxnSp>
        <p:pic>
          <p:nvPicPr>
            <p:cNvPr id="68" name="Picture 4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192470" y="2638241"/>
              <a:ext cx="1385887" cy="6477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69" name="Picture 68" descr="FortiGate_Icon_1U_Lt.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595819" y="2721584"/>
              <a:ext cx="1162050" cy="69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Fortinet_Grid-Icon_PMS485.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13245" y="2476944"/>
              <a:ext cx="213020" cy="113977"/>
            </a:xfrm>
            <a:prstGeom prst="rect">
              <a:avLst/>
            </a:prstGeom>
          </p:spPr>
        </p:pic>
      </p:grpSp>
      <p:grpSp>
        <p:nvGrpSpPr>
          <p:cNvPr id="3" name="Group 2"/>
          <p:cNvGrpSpPr/>
          <p:nvPr/>
        </p:nvGrpSpPr>
        <p:grpSpPr>
          <a:xfrm>
            <a:off x="448253" y="900000"/>
            <a:ext cx="8281328" cy="635058"/>
            <a:chOff x="448252" y="1080000"/>
            <a:chExt cx="8281328" cy="635058"/>
          </a:xfrm>
        </p:grpSpPr>
        <p:sp>
          <p:nvSpPr>
            <p:cNvPr id="37" name="Rectangle 36"/>
            <p:cNvSpPr/>
            <p:nvPr/>
          </p:nvSpPr>
          <p:spPr bwMode="invGray">
            <a:xfrm>
              <a:off x="448252" y="1080000"/>
              <a:ext cx="8281328" cy="635058"/>
            </a:xfrm>
            <a:prstGeom prst="rect">
              <a:avLst/>
            </a:prstGeom>
            <a:solidFill>
              <a:srgbClr val="324040"/>
            </a:solidFill>
            <a:ln w="28575">
              <a:noFill/>
              <a:round/>
              <a:headEnd/>
              <a:tailEnd/>
            </a:ln>
            <a:extLst/>
          </p:spPr>
          <p:txBody>
            <a:bodyPr wrap="square" rtlCol="0" anchor="ctr"/>
            <a:lstStyle/>
            <a:p>
              <a:pPr marL="914362" lvl="4" defTabSz="342865"/>
              <a:r>
                <a:rPr lang="en-US" sz="1800" b="1" dirty="0">
                  <a:solidFill>
                    <a:schemeClr val="bg1"/>
                  </a:solidFill>
                  <a:cs typeface="Arial Narrow"/>
                </a:rPr>
                <a:t>Hardware Accelerated DDoS Intent Based Defense</a:t>
              </a:r>
            </a:p>
          </p:txBody>
        </p:sp>
        <p:pic>
          <p:nvPicPr>
            <p:cNvPr id="39" name="Picture 3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64508" y="1107213"/>
              <a:ext cx="585216" cy="585216"/>
            </a:xfrm>
            <a:prstGeom prst="rect">
              <a:avLst/>
            </a:prstGeom>
          </p:spPr>
        </p:pic>
      </p:grpSp>
    </p:spTree>
    <p:extLst>
      <p:ext uri="{BB962C8B-B14F-4D97-AF65-F5344CB8AC3E}">
        <p14:creationId xmlns:p14="http://schemas.microsoft.com/office/powerpoint/2010/main" val="711361526"/>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b="0" i="0" dirty="0" smtClean="0"/>
              <a:t>FortiGate/FortiWiFi 51E</a:t>
            </a:r>
            <a:endParaRPr lang="en-US" b="0" i="0" dirty="0"/>
          </a:p>
        </p:txBody>
      </p:sp>
      <p:pic>
        <p:nvPicPr>
          <p:cNvPr id="14" name="Picture 13" descr="Firewall-Sym-Dk.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5" name="TextBox 14"/>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2.5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1.8 Million</a:t>
            </a:r>
          </a:p>
          <a:p>
            <a:r>
              <a:rPr lang="en-US" sz="800" dirty="0">
                <a:solidFill>
                  <a:srgbClr val="7F7F7F"/>
                </a:solidFill>
              </a:rPr>
              <a:t>Concurrent Sessions</a:t>
            </a:r>
          </a:p>
          <a:p>
            <a:endParaRPr lang="en-US" sz="800" dirty="0">
              <a:solidFill>
                <a:srgbClr val="7F7F7F"/>
              </a:solidFill>
            </a:endParaRPr>
          </a:p>
          <a:p>
            <a:r>
              <a:rPr lang="en-US" sz="1800" b="1" dirty="0"/>
              <a:t>21,000</a:t>
            </a:r>
          </a:p>
          <a:p>
            <a:r>
              <a:rPr lang="en-US" sz="800" dirty="0">
                <a:solidFill>
                  <a:srgbClr val="7F7F7F"/>
                </a:solidFill>
              </a:rPr>
              <a:t>New Sessions/Sec</a:t>
            </a:r>
          </a:p>
        </p:txBody>
      </p:sp>
      <p:cxnSp>
        <p:nvCxnSpPr>
          <p:cNvPr id="16" name="Straight Connector 15"/>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3"/>
          <a:stretch>
            <a:fillRect/>
          </a:stretch>
        </p:blipFill>
        <p:spPr>
          <a:xfrm>
            <a:off x="7396793" y="4062941"/>
            <a:ext cx="505867" cy="503339"/>
          </a:xfrm>
          <a:prstGeom prst="rect">
            <a:avLst/>
          </a:prstGeom>
        </p:spPr>
      </p:pic>
      <p:pic>
        <p:nvPicPr>
          <p:cNvPr id="28" name="Picture 27"/>
          <p:cNvPicPr>
            <a:picLocks noChangeAspect="1"/>
          </p:cNvPicPr>
          <p:nvPr/>
        </p:nvPicPr>
        <p:blipFill>
          <a:blip r:embed="rId4"/>
          <a:stretch>
            <a:fillRect/>
          </a:stretch>
        </p:blipFill>
        <p:spPr>
          <a:xfrm>
            <a:off x="6703208" y="4104601"/>
            <a:ext cx="468167" cy="438533"/>
          </a:xfrm>
          <a:prstGeom prst="rect">
            <a:avLst/>
          </a:prstGeom>
        </p:spPr>
      </p:pic>
      <p:pic>
        <p:nvPicPr>
          <p:cNvPr id="29" name="Picture 28"/>
          <p:cNvPicPr>
            <a:picLocks noChangeAspect="1"/>
          </p:cNvPicPr>
          <p:nvPr/>
        </p:nvPicPr>
        <p:blipFill>
          <a:blip r:embed="rId5"/>
          <a:stretch>
            <a:fillRect/>
          </a:stretch>
        </p:blipFill>
        <p:spPr>
          <a:xfrm>
            <a:off x="8097409" y="4111845"/>
            <a:ext cx="613216" cy="427264"/>
          </a:xfrm>
          <a:prstGeom prst="rect">
            <a:avLst/>
          </a:prstGeom>
        </p:spPr>
      </p:pic>
      <p:grpSp>
        <p:nvGrpSpPr>
          <p:cNvPr id="30" name="Group 29"/>
          <p:cNvGrpSpPr/>
          <p:nvPr/>
        </p:nvGrpSpPr>
        <p:grpSpPr>
          <a:xfrm>
            <a:off x="5984936" y="4091312"/>
            <a:ext cx="482083" cy="459205"/>
            <a:chOff x="5818638" y="4203821"/>
            <a:chExt cx="467667" cy="445474"/>
          </a:xfrm>
        </p:grpSpPr>
        <p:pic>
          <p:nvPicPr>
            <p:cNvPr id="31" name="Picture 3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32" name="Picture 31"/>
            <p:cNvPicPr>
              <a:picLocks noChangeAspect="1"/>
            </p:cNvPicPr>
            <p:nvPr/>
          </p:nvPicPr>
          <p:blipFill>
            <a:blip r:embed="rId7"/>
            <a:stretch>
              <a:fillRect/>
            </a:stretch>
          </p:blipFill>
          <p:spPr>
            <a:xfrm flipH="1">
              <a:off x="5869115" y="4203821"/>
              <a:ext cx="417190" cy="445474"/>
            </a:xfrm>
            <a:prstGeom prst="rect">
              <a:avLst/>
            </a:prstGeom>
          </p:spPr>
        </p:pic>
      </p:grpSp>
      <p:sp>
        <p:nvSpPr>
          <p:cNvPr id="33" name="Rounded Rectangle 32"/>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a:t>
            </a:r>
          </a:p>
        </p:txBody>
      </p:sp>
      <p:sp>
        <p:nvSpPr>
          <p:cNvPr id="34" name="Rounded Rectangle 33"/>
          <p:cNvSpPr/>
          <p:nvPr/>
        </p:nvSpPr>
        <p:spPr bwMode="invGray">
          <a:xfrm>
            <a:off x="695552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a:t>
            </a:r>
          </a:p>
        </p:txBody>
      </p:sp>
      <p:sp>
        <p:nvSpPr>
          <p:cNvPr id="35" name="Rounded Rectangle 34"/>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a:t>
            </a:r>
          </a:p>
        </p:txBody>
      </p:sp>
      <p:cxnSp>
        <p:nvCxnSpPr>
          <p:cNvPr id="37" name="Straight Connector 36"/>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Remote Office</a:t>
            </a:r>
          </a:p>
          <a:p>
            <a:r>
              <a:rPr lang="en-US" sz="1000" dirty="0">
                <a:solidFill>
                  <a:schemeClr val="bg1">
                    <a:lumMod val="50000"/>
                  </a:schemeClr>
                </a:solidFill>
              </a:rPr>
              <a:t>UTM / DEFW </a:t>
            </a:r>
          </a:p>
        </p:txBody>
      </p:sp>
      <p:pic>
        <p:nvPicPr>
          <p:cNvPr id="39" name="Picture 38"/>
          <p:cNvPicPr>
            <a:picLocks noChangeAspect="1"/>
          </p:cNvPicPr>
          <p:nvPr/>
        </p:nvPicPr>
        <p:blipFill>
          <a:blip r:embed="rId8">
            <a:duotone>
              <a:schemeClr val="accent3">
                <a:shade val="45000"/>
                <a:satMod val="135000"/>
              </a:schemeClr>
              <a:prstClr val="white"/>
            </a:duotone>
            <a:extLst>
              <a:ext uri="{BEBA8EAE-BF5A-486C-A8C5-ECC9F3942E4B}">
                <a14:imgProps xmlns:a14="http://schemas.microsoft.com/office/drawing/2010/main">
                  <a14:imgLayer r:embed="rId9">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pic>
        <p:nvPicPr>
          <p:cNvPr id="40" name="Picture 39" descr="FG-50E_51E+Front.pdf"/>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185600" y="1250165"/>
            <a:ext cx="3420000" cy="562500"/>
          </a:xfrm>
          <a:prstGeom prst="rect">
            <a:avLst/>
          </a:prstGeom>
        </p:spPr>
      </p:pic>
      <p:pic>
        <p:nvPicPr>
          <p:cNvPr id="41" name="Picture 40" descr="FWF-50E_51E+Back.pn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1185600" y="1980809"/>
            <a:ext cx="3420000" cy="563469"/>
          </a:xfrm>
          <a:prstGeom prst="rect">
            <a:avLst/>
          </a:prstGeom>
        </p:spPr>
      </p:pic>
      <p:pic>
        <p:nvPicPr>
          <p:cNvPr id="42" name="Picture 41"/>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817353" y="2297091"/>
            <a:ext cx="372259" cy="547200"/>
          </a:xfrm>
          <a:prstGeom prst="rect">
            <a:avLst/>
          </a:prstGeom>
        </p:spPr>
      </p:pic>
      <p:sp>
        <p:nvSpPr>
          <p:cNvPr id="43"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 x GE RJ45 WAN Ports</a:t>
            </a:r>
          </a:p>
          <a:p>
            <a:pPr marL="343033" indent="-343033" defTabSz="914379">
              <a:spcBef>
                <a:spcPct val="20000"/>
              </a:spcBef>
              <a:buClr>
                <a:schemeClr val="accent6"/>
              </a:buClr>
              <a:buFont typeface="+mj-ea"/>
              <a:buAutoNum type="circleNumDbPlain"/>
            </a:pPr>
            <a:r>
              <a:rPr lang="en-US" sz="1000" b="1" dirty="0"/>
              <a:t>5 x GE RJ45 Ports</a:t>
            </a:r>
          </a:p>
          <a:p>
            <a:pPr marL="343033" indent="-343033" defTabSz="914379">
              <a:spcBef>
                <a:spcPct val="20000"/>
              </a:spcBef>
              <a:buClr>
                <a:schemeClr val="accent6"/>
              </a:buClr>
              <a:buFont typeface="+mj-ea"/>
              <a:buAutoNum type="circleNumDbPlain"/>
            </a:pPr>
            <a:r>
              <a:rPr lang="en-US" sz="1000" b="1" dirty="0"/>
              <a:t>WiFi Variant: 802.11a/b/g/n</a:t>
            </a:r>
          </a:p>
          <a:p>
            <a:pPr defTabSz="914379">
              <a:spcBef>
                <a:spcPct val="20000"/>
              </a:spcBef>
              <a:buClr>
                <a:schemeClr val="accent6"/>
              </a:buClr>
            </a:pPr>
            <a:endParaRPr lang="en-US" sz="1000" dirty="0"/>
          </a:p>
          <a:p>
            <a:pPr defTabSz="914379">
              <a:spcBef>
                <a:spcPct val="20000"/>
              </a:spcBef>
              <a:buClr>
                <a:schemeClr val="accent6"/>
              </a:buClr>
            </a:pPr>
            <a:endParaRPr lang="en-US" sz="1000" dirty="0"/>
          </a:p>
        </p:txBody>
      </p:sp>
      <p:sp>
        <p:nvSpPr>
          <p:cNvPr id="44" name="Oval 43"/>
          <p:cNvSpPr/>
          <p:nvPr/>
        </p:nvSpPr>
        <p:spPr bwMode="auto">
          <a:xfrm>
            <a:off x="2495296" y="246563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45" name="Oval 44"/>
          <p:cNvSpPr/>
          <p:nvPr/>
        </p:nvSpPr>
        <p:spPr bwMode="auto">
          <a:xfrm>
            <a:off x="3508705" y="246563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cxnSp>
        <p:nvCxnSpPr>
          <p:cNvPr id="46" name="Straight Connector 45"/>
          <p:cNvCxnSpPr/>
          <p:nvPr/>
        </p:nvCxnSpPr>
        <p:spPr bwMode="auto">
          <a:xfrm>
            <a:off x="6594828" y="2297091"/>
            <a:ext cx="0" cy="5472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47" name="Picture 46" descr="WiFi-a-b-g-n.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665057" y="2297091"/>
            <a:ext cx="371646" cy="547200"/>
          </a:xfrm>
          <a:prstGeom prst="rect">
            <a:avLst/>
          </a:prstGeom>
        </p:spPr>
      </p:pic>
      <p:sp>
        <p:nvSpPr>
          <p:cNvPr id="48" name="Oval 47"/>
          <p:cNvSpPr/>
          <p:nvPr/>
        </p:nvSpPr>
        <p:spPr bwMode="auto">
          <a:xfrm>
            <a:off x="4447201" y="2047562"/>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pic>
        <p:nvPicPr>
          <p:cNvPr id="49" name="Picture 48" descr="Storage-32GB.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6189613" y="2297091"/>
            <a:ext cx="371646" cy="547200"/>
          </a:xfrm>
          <a:prstGeom prst="rect">
            <a:avLst/>
          </a:prstGeom>
        </p:spPr>
      </p:pic>
      <p:cxnSp>
        <p:nvCxnSpPr>
          <p:cNvPr id="50" name="Straight Connector 49"/>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52" name="Rounded Rectangle 51"/>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36" name="Picture 35" descr="Hacker-D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53" name="TextBox 52"/>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270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220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160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54" name="Picture 53" descr="NGFW_sym.png"/>
          <p:cNvPicPr>
            <a:picLocks noChangeAspect="1"/>
          </p:cNvPicPr>
          <p:nvPr/>
        </p:nvPicPr>
        <p:blipFill>
          <a:blip r:embed="rId16" cstate="email">
            <a:extLst>
              <a:ext uri="{BEBA8EAE-BF5A-486C-A8C5-ECC9F3942E4B}">
                <a14:imgProps xmlns:a14="http://schemas.microsoft.com/office/drawing/2010/main">
                  <a14:imgLayer r:embed="rId17">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55" name="Picture 54"/>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548979871"/>
      </p:ext>
    </p:extLst>
  </p:cSld>
  <p:clrMapOvr>
    <a:masterClrMapping/>
  </p:clrMapOvr>
  <p:transition spd="slow">
    <p:wip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51"/>
          <p:cNvGraphicFramePr>
            <a:graphicFrameLocks noGrp="1"/>
          </p:cNvGraphicFramePr>
          <p:nvPr>
            <p:extLst>
              <p:ext uri="{D42A27DB-BD31-4B8C-83A1-F6EECF244321}">
                <p14:modId xmlns:p14="http://schemas.microsoft.com/office/powerpoint/2010/main" val="86688166"/>
              </p:ext>
            </p:extLst>
          </p:nvPr>
        </p:nvGraphicFramePr>
        <p:xfrm>
          <a:off x="252000" y="1080001"/>
          <a:ext cx="8640000" cy="3311223"/>
        </p:xfrm>
        <a:graphic>
          <a:graphicData uri="http://schemas.openxmlformats.org/drawingml/2006/table">
            <a:tbl>
              <a:tblPr firstRow="1" bandRow="1">
                <a:effectLst/>
                <a:tableStyleId>{073A0DAA-6AF3-43AB-8588-CEC1D06C72B9}</a:tableStyleId>
              </a:tblPr>
              <a:tblGrid>
                <a:gridCol w="1080000"/>
                <a:gridCol w="1080000"/>
                <a:gridCol w="1080000"/>
                <a:gridCol w="1080000"/>
                <a:gridCol w="1080000"/>
                <a:gridCol w="1080000"/>
                <a:gridCol w="1080000"/>
                <a:gridCol w="1080000"/>
              </a:tblGrid>
              <a:tr h="37827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FDD-200B</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FDD-400B</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mn-lt"/>
                          <a:cs typeface="Arial"/>
                        </a:rPr>
                        <a:t>FDD-600B</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FDD-800B</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mn-lt"/>
                          <a:cs typeface="Arial"/>
                        </a:rPr>
                        <a:t>FDD-900B</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FDD-1000B/-DC</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FDD-1200B</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r>
              <a:tr h="373380">
                <a:tc>
                  <a:txBody>
                    <a:bodyPr/>
                    <a:lstStyle/>
                    <a:p>
                      <a:r>
                        <a:rPr lang="en-US" sz="1000" b="1" dirty="0" smtClean="0">
                          <a:solidFill>
                            <a:srgbClr val="FFFFFF"/>
                          </a:solidFill>
                          <a:latin typeface="+mn-lt"/>
                          <a:cs typeface="Arial"/>
                        </a:rPr>
                        <a:t>Throughput (Full Duplex)</a:t>
                      </a:r>
                      <a:endParaRPr lang="en-US" sz="1000" b="1" dirty="0">
                        <a:solidFill>
                          <a:srgbClr val="FFFFFF"/>
                        </a:solidFill>
                        <a:latin typeface="Arial"/>
                        <a:cs typeface="Aria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3 Gbps</a:t>
                      </a:r>
                    </a:p>
                  </a:txBody>
                  <a:tcPr marT="34290" marB="34290" anchor="ctr">
                    <a:solidFill>
                      <a:schemeClr val="accent4">
                        <a:lumMod val="40000"/>
                        <a:lumOff val="60000"/>
                      </a:schemeClr>
                    </a:solidFill>
                  </a:tcPr>
                </a:tc>
                <a:tc>
                  <a:txBody>
                    <a:bodyPr/>
                    <a:lstStyle/>
                    <a:p>
                      <a:pPr algn="ctr"/>
                      <a:r>
                        <a:rPr lang="en-US" sz="1000" dirty="0" smtClean="0"/>
                        <a:t>6 Gbps</a:t>
                      </a:r>
                      <a:endParaRPr lang="en-US" sz="1000" dirty="0"/>
                    </a:p>
                  </a:txBody>
                  <a:tcPr marT="34290" marB="34290" anchor="ctr">
                    <a:solidFill>
                      <a:schemeClr val="accent4">
                        <a:lumMod val="40000"/>
                        <a:lumOff val="60000"/>
                      </a:schemeClr>
                    </a:solid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dirty="0" smtClean="0"/>
                        <a:t>12 Gbps</a:t>
                      </a:r>
                    </a:p>
                  </a:txBody>
                  <a:tcPr marT="34290" marB="34290" anchor="ctr">
                    <a:solidFill>
                      <a:schemeClr val="accent4">
                        <a:lumMod val="40000"/>
                        <a:lumOff val="60000"/>
                      </a:schemeClr>
                    </a:solidFill>
                  </a:tcPr>
                </a:tc>
                <a:tc>
                  <a:txBody>
                    <a:bodyPr/>
                    <a:lstStyle/>
                    <a:p>
                      <a:pPr algn="ctr"/>
                      <a:r>
                        <a:rPr lang="en-US" sz="1000" dirty="0" smtClean="0"/>
                        <a:t>12 Gbps</a:t>
                      </a:r>
                      <a:endParaRPr lang="en-US" sz="1000" dirty="0"/>
                    </a:p>
                  </a:txBody>
                  <a:tcPr marT="34290" marB="34290" anchor="ctr">
                    <a:solidFill>
                      <a:schemeClr val="accent4">
                        <a:lumMod val="40000"/>
                        <a:lumOff val="60000"/>
                      </a:schemeClr>
                    </a:solid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dirty="0" smtClean="0"/>
                        <a:t>18 Gbps</a:t>
                      </a:r>
                    </a:p>
                  </a:txBody>
                  <a:tcPr marT="34290" marB="34290" anchor="ctr">
                    <a:solidFill>
                      <a:schemeClr val="accent4">
                        <a:lumMod val="40000"/>
                        <a:lumOff val="60000"/>
                      </a:schemeClr>
                    </a:solidFill>
                  </a:tcPr>
                </a:tc>
                <a:tc>
                  <a:txBody>
                    <a:bodyPr/>
                    <a:lstStyle/>
                    <a:p>
                      <a:pPr algn="ctr"/>
                      <a:r>
                        <a:rPr lang="en-US" sz="1000" dirty="0" smtClean="0"/>
                        <a:t>18 Gbps</a:t>
                      </a:r>
                      <a:endParaRPr lang="en-US" sz="1000" dirty="0"/>
                    </a:p>
                  </a:txBody>
                  <a:tcPr marT="34290" marB="34290" anchor="ctr">
                    <a:solidFill>
                      <a:schemeClr val="accent4">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36 Gbps</a:t>
                      </a:r>
                    </a:p>
                  </a:txBody>
                  <a:tcPr marT="34290" marB="34290" anchor="ctr">
                    <a:solidFill>
                      <a:schemeClr val="accent4">
                        <a:lumMod val="40000"/>
                        <a:lumOff val="60000"/>
                      </a:schemeClr>
                    </a:solidFill>
                  </a:tcPr>
                </a:tc>
              </a:tr>
              <a:tr h="373380">
                <a:tc>
                  <a:txBody>
                    <a:bodyPr/>
                    <a:lstStyle/>
                    <a:p>
                      <a:r>
                        <a:rPr lang="en-US" sz="1000" b="1" dirty="0" smtClean="0">
                          <a:solidFill>
                            <a:srgbClr val="FFFFFF"/>
                          </a:solidFill>
                          <a:latin typeface="+mn-lt"/>
                          <a:cs typeface="Arial"/>
                        </a:rPr>
                        <a:t>Simultaneous Connections</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1 Mil</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1 Mil</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2 Mil</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2 Mil</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3 Mil</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3 Mil</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4 Mil</a:t>
                      </a:r>
                    </a:p>
                  </a:txBody>
                  <a:tcPr marT="34290" marB="34290" anchor="ctr">
                    <a:solidFill>
                      <a:srgbClr val="E4E4E4"/>
                    </a:solidFill>
                  </a:tcPr>
                </a:tc>
              </a:tr>
              <a:tr h="525780">
                <a:tc>
                  <a:txBody>
                    <a:bodyPr/>
                    <a:lstStyle/>
                    <a:p>
                      <a:r>
                        <a:rPr lang="en-US" sz="1000" b="1" dirty="0" smtClean="0">
                          <a:solidFill>
                            <a:srgbClr val="FFFFFF"/>
                          </a:solidFill>
                          <a:latin typeface="+mn-lt"/>
                          <a:cs typeface="Arial"/>
                        </a:rPr>
                        <a:t>Session Setup/Teardown</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t>100,000 / Second</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t>100,000 / Second</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t>200,000 / Second</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t>200,000 / Second</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t>300,000 / Second</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t>300,000 / Second</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t>600,000 / Second</a:t>
                      </a:r>
                    </a:p>
                  </a:txBody>
                  <a:tcPr marT="34290" marB="34290" anchor="ctr">
                    <a:solidFill>
                      <a:srgbClr val="C9C9C9"/>
                    </a:solidFill>
                  </a:tcPr>
                </a:tc>
              </a:tr>
              <a:tr h="247004">
                <a:tc>
                  <a:txBody>
                    <a:bodyPr/>
                    <a:lstStyle/>
                    <a:p>
                      <a:r>
                        <a:rPr lang="en-US" sz="1000" b="1" dirty="0" smtClean="0">
                          <a:solidFill>
                            <a:srgbClr val="FFFFFF"/>
                          </a:solidFill>
                          <a:latin typeface="+mn-lt"/>
                          <a:cs typeface="Arial"/>
                        </a:rPr>
                        <a:t>Latency</a:t>
                      </a:r>
                      <a:endParaRPr lang="en-US" sz="1000" b="1" dirty="0">
                        <a:solidFill>
                          <a:srgbClr val="FFFFFF"/>
                        </a:solidFill>
                        <a:latin typeface="Arial"/>
                        <a:cs typeface="Aria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&lt; 50 </a:t>
                      </a:r>
                      <a:r>
                        <a:rPr lang="el-GR" sz="1000" kern="1200" dirty="0" smtClean="0">
                          <a:effectLst/>
                        </a:rPr>
                        <a:t>μs </a:t>
                      </a:r>
                      <a:endParaRPr lang="en-US" sz="1000" b="0" i="0" dirty="0" smtClean="0">
                        <a:latin typeface="+mn-lt"/>
                      </a:endParaRP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&lt; 50 </a:t>
                      </a:r>
                      <a:r>
                        <a:rPr lang="el-GR" sz="1000" kern="1200" dirty="0" smtClean="0">
                          <a:effectLst/>
                        </a:rPr>
                        <a:t>μs </a:t>
                      </a:r>
                      <a:endParaRPr lang="en-US" sz="1000" b="0" i="0" dirty="0" smtClean="0">
                        <a:latin typeface="+mn-lt"/>
                      </a:endParaRP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&lt; 50 </a:t>
                      </a:r>
                      <a:r>
                        <a:rPr lang="el-GR" sz="1000" kern="1200" dirty="0" smtClean="0">
                          <a:effectLst/>
                        </a:rPr>
                        <a:t>μs </a:t>
                      </a:r>
                      <a:endParaRPr lang="en-US" sz="1000" b="0" i="0" dirty="0" smtClean="0">
                        <a:latin typeface="+mn-lt"/>
                      </a:endParaRP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&lt; 50 </a:t>
                      </a:r>
                      <a:r>
                        <a:rPr lang="el-GR" sz="1000" kern="1200" dirty="0" smtClean="0">
                          <a:effectLst/>
                        </a:rPr>
                        <a:t>μs </a:t>
                      </a:r>
                      <a:endParaRPr lang="en-US" sz="1000" b="0" i="0" dirty="0" smtClean="0">
                        <a:latin typeface="+mn-lt"/>
                      </a:endParaRP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&lt; 50 </a:t>
                      </a:r>
                      <a:r>
                        <a:rPr lang="el-GR" sz="1000" kern="1200" dirty="0" smtClean="0">
                          <a:effectLst/>
                        </a:rPr>
                        <a:t>μs </a:t>
                      </a:r>
                      <a:endParaRPr lang="en-US" sz="1000" b="0" i="0" dirty="0" smtClean="0">
                        <a:latin typeface="+mn-lt"/>
                      </a:endParaRP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&lt; 50 </a:t>
                      </a:r>
                      <a:r>
                        <a:rPr lang="el-GR" sz="1000" kern="1200" dirty="0" smtClean="0">
                          <a:effectLst/>
                        </a:rPr>
                        <a:t>μs </a:t>
                      </a:r>
                      <a:endParaRPr lang="en-US" sz="1000" b="0" i="0" dirty="0" smtClean="0">
                        <a:latin typeface="+mn-lt"/>
                      </a:endParaRP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&lt; 50 </a:t>
                      </a:r>
                      <a:r>
                        <a:rPr lang="el-GR" sz="1000" kern="1200" dirty="0" smtClean="0">
                          <a:effectLst/>
                        </a:rPr>
                        <a:t>μs </a:t>
                      </a:r>
                      <a:endParaRPr lang="en-US" sz="1000" b="0" i="0" dirty="0" smtClean="0">
                        <a:latin typeface="+mn-lt"/>
                      </a:endParaRPr>
                    </a:p>
                  </a:txBody>
                  <a:tcPr marT="34290" marB="34290" anchor="ctr">
                    <a:solidFill>
                      <a:srgbClr val="E4E4E4"/>
                    </a:solidFill>
                  </a:tcPr>
                </a:tc>
              </a:tr>
              <a:tr h="982980">
                <a:tc>
                  <a:txBody>
                    <a:bodyPr/>
                    <a:lstStyle/>
                    <a:p>
                      <a:r>
                        <a:rPr lang="en-US" sz="1000" b="1" dirty="0" smtClean="0">
                          <a:solidFill>
                            <a:srgbClr val="FFFFFF"/>
                          </a:solidFill>
                        </a:rPr>
                        <a:t>Interfaces</a:t>
                      </a:r>
                      <a:endParaRPr lang="en-US" sz="1000" b="1" dirty="0">
                        <a:solidFill>
                          <a:srgbClr val="FFFFFF"/>
                        </a:solidFill>
                        <a:latin typeface="Arial"/>
                        <a:cs typeface="Aria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4 LAN Interfaces (Copper/SFP),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4 WAN Interfaces (Copper/SFP)</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8 LAN Interfaces (Copper/SFP),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8 WAN Interfaces (Copper/SFP)</a:t>
                      </a:r>
                      <a:endParaRPr lang="en-US" sz="1000" dirty="0"/>
                    </a:p>
                  </a:txBody>
                  <a:tcPr marT="34290" marB="34290" anchor="ctr">
                    <a:solidFill>
                      <a:srgbClr val="C9C9C9"/>
                    </a:solidFill>
                  </a:tcPr>
                </a:tc>
                <a:tc>
                  <a:txBody>
                    <a:bodyPr/>
                    <a:lstStyle/>
                    <a:p>
                      <a:pPr algn="ctr"/>
                      <a:r>
                        <a:rPr lang="en-US" sz="1000" dirty="0" smtClean="0"/>
                        <a:t>8 LAN Interfaces (Copper/SFP), </a:t>
                      </a:r>
                    </a:p>
                    <a:p>
                      <a:pPr algn="ctr"/>
                      <a:r>
                        <a:rPr lang="en-US" sz="1000" dirty="0" smtClean="0"/>
                        <a:t>8 WAN Interfaces (Copper/SFP)</a:t>
                      </a:r>
                    </a:p>
                  </a:txBody>
                  <a:tcPr marT="34290" marB="34290" anchor="ctr">
                    <a:solidFill>
                      <a:srgbClr val="C9C9C9"/>
                    </a:solidFill>
                  </a:tcPr>
                </a:tc>
                <a:tc>
                  <a:txBody>
                    <a:bodyPr/>
                    <a:lstStyle/>
                    <a:p>
                      <a:pPr algn="ctr"/>
                      <a:r>
                        <a:rPr lang="en-US" sz="1000" dirty="0" smtClean="0"/>
                        <a:t>8 LAN Interfaces (Copper/SFP), </a:t>
                      </a:r>
                    </a:p>
                    <a:p>
                      <a:pPr algn="ctr"/>
                      <a:r>
                        <a:rPr lang="en-US" sz="1000" dirty="0" smtClean="0"/>
                        <a:t>8 WAN Interfaces (Copper/SFP)</a:t>
                      </a:r>
                      <a:endParaRPr lang="en-US" sz="1000" dirty="0"/>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16x LAN &amp; WAN 10GE SFP/+</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16x LAN &amp; WAN 10GE SFP/+</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16x LAN &amp; WAN 10GE SFP/+,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4 LAN</a:t>
                      </a:r>
                      <a:r>
                        <a:rPr lang="en-US" sz="1000" baseline="0" dirty="0" smtClean="0"/>
                        <a:t> &amp; </a:t>
                      </a:r>
                      <a:r>
                        <a:rPr lang="en-US" sz="1000" dirty="0" smtClean="0"/>
                        <a:t>WAN bypass 10GE SFP/+ </a:t>
                      </a:r>
                    </a:p>
                  </a:txBody>
                  <a:tcPr marT="34290" marB="34290" anchor="ctr">
                    <a:solidFill>
                      <a:srgbClr val="C9C9C9"/>
                    </a:solidFill>
                  </a:tcPr>
                </a:tc>
              </a:tr>
              <a:tr h="430423">
                <a:tc>
                  <a:txBody>
                    <a:bodyPr/>
                    <a:lstStyle/>
                    <a:p>
                      <a:r>
                        <a:rPr lang="en-US" sz="1000" b="1" dirty="0" smtClean="0">
                          <a:solidFill>
                            <a:srgbClr val="FFFFFF"/>
                          </a:solidFill>
                          <a:latin typeface="Arial"/>
                          <a:cs typeface="Arial"/>
                        </a:rPr>
                        <a:t>Advanced DNS Mitigation</a:t>
                      </a:r>
                      <a:endParaRPr lang="en-US" sz="1000" b="1" dirty="0">
                        <a:solidFill>
                          <a:srgbClr val="FFFFFF"/>
                        </a:solidFill>
                        <a:latin typeface="Arial"/>
                        <a:cs typeface="Aria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Yes</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Yes</a:t>
                      </a:r>
                      <a:endParaRPr lang="en-US" sz="1000" dirty="0"/>
                    </a:p>
                  </a:txBody>
                  <a:tcPr marT="34290" marB="34290" anchor="ctr">
                    <a:solidFill>
                      <a:srgbClr val="C9C9C9"/>
                    </a:solidFill>
                  </a:tcPr>
                </a:tc>
                <a:tc>
                  <a:txBody>
                    <a:bodyPr/>
                    <a:lstStyle/>
                    <a:p>
                      <a:pPr algn="ctr"/>
                      <a:r>
                        <a:rPr lang="en-US" sz="1000" dirty="0" smtClean="0"/>
                        <a:t>No</a:t>
                      </a:r>
                    </a:p>
                  </a:txBody>
                  <a:tcPr marT="34290" marB="34290" anchor="ctr">
                    <a:solidFill>
                      <a:srgbClr val="C9C9C9"/>
                    </a:solidFill>
                  </a:tcPr>
                </a:tc>
                <a:tc>
                  <a:txBody>
                    <a:bodyPr/>
                    <a:lstStyle/>
                    <a:p>
                      <a:pPr algn="ctr"/>
                      <a:r>
                        <a:rPr lang="en-US" sz="1000" dirty="0" smtClean="0"/>
                        <a:t>Yes</a:t>
                      </a:r>
                      <a:endParaRPr lang="en-US" sz="1000" dirty="0"/>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No</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Yes</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Yes</a:t>
                      </a:r>
                    </a:p>
                  </a:txBody>
                  <a:tcPr marT="34290" marB="34290" anchor="ctr">
                    <a:solidFill>
                      <a:srgbClr val="C9C9C9"/>
                    </a:solidFill>
                  </a:tcPr>
                </a:tc>
              </a:tr>
            </a:tbl>
          </a:graphicData>
        </a:graphic>
      </p:graphicFrame>
      <p:sp>
        <p:nvSpPr>
          <p:cNvPr id="3" name="Title 2"/>
          <p:cNvSpPr>
            <a:spLocks noGrp="1"/>
          </p:cNvSpPr>
          <p:nvPr>
            <p:ph type="title"/>
          </p:nvPr>
        </p:nvSpPr>
        <p:spPr/>
        <p:txBody>
          <a:bodyPr/>
          <a:lstStyle/>
          <a:p>
            <a:r>
              <a:rPr lang="en-US" b="0" i="0" dirty="0">
                <a:latin typeface="Arial" charset="0"/>
                <a:ea typeface="ＭＳ Ｐゴシック" charset="0"/>
              </a:rPr>
              <a:t>FortiDDoS Series</a:t>
            </a:r>
            <a:endParaRPr lang="en-US" b="0" i="0" dirty="0"/>
          </a:p>
        </p:txBody>
      </p:sp>
    </p:spTree>
    <p:extLst>
      <p:ext uri="{BB962C8B-B14F-4D97-AF65-F5344CB8AC3E}">
        <p14:creationId xmlns:p14="http://schemas.microsoft.com/office/powerpoint/2010/main" val="1373388233"/>
      </p:ext>
    </p:extLst>
  </p:cSld>
  <p:clrMapOvr>
    <a:masterClrMapping/>
  </p:clrMapOvr>
  <p:transition spd="slow">
    <p:wip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a:solidFill>
                  <a:srgbClr val="FFFFFF"/>
                </a:solidFill>
              </a:rPr>
              <a:t>FortiMail</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9412" y="2154993"/>
            <a:ext cx="585216" cy="585216"/>
          </a:xfrm>
          <a:prstGeom prst="rect">
            <a:avLst/>
          </a:prstGeom>
        </p:spPr>
      </p:pic>
    </p:spTree>
    <p:extLst>
      <p:ext uri="{BB962C8B-B14F-4D97-AF65-F5344CB8AC3E}">
        <p14:creationId xmlns:p14="http://schemas.microsoft.com/office/powerpoint/2010/main" val="2670012076"/>
      </p:ext>
    </p:extLst>
  </p:cSld>
  <p:clrMapOvr>
    <a:masterClrMapping/>
  </p:clrMapOvr>
  <p:transition>
    <p:wipe dir="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Content Placeholder 4"/>
          <p:cNvGraphicFramePr>
            <a:graphicFrameLocks/>
          </p:cNvGraphicFramePr>
          <p:nvPr>
            <p:extLst>
              <p:ext uri="{D42A27DB-BD31-4B8C-83A1-F6EECF244321}">
                <p14:modId xmlns:p14="http://schemas.microsoft.com/office/powerpoint/2010/main" val="801290626"/>
              </p:ext>
            </p:extLst>
          </p:nvPr>
        </p:nvGraphicFramePr>
        <p:xfrm>
          <a:off x="448252" y="2027333"/>
          <a:ext cx="3650536" cy="2453497"/>
        </p:xfrm>
        <a:graphic>
          <a:graphicData uri="http://schemas.openxmlformats.org/drawingml/2006/table">
            <a:tbl>
              <a:tblPr bandRow="1">
                <a:tableStyleId>{073A0DAA-6AF3-43AB-8588-CEC1D06C72B9}</a:tableStyleId>
              </a:tblPr>
              <a:tblGrid>
                <a:gridCol w="3650536"/>
              </a:tblGrid>
              <a:tr h="77855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Specialized messaging security system </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Advanced, bi-directional filtering prevents spread of spam, viruses, phishing, worms, and spyware</a:t>
                      </a:r>
                    </a:p>
                  </a:txBody>
                  <a:tcPr marL="180000" marT="34290" marB="108000">
                    <a:lnT w="12700" cap="flat" cmpd="sng" algn="ctr">
                      <a:no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6359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Flexible deployment options</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Transparent, Gateway, and Server modes that adapts to organizational needs and budget</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4509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Identity based encryption</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Secure, encrypted communication</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5880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36424A"/>
                          </a:solidFill>
                          <a:effectLst/>
                          <a:uLnTx/>
                          <a:uFillTx/>
                          <a:latin typeface="+mn-lt"/>
                          <a:ea typeface="+mn-ea"/>
                          <a:cs typeface="+mn-cs"/>
                        </a:rPr>
                        <a:t>Email archiving</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On-box archiving facilitates policy and regulatory compliance requirements</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bl>
          </a:graphicData>
        </a:graphic>
      </p:graphicFrame>
      <p:sp>
        <p:nvSpPr>
          <p:cNvPr id="43" name="Title 1"/>
          <p:cNvSpPr>
            <a:spLocks noGrp="1"/>
          </p:cNvSpPr>
          <p:nvPr>
            <p:ph type="title"/>
          </p:nvPr>
        </p:nvSpPr>
        <p:spPr/>
        <p:txBody>
          <a:bodyPr/>
          <a:lstStyle/>
          <a:p>
            <a:r>
              <a:rPr lang="en-US" b="0" i="0" dirty="0"/>
              <a:t>Introducing FortiMail</a:t>
            </a:r>
          </a:p>
        </p:txBody>
      </p:sp>
      <p:grpSp>
        <p:nvGrpSpPr>
          <p:cNvPr id="2" name="Group 1"/>
          <p:cNvGrpSpPr/>
          <p:nvPr/>
        </p:nvGrpSpPr>
        <p:grpSpPr>
          <a:xfrm>
            <a:off x="4969466" y="2027333"/>
            <a:ext cx="3760114" cy="2629865"/>
            <a:chOff x="4490825" y="2027332"/>
            <a:chExt cx="4194429" cy="2629865"/>
          </a:xfrm>
        </p:grpSpPr>
        <p:pic>
          <p:nvPicPr>
            <p:cNvPr id="30" name="Picture 29" descr="Cloud-White.png"/>
            <p:cNvPicPr>
              <a:picLocks noChangeAspect="1"/>
            </p:cNvPicPr>
            <p:nvPr/>
          </p:nvPicPr>
          <p:blipFill>
            <a:blip r:embed="rId3"/>
            <a:stretch>
              <a:fillRect/>
            </a:stretch>
          </p:blipFill>
          <p:spPr>
            <a:xfrm>
              <a:off x="6069669" y="2027332"/>
              <a:ext cx="2338762" cy="1179290"/>
            </a:xfrm>
            <a:prstGeom prst="rect">
              <a:avLst/>
            </a:prstGeom>
            <a:effectLst>
              <a:outerShdw blurRad="152400" dist="114300" dir="5400000" sx="90000" sy="-19000">
                <a:srgbClr val="000000">
                  <a:alpha val="20000"/>
                </a:srgbClr>
              </a:outerShdw>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63830" y="4089938"/>
              <a:ext cx="990470" cy="567259"/>
            </a:xfrm>
            <a:prstGeom prst="rect">
              <a:avLst/>
            </a:prstGeom>
          </p:spPr>
        </p:pic>
        <p:pic>
          <p:nvPicPr>
            <p:cNvPr id="9" name="Picture 10" descr="TollyUpToSpec-hiResolution"/>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635759" y="4116982"/>
              <a:ext cx="543662" cy="44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C:\Documents and Settings\pbedwell\My Documents\Marketing_Team\Logos\ICSA_Cert_Anti-Virus_2C_300DPI_825x563.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704973" y="4111815"/>
              <a:ext cx="839467" cy="53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C:\Documents and Settings\pbedwell\My Documents\Marketing_Team\Logos\VB100-August09.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246857" y="4061927"/>
              <a:ext cx="438397" cy="48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Internet_Rt_vF.pn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4490825" y="3424521"/>
              <a:ext cx="885825" cy="488156"/>
            </a:xfrm>
            <a:prstGeom prst="rect">
              <a:avLst/>
            </a:prstGeom>
            <a:noFill/>
            <a:ln w="9525">
              <a:noFill/>
              <a:miter lim="800000"/>
              <a:headEnd/>
              <a:tailEnd/>
            </a:ln>
          </p:spPr>
        </p:pic>
        <p:sp>
          <p:nvSpPr>
            <p:cNvPr id="16" name="Line 113"/>
            <p:cNvSpPr>
              <a:spLocks noChangeShapeType="1"/>
            </p:cNvSpPr>
            <p:nvPr/>
          </p:nvSpPr>
          <p:spPr bwMode="auto">
            <a:xfrm flipV="1">
              <a:off x="5297993" y="3274810"/>
              <a:ext cx="595312" cy="264845"/>
            </a:xfrm>
            <a:prstGeom prst="line">
              <a:avLst/>
            </a:prstGeom>
            <a:noFill/>
            <a:ln w="25400">
              <a:solidFill>
                <a:srgbClr val="3D4144"/>
              </a:solidFill>
              <a:round/>
              <a:headEnd/>
              <a:tailEnd type="triangle" w="med" len="med"/>
            </a:ln>
          </p:spPr>
          <p:txBody>
            <a:bodyPr wrap="square" anchor="ctr">
              <a:spAutoFit/>
            </a:bodyPr>
            <a:lstStyle/>
            <a:p>
              <a:endParaRPr lang="en-US"/>
            </a:p>
          </p:txBody>
        </p:sp>
        <p:pic>
          <p:nvPicPr>
            <p:cNvPr id="18" name="Picture 17" descr="FortiMail_Icon_1U_Lt-s.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603104" y="2980624"/>
              <a:ext cx="927572" cy="433971"/>
            </a:xfrm>
            <a:prstGeom prst="rect">
              <a:avLst/>
            </a:prstGeom>
          </p:spPr>
        </p:pic>
        <p:cxnSp>
          <p:nvCxnSpPr>
            <p:cNvPr id="21" name="Straight Connector 26"/>
            <p:cNvCxnSpPr>
              <a:cxnSpLocks noChangeShapeType="1"/>
            </p:cNvCxnSpPr>
            <p:nvPr/>
          </p:nvCxnSpPr>
          <p:spPr bwMode="auto">
            <a:xfrm>
              <a:off x="7094655" y="2899103"/>
              <a:ext cx="673134" cy="291377"/>
            </a:xfrm>
            <a:prstGeom prst="line">
              <a:avLst/>
            </a:prstGeom>
            <a:noFill/>
            <a:ln w="25400">
              <a:solidFill>
                <a:srgbClr val="444F51"/>
              </a:solidFill>
              <a:round/>
              <a:headEnd type="none"/>
              <a:tailEnd type="triangle"/>
            </a:ln>
          </p:spPr>
        </p:cxnSp>
        <p:pic>
          <p:nvPicPr>
            <p:cNvPr id="23" name="Picture 30" descr="WebAppServer_Lt_vF.png"/>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323205" y="2231448"/>
              <a:ext cx="509158" cy="494519"/>
            </a:xfrm>
            <a:prstGeom prst="rect">
              <a:avLst/>
            </a:prstGeom>
            <a:noFill/>
            <a:ln w="9525">
              <a:noFill/>
              <a:miter lim="800000"/>
              <a:headEnd/>
              <a:tailEnd/>
            </a:ln>
          </p:spPr>
        </p:pic>
        <p:pic>
          <p:nvPicPr>
            <p:cNvPr id="26" name="Picture 51" descr="Router_Lt_vF.png"/>
            <p:cNvPicPr>
              <a:picLocks noChangeAspect="1"/>
            </p:cNvPicPr>
            <p:nvPr/>
          </p:nvPicPr>
          <p:blipFill>
            <a:blip r:embed="rId11"/>
            <a:srcRect/>
            <a:stretch>
              <a:fillRect/>
            </a:stretch>
          </p:blipFill>
          <p:spPr bwMode="auto">
            <a:xfrm>
              <a:off x="6559083" y="2611133"/>
              <a:ext cx="725487" cy="400050"/>
            </a:xfrm>
            <a:prstGeom prst="rect">
              <a:avLst/>
            </a:prstGeom>
            <a:noFill/>
            <a:ln w="9525">
              <a:noFill/>
              <a:miter lim="800000"/>
              <a:headEnd/>
              <a:tailEnd/>
            </a:ln>
          </p:spPr>
        </p:pic>
        <p:sp>
          <p:nvSpPr>
            <p:cNvPr id="27" name="Line 113"/>
            <p:cNvSpPr>
              <a:spLocks noChangeShapeType="1"/>
            </p:cNvSpPr>
            <p:nvPr/>
          </p:nvSpPr>
          <p:spPr bwMode="auto">
            <a:xfrm flipV="1">
              <a:off x="6326651" y="2919896"/>
              <a:ext cx="381000" cy="171450"/>
            </a:xfrm>
            <a:prstGeom prst="line">
              <a:avLst/>
            </a:prstGeom>
            <a:noFill/>
            <a:ln w="25400">
              <a:solidFill>
                <a:srgbClr val="3D4144"/>
              </a:solidFill>
              <a:round/>
              <a:headEnd/>
              <a:tailEnd type="triangle" w="med" len="med"/>
            </a:ln>
          </p:spPr>
          <p:txBody>
            <a:bodyPr anchor="ctr">
              <a:spAutoFit/>
            </a:bodyPr>
            <a:lstStyle/>
            <a:p>
              <a:endParaRPr lang="en-US"/>
            </a:p>
          </p:txBody>
        </p:sp>
        <p:sp>
          <p:nvSpPr>
            <p:cNvPr id="29" name="Line 113"/>
            <p:cNvSpPr>
              <a:spLocks noChangeShapeType="1"/>
            </p:cNvSpPr>
            <p:nvPr/>
          </p:nvSpPr>
          <p:spPr bwMode="auto">
            <a:xfrm flipV="1">
              <a:off x="7116889" y="2576152"/>
              <a:ext cx="304800" cy="114300"/>
            </a:xfrm>
            <a:prstGeom prst="line">
              <a:avLst/>
            </a:prstGeom>
            <a:noFill/>
            <a:ln w="25400">
              <a:solidFill>
                <a:srgbClr val="3D4144"/>
              </a:solidFill>
              <a:round/>
              <a:headEnd/>
              <a:tailEnd type="triangle" w="med" len="med"/>
            </a:ln>
          </p:spPr>
          <p:txBody>
            <a:bodyPr anchor="ctr">
              <a:spAutoFit/>
            </a:bodyPr>
            <a:lstStyle/>
            <a:p>
              <a:endParaRPr lang="en-US"/>
            </a:p>
          </p:txBody>
        </p:sp>
        <p:grpSp>
          <p:nvGrpSpPr>
            <p:cNvPr id="35" name="Group 35"/>
            <p:cNvGrpSpPr/>
            <p:nvPr/>
          </p:nvGrpSpPr>
          <p:grpSpPr>
            <a:xfrm flipH="1">
              <a:off x="7194716" y="3151447"/>
              <a:ext cx="1310797" cy="559416"/>
              <a:chOff x="2627557" y="3610654"/>
              <a:chExt cx="1753736" cy="1189229"/>
            </a:xfrm>
          </p:grpSpPr>
          <p:pic>
            <p:nvPicPr>
              <p:cNvPr id="37" name="Picture 36" descr="LAN_Lt.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931112" y="3610654"/>
                <a:ext cx="1450181" cy="1150144"/>
              </a:xfrm>
              <a:prstGeom prst="rect">
                <a:avLst/>
              </a:prstGeom>
            </p:spPr>
          </p:pic>
          <p:pic>
            <p:nvPicPr>
              <p:cNvPr id="38" name="Picture 37" descr="User-Exec-Female_Rt-s.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627557" y="3745738"/>
                <a:ext cx="563880" cy="645160"/>
              </a:xfrm>
              <a:prstGeom prst="rect">
                <a:avLst/>
              </a:prstGeom>
            </p:spPr>
          </p:pic>
          <p:pic>
            <p:nvPicPr>
              <p:cNvPr id="39" name="Picture 38" descr="User-Exec-Male_Rt-s.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305074" y="4164883"/>
                <a:ext cx="563880" cy="635000"/>
              </a:xfrm>
              <a:prstGeom prst="rect">
                <a:avLst/>
              </a:prstGeom>
            </p:spPr>
          </p:pic>
        </p:grpSp>
        <p:sp>
          <p:nvSpPr>
            <p:cNvPr id="41" name="TextBox 67"/>
            <p:cNvSpPr txBox="1">
              <a:spLocks noChangeArrowheads="1"/>
            </p:cNvSpPr>
            <p:nvPr/>
          </p:nvSpPr>
          <p:spPr bwMode="auto">
            <a:xfrm>
              <a:off x="6561953" y="2221549"/>
              <a:ext cx="698858" cy="400110"/>
            </a:xfrm>
            <a:prstGeom prst="rect">
              <a:avLst/>
            </a:prstGeom>
            <a:noFill/>
            <a:ln w="9525">
              <a:noFill/>
              <a:miter lim="800000"/>
              <a:headEnd/>
              <a:tailEnd/>
            </a:ln>
          </p:spPr>
          <p:txBody>
            <a:bodyPr wrap="none">
              <a:spAutoFit/>
            </a:bodyPr>
            <a:lstStyle/>
            <a:p>
              <a:pPr algn="ctr"/>
              <a:r>
                <a:rPr lang="en-US" sz="1000" dirty="0">
                  <a:solidFill>
                    <a:srgbClr val="36424A"/>
                  </a:solidFill>
                  <a:latin typeface="Helvetica" charset="0"/>
                </a:rPr>
                <a:t>Mail</a:t>
              </a:r>
            </a:p>
            <a:p>
              <a:pPr algn="ctr"/>
              <a:r>
                <a:rPr lang="en-US" sz="1000" dirty="0">
                  <a:solidFill>
                    <a:srgbClr val="36424A"/>
                  </a:solidFill>
                  <a:latin typeface="Helvetica" charset="0"/>
                </a:rPr>
                <a:t>Servers</a:t>
              </a:r>
            </a:p>
          </p:txBody>
        </p:sp>
        <p:sp>
          <p:nvSpPr>
            <p:cNvPr id="42" name="TextBox 62"/>
            <p:cNvSpPr txBox="1">
              <a:spLocks noChangeArrowheads="1"/>
            </p:cNvSpPr>
            <p:nvPr/>
          </p:nvSpPr>
          <p:spPr bwMode="auto">
            <a:xfrm>
              <a:off x="4905547" y="2894013"/>
              <a:ext cx="921232" cy="276999"/>
            </a:xfrm>
            <a:prstGeom prst="rect">
              <a:avLst/>
            </a:prstGeom>
            <a:noFill/>
            <a:ln w="9525">
              <a:noFill/>
              <a:miter lim="800000"/>
              <a:headEnd/>
              <a:tailEnd/>
            </a:ln>
          </p:spPr>
          <p:txBody>
            <a:bodyPr wrap="none">
              <a:spAutoFit/>
            </a:bodyPr>
            <a:lstStyle/>
            <a:p>
              <a:r>
                <a:rPr lang="en-US" sz="1200" b="1" dirty="0">
                  <a:solidFill>
                    <a:srgbClr val="444F51"/>
                  </a:solidFill>
                  <a:latin typeface="Helvetica" charset="0"/>
                </a:rPr>
                <a:t>FortiMail</a:t>
              </a:r>
            </a:p>
          </p:txBody>
        </p:sp>
        <p:pic>
          <p:nvPicPr>
            <p:cNvPr id="44" name="Picture 43" descr="Fortinet_Grid-Icon_PMS485.png"/>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751441" y="2947361"/>
              <a:ext cx="213020" cy="113977"/>
            </a:xfrm>
            <a:prstGeom prst="rect">
              <a:avLst/>
            </a:prstGeom>
          </p:spPr>
        </p:pic>
      </p:grpSp>
      <p:grpSp>
        <p:nvGrpSpPr>
          <p:cNvPr id="3" name="Group 2"/>
          <p:cNvGrpSpPr/>
          <p:nvPr/>
        </p:nvGrpSpPr>
        <p:grpSpPr>
          <a:xfrm>
            <a:off x="448253" y="900000"/>
            <a:ext cx="8281328" cy="635058"/>
            <a:chOff x="448252" y="1080000"/>
            <a:chExt cx="8281328" cy="635058"/>
          </a:xfrm>
        </p:grpSpPr>
        <p:sp>
          <p:nvSpPr>
            <p:cNvPr id="28" name="Rectangle 27"/>
            <p:cNvSpPr/>
            <p:nvPr/>
          </p:nvSpPr>
          <p:spPr bwMode="invGray">
            <a:xfrm>
              <a:off x="448252" y="1080000"/>
              <a:ext cx="8281328" cy="635058"/>
            </a:xfrm>
            <a:prstGeom prst="rect">
              <a:avLst/>
            </a:prstGeom>
            <a:solidFill>
              <a:srgbClr val="324040"/>
            </a:solidFill>
            <a:ln w="28575">
              <a:noFill/>
              <a:round/>
              <a:headEnd/>
              <a:tailEnd/>
            </a:ln>
            <a:extLst/>
          </p:spPr>
          <p:txBody>
            <a:bodyPr wrap="square" rtlCol="0" anchor="ctr"/>
            <a:lstStyle/>
            <a:p>
              <a:pPr marL="914362" lvl="4" defTabSz="342865"/>
              <a:r>
                <a:rPr lang="en-US" sz="1800" b="1" dirty="0">
                  <a:solidFill>
                    <a:schemeClr val="bg1"/>
                  </a:solidFill>
                  <a:cs typeface="Arial Narrow"/>
                </a:rPr>
                <a:t>Advanced anti-spam and antivirus filtering solution, with extensive quarantine and archiving capabilities.</a:t>
              </a:r>
            </a:p>
          </p:txBody>
        </p:sp>
        <p:pic>
          <p:nvPicPr>
            <p:cNvPr id="32" name="Picture 31"/>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34735" y="1111700"/>
              <a:ext cx="585216" cy="585216"/>
            </a:xfrm>
            <a:prstGeom prst="rect">
              <a:avLst/>
            </a:prstGeom>
          </p:spPr>
        </p:pic>
      </p:grpSp>
    </p:spTree>
    <p:extLst>
      <p:ext uri="{BB962C8B-B14F-4D97-AF65-F5344CB8AC3E}">
        <p14:creationId xmlns:p14="http://schemas.microsoft.com/office/powerpoint/2010/main" val="3752185785"/>
      </p:ext>
    </p:extLst>
  </p:cSld>
  <p:clrMapOvr>
    <a:masterClrMapping/>
  </p:clrMapOvr>
  <p:transition>
    <p:wipe dir="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a:t>FortiMail Series</a:t>
            </a:r>
            <a:endParaRPr lang="en-US" dirty="0"/>
          </a:p>
        </p:txBody>
      </p:sp>
      <p:graphicFrame>
        <p:nvGraphicFramePr>
          <p:cNvPr id="5" name="Group 51"/>
          <p:cNvGraphicFramePr>
            <a:graphicFrameLocks noGrp="1"/>
          </p:cNvGraphicFramePr>
          <p:nvPr>
            <p:extLst>
              <p:ext uri="{D42A27DB-BD31-4B8C-83A1-F6EECF244321}">
                <p14:modId xmlns:p14="http://schemas.microsoft.com/office/powerpoint/2010/main" val="1192771111"/>
              </p:ext>
            </p:extLst>
          </p:nvPr>
        </p:nvGraphicFramePr>
        <p:xfrm>
          <a:off x="252000" y="1080000"/>
          <a:ext cx="8640000" cy="2951898"/>
        </p:xfrm>
        <a:graphic>
          <a:graphicData uri="http://schemas.openxmlformats.org/drawingml/2006/table">
            <a:tbl>
              <a:tblPr firstRow="1" bandRow="1">
                <a:effectLst/>
                <a:tableStyleId>{073A0DAA-6AF3-43AB-8588-CEC1D06C72B9}</a:tableStyleId>
              </a:tblPr>
              <a:tblGrid>
                <a:gridCol w="1633105"/>
                <a:gridCol w="1401379"/>
                <a:gridCol w="1401379"/>
                <a:gridCol w="1401379"/>
                <a:gridCol w="1401379"/>
                <a:gridCol w="1401379"/>
              </a:tblGrid>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dirty="0" smtClean="0">
                          <a:latin typeface="Arial"/>
                          <a:cs typeface="Arial"/>
                        </a:rPr>
                        <a:t>FortiMail</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mn-lt"/>
                          <a:cs typeface="Arial"/>
                        </a:rPr>
                        <a:t>FML-60D</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FFFF"/>
                          </a:solidFill>
                          <a:effectLst/>
                          <a:latin typeface="Arial"/>
                          <a:cs typeface="Arial"/>
                        </a:rPr>
                        <a:t>FML-200E</a:t>
                      </a: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FFFF"/>
                          </a:solidFill>
                          <a:effectLst/>
                          <a:latin typeface="Arial"/>
                          <a:cs typeface="Arial"/>
                        </a:rPr>
                        <a:t>FML-400E</a:t>
                      </a: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FML-1000D</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FML-3000D</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r>
              <a:tr h="247004">
                <a:tc>
                  <a:txBody>
                    <a:bodyPr/>
                    <a:lstStyle/>
                    <a:p>
                      <a:r>
                        <a:rPr lang="en-US" sz="1000" b="1" dirty="0" smtClean="0">
                          <a:solidFill>
                            <a:srgbClr val="FFFFFF"/>
                          </a:solidFill>
                          <a:latin typeface="Arial"/>
                          <a:cs typeface="Arial"/>
                        </a:rPr>
                        <a:t>Email Domains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2</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20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100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800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2,000</a:t>
                      </a:r>
                      <a:endParaRPr lang="en-US" sz="1000" dirty="0">
                        <a:latin typeface="Arial"/>
                        <a:cs typeface="Arial"/>
                      </a:endParaRPr>
                    </a:p>
                  </a:txBody>
                  <a:tcPr marT="34290" marB="34290" anchor="ctr">
                    <a:solidFill>
                      <a:srgbClr val="C9C9C9"/>
                    </a:solidFill>
                  </a:tcPr>
                </a:tc>
              </a:tr>
              <a:tr h="365760">
                <a:tc>
                  <a:txBody>
                    <a:bodyPr/>
                    <a:lstStyle/>
                    <a:p>
                      <a:r>
                        <a:rPr lang="en-US" sz="1000" b="1" dirty="0" smtClean="0">
                          <a:solidFill>
                            <a:srgbClr val="FFFFFF"/>
                          </a:solidFill>
                          <a:latin typeface="Arial"/>
                          <a:cs typeface="Arial"/>
                        </a:rPr>
                        <a:t>Server Mode Mailboxes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50</a:t>
                      </a:r>
                      <a:endParaRPr lang="en-US" sz="1000" dirty="0">
                        <a:latin typeface="Arial"/>
                        <a:cs typeface="Arial"/>
                      </a:endParaRPr>
                    </a:p>
                  </a:txBody>
                  <a:tcPr marT="34290" marB="34290" anchor="ctr">
                    <a:solidFill>
                      <a:schemeClr val="accent4">
                        <a:lumMod val="20000"/>
                        <a:lumOff val="80000"/>
                      </a:schemeClr>
                    </a:solidFill>
                  </a:tcPr>
                </a:tc>
                <a:tc>
                  <a:txBody>
                    <a:bodyPr/>
                    <a:lstStyle/>
                    <a:p>
                      <a:pPr algn="ctr"/>
                      <a:r>
                        <a:rPr lang="en-US" sz="1000" dirty="0" smtClean="0">
                          <a:latin typeface="Arial"/>
                          <a:cs typeface="Arial"/>
                        </a:rPr>
                        <a:t>150</a:t>
                      </a:r>
                      <a:endParaRPr lang="en-US" sz="1000" dirty="0">
                        <a:latin typeface="Arial"/>
                        <a:cs typeface="Arial"/>
                      </a:endParaRPr>
                    </a:p>
                  </a:txBody>
                  <a:tcPr marT="34290" marB="34290" anchor="ctr">
                    <a:solidFill>
                      <a:schemeClr val="accent4">
                        <a:lumMod val="20000"/>
                        <a:lumOff val="80000"/>
                      </a:schemeClr>
                    </a:solidFill>
                  </a:tcPr>
                </a:tc>
                <a:tc>
                  <a:txBody>
                    <a:bodyPr/>
                    <a:lstStyle/>
                    <a:p>
                      <a:pPr algn="ctr"/>
                      <a:r>
                        <a:rPr lang="en-US" sz="1000" dirty="0" smtClean="0">
                          <a:latin typeface="Arial"/>
                          <a:cs typeface="Arial"/>
                        </a:rPr>
                        <a:t>400</a:t>
                      </a:r>
                      <a:endParaRPr lang="en-US" sz="1000" dirty="0">
                        <a:latin typeface="Arial"/>
                        <a:cs typeface="Arial"/>
                      </a:endParaRPr>
                    </a:p>
                  </a:txBody>
                  <a:tcPr marT="34290" marB="34290" anchor="ctr">
                    <a:solidFill>
                      <a:schemeClr val="accent4">
                        <a:lumMod val="20000"/>
                        <a:lumOff val="80000"/>
                      </a:schemeClr>
                    </a:solidFill>
                  </a:tcPr>
                </a:tc>
                <a:tc>
                  <a:txBody>
                    <a:bodyPr/>
                    <a:lstStyle/>
                    <a:p>
                      <a:pPr algn="ctr"/>
                      <a:r>
                        <a:rPr lang="en-US" sz="1000" dirty="0" smtClean="0">
                          <a:latin typeface="Arial"/>
                          <a:cs typeface="Arial"/>
                        </a:rPr>
                        <a:t>1,500</a:t>
                      </a:r>
                      <a:endParaRPr lang="en-US" sz="1000" dirty="0">
                        <a:latin typeface="Arial"/>
                        <a:cs typeface="Arial"/>
                      </a:endParaRPr>
                    </a:p>
                  </a:txBody>
                  <a:tcPr marT="34290" marB="34290" anchor="ctr">
                    <a:solidFill>
                      <a:schemeClr val="accent4">
                        <a:lumMod val="20000"/>
                        <a:lumOff val="80000"/>
                      </a:schemeClr>
                    </a:solidFill>
                  </a:tcPr>
                </a:tc>
                <a:tc>
                  <a:txBody>
                    <a:bodyPr/>
                    <a:lstStyle/>
                    <a:p>
                      <a:pPr algn="ctr"/>
                      <a:r>
                        <a:rPr lang="en-US" sz="1000" dirty="0" smtClean="0">
                          <a:latin typeface="Arial"/>
                          <a:cs typeface="Arial"/>
                        </a:rPr>
                        <a:t>3,000</a:t>
                      </a:r>
                      <a:endParaRPr lang="en-US" sz="1000" dirty="0">
                        <a:latin typeface="Arial"/>
                        <a:cs typeface="Arial"/>
                      </a:endParaRPr>
                    </a:p>
                  </a:txBody>
                  <a:tcPr marT="34290" marB="34290" anchor="ctr">
                    <a:solidFill>
                      <a:schemeClr val="accent4">
                        <a:lumMod val="20000"/>
                        <a:lumOff val="80000"/>
                      </a:schemeClr>
                    </a:solidFill>
                  </a:tcPr>
                </a:tc>
              </a:tr>
              <a:tr h="373380">
                <a:tc>
                  <a:txBody>
                    <a:bodyPr/>
                    <a:lstStyle/>
                    <a:p>
                      <a:r>
                        <a:rPr lang="en-US" sz="1000" b="1" dirty="0" smtClean="0">
                          <a:solidFill>
                            <a:srgbClr val="FFFFFF"/>
                          </a:solidFill>
                          <a:latin typeface="Arial"/>
                          <a:cs typeface="Arial"/>
                        </a:rPr>
                        <a:t>Email Routing*</a:t>
                      </a:r>
                    </a:p>
                    <a:p>
                      <a:r>
                        <a:rPr lang="en-US" sz="1000" b="1" dirty="0" smtClean="0">
                          <a:solidFill>
                            <a:srgbClr val="FFFFFF"/>
                          </a:solidFill>
                          <a:latin typeface="Arial"/>
                          <a:cs typeface="Arial"/>
                        </a:rPr>
                        <a:t>(</a:t>
                      </a:r>
                      <a:r>
                        <a:rPr lang="en-US" sz="1000" b="1" dirty="0" err="1" smtClean="0">
                          <a:solidFill>
                            <a:srgbClr val="FFFFFF"/>
                          </a:solidFill>
                          <a:latin typeface="Arial"/>
                          <a:cs typeface="Arial"/>
                        </a:rPr>
                        <a:t>Msg</a:t>
                      </a:r>
                      <a:r>
                        <a:rPr lang="en-US" sz="1000" b="1" dirty="0" smtClean="0">
                          <a:solidFill>
                            <a:srgbClr val="FFFFFF"/>
                          </a:solidFill>
                          <a:latin typeface="Arial"/>
                          <a:cs typeface="Arial"/>
                        </a:rPr>
                        <a:t>/</a:t>
                      </a:r>
                      <a:r>
                        <a:rPr lang="en-US" sz="1000" b="1" dirty="0" err="1" smtClean="0">
                          <a:solidFill>
                            <a:srgbClr val="FFFFFF"/>
                          </a:solidFill>
                          <a:latin typeface="Arial"/>
                          <a:cs typeface="Arial"/>
                        </a:rPr>
                        <a:t>hr</a:t>
                      </a:r>
                      <a:r>
                        <a:rPr lang="en-US" sz="1000" b="1" baseline="0" dirty="0" smtClean="0">
                          <a:solidFill>
                            <a:srgbClr val="FFFFFF"/>
                          </a:solidFill>
                          <a:latin typeface="Arial"/>
                          <a:cs typeface="Arial"/>
                        </a:rPr>
                        <a:t>)</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3,600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80 K</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157 K</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680,000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1.5</a:t>
                      </a:r>
                      <a:r>
                        <a:rPr lang="en-US" sz="1000" baseline="0" dirty="0" smtClean="0">
                          <a:latin typeface="Arial"/>
                          <a:cs typeface="Arial"/>
                        </a:rPr>
                        <a:t> Mil</a:t>
                      </a:r>
                      <a:endParaRPr lang="en-US" sz="1000" dirty="0">
                        <a:latin typeface="Arial"/>
                        <a:cs typeface="Arial"/>
                      </a:endParaRPr>
                    </a:p>
                  </a:txBody>
                  <a:tcPr marT="34290" marB="34290" anchor="ctr">
                    <a:solidFill>
                      <a:srgbClr val="C9C9C9"/>
                    </a:solidFill>
                  </a:tcPr>
                </a:tc>
              </a:tr>
              <a:tr h="5143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solidFill>
                            <a:srgbClr val="FFFFFF"/>
                          </a:solidFill>
                          <a:latin typeface="Arial"/>
                          <a:cs typeface="Arial"/>
                        </a:rPr>
                        <a:t>FortiGuard </a:t>
                      </a:r>
                      <a:r>
                        <a:rPr lang="en-US" sz="1000" b="1" dirty="0" err="1" smtClean="0">
                          <a:solidFill>
                            <a:srgbClr val="FFFFFF"/>
                          </a:solidFill>
                          <a:latin typeface="Arial"/>
                          <a:cs typeface="Arial"/>
                        </a:rPr>
                        <a:t>Antispam+AV</a:t>
                      </a:r>
                      <a:r>
                        <a:rPr lang="en-US" sz="1000" b="1" dirty="0" smtClean="0">
                          <a:solidFill>
                            <a:srgbClr val="FFFFFF"/>
                          </a:solidFill>
                          <a:latin typeface="Arial"/>
                          <a:cs typeface="Arial"/>
                        </a:rPr>
                        <a:t>*</a:t>
                      </a:r>
                      <a:r>
                        <a:rPr lang="en-US" sz="1000" b="1" baseline="0" dirty="0" smtClean="0">
                          <a:solidFill>
                            <a:srgbClr val="FFFFFF"/>
                          </a:solidFill>
                          <a:latin typeface="Arial"/>
                          <a:cs typeface="Arial"/>
                        </a:rPr>
                        <a:t> </a:t>
                      </a:r>
                      <a:r>
                        <a:rPr lang="en-US" sz="1000" b="1" dirty="0" smtClean="0">
                          <a:solidFill>
                            <a:srgbClr val="FFFFFF"/>
                          </a:solidFill>
                          <a:latin typeface="Arial"/>
                          <a:cs typeface="Arial"/>
                        </a:rPr>
                        <a:t>(</a:t>
                      </a:r>
                      <a:r>
                        <a:rPr lang="en-US" sz="1000" b="1" dirty="0" err="1" smtClean="0">
                          <a:solidFill>
                            <a:srgbClr val="FFFFFF"/>
                          </a:solidFill>
                          <a:latin typeface="Arial"/>
                          <a:cs typeface="Arial"/>
                        </a:rPr>
                        <a:t>Msg</a:t>
                      </a:r>
                      <a:r>
                        <a:rPr lang="en-US" sz="1000" b="1" dirty="0" smtClean="0">
                          <a:solidFill>
                            <a:srgbClr val="FFFFFF"/>
                          </a:solidFill>
                          <a:latin typeface="Arial"/>
                          <a:cs typeface="Arial"/>
                        </a:rPr>
                        <a:t>/</a:t>
                      </a:r>
                      <a:r>
                        <a:rPr lang="en-US" sz="1000" b="1" dirty="0" err="1" smtClean="0">
                          <a:solidFill>
                            <a:srgbClr val="FFFFFF"/>
                          </a:solidFill>
                          <a:latin typeface="Arial"/>
                          <a:cs typeface="Arial"/>
                        </a:rPr>
                        <a:t>hr</a:t>
                      </a:r>
                      <a:r>
                        <a:rPr lang="en-US" sz="1000" b="1" baseline="0" dirty="0" smtClean="0">
                          <a:solidFill>
                            <a:srgbClr val="FFFFFF"/>
                          </a:solidFill>
                          <a:latin typeface="Arial"/>
                          <a:cs typeface="Arial"/>
                        </a:rPr>
                        <a:t>)</a:t>
                      </a:r>
                      <a:endParaRPr lang="en-US" sz="1000" b="1" dirty="0" smtClean="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2,700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61 K</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126 K</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500,000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1.3 Mil</a:t>
                      </a:r>
                      <a:endParaRPr lang="en-US" sz="1000" dirty="0">
                        <a:latin typeface="Arial"/>
                        <a:cs typeface="Arial"/>
                      </a:endParaRPr>
                    </a:p>
                  </a:txBody>
                  <a:tcPr marT="34290" marB="34290" anchor="ctr">
                    <a:solidFill>
                      <a:srgbClr val="E4E4E4"/>
                    </a:solidFill>
                  </a:tcPr>
                </a:tc>
              </a:tr>
              <a:tr h="247004">
                <a:tc>
                  <a:txBody>
                    <a:bodyPr/>
                    <a:lstStyle/>
                    <a:p>
                      <a:r>
                        <a:rPr lang="en-US" sz="1000" b="1" dirty="0" smtClean="0">
                          <a:solidFill>
                            <a:srgbClr val="FFFFFF"/>
                          </a:solidFill>
                          <a:latin typeface="Arial"/>
                          <a:cs typeface="Arial"/>
                        </a:rPr>
                        <a:t>GE RJ45 ports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4</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4</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4</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6</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4</a:t>
                      </a:r>
                      <a:endParaRPr lang="en-US" sz="1000" dirty="0">
                        <a:latin typeface="Arial"/>
                        <a:cs typeface="Arial"/>
                      </a:endParaRPr>
                    </a:p>
                  </a:txBody>
                  <a:tcPr marT="34290" marB="34290" anchor="ctr">
                    <a:solidFill>
                      <a:srgbClr val="C9C9C9"/>
                    </a:solidFill>
                  </a:tcPr>
                </a:tc>
              </a:tr>
              <a:tr h="247004">
                <a:tc>
                  <a:txBody>
                    <a:bodyPr/>
                    <a:lstStyle/>
                    <a:p>
                      <a:r>
                        <a:rPr lang="en-US" sz="1000" b="1" dirty="0" smtClean="0">
                          <a:solidFill>
                            <a:srgbClr val="FFFFFF"/>
                          </a:solidFill>
                          <a:latin typeface="Arial"/>
                          <a:cs typeface="Arial"/>
                        </a:rPr>
                        <a:t>GE SFP Slots</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a:t>
                      </a:r>
                    </a:p>
                  </a:txBody>
                  <a:tcPr marT="34290" marB="34290" anchor="ctr">
                    <a:solidFill>
                      <a:srgbClr val="E4E4E4"/>
                    </a:solidFill>
                  </a:tcPr>
                </a:tc>
                <a:tc>
                  <a:txBody>
                    <a:bodyPr/>
                    <a:lstStyle/>
                    <a:p>
                      <a:pPr algn="ctr"/>
                      <a:r>
                        <a:rPr lang="en-US" sz="1000" dirty="0" smtClean="0">
                          <a:latin typeface="Arial"/>
                          <a:cs typeface="Arial"/>
                        </a:rPr>
                        <a:t>-</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2</a:t>
                      </a:r>
                      <a:endParaRPr lang="en-US" sz="1000" dirty="0">
                        <a:latin typeface="Arial"/>
                        <a:cs typeface="Arial"/>
                      </a:endParaRP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2</a:t>
                      </a:r>
                    </a:p>
                  </a:txBody>
                  <a:tcPr marT="34290" marB="34290" anchor="ctr">
                    <a:solidFill>
                      <a:srgbClr val="E4E4E4"/>
                    </a:solidFill>
                  </a:tcPr>
                </a:tc>
              </a:tr>
              <a:tr h="365760">
                <a:tc>
                  <a:txBody>
                    <a:bodyPr/>
                    <a:lstStyle/>
                    <a:p>
                      <a:r>
                        <a:rPr lang="en-US" sz="1000" b="1" dirty="0" smtClean="0">
                          <a:solidFill>
                            <a:srgbClr val="FFFFFF"/>
                          </a:solidFill>
                          <a:latin typeface="Arial"/>
                          <a:cs typeface="Arial"/>
                        </a:rPr>
                        <a:t>Storage capacity</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1x 500GB</a:t>
                      </a:r>
                    </a:p>
                  </a:txBody>
                  <a:tcPr marT="34290" marB="34290" anchor="ctr">
                    <a:solidFill>
                      <a:srgbClr val="C9C9C9"/>
                    </a:solid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1x 1TB</a:t>
                      </a:r>
                    </a:p>
                  </a:txBody>
                  <a:tcPr marT="34290" marB="34290" anchor="ctr">
                    <a:solidFill>
                      <a:srgbClr val="C9C9C9"/>
                    </a:solidFill>
                  </a:tcPr>
                </a:tc>
                <a:tc>
                  <a:txBody>
                    <a:bodyPr/>
                    <a:lstStyle/>
                    <a:p>
                      <a:pPr algn="ctr"/>
                      <a:r>
                        <a:rPr lang="en-US" sz="1000" dirty="0" smtClean="0">
                          <a:latin typeface="Arial"/>
                          <a:cs typeface="Arial"/>
                        </a:rPr>
                        <a:t>2x 1TB</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2x 2TB</a:t>
                      </a:r>
                      <a:endParaRPr lang="en-US" sz="1000" dirty="0">
                        <a:latin typeface="Arial"/>
                        <a:cs typeface="Arial"/>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2x 2TB (Opt. 12TB)</a:t>
                      </a:r>
                    </a:p>
                  </a:txBody>
                  <a:tcPr marT="34290" marB="34290" anchor="ctr">
                    <a:solidFill>
                      <a:srgbClr val="C9C9C9"/>
                    </a:solidFill>
                  </a:tcPr>
                </a:tc>
              </a:tr>
              <a:tr h="365760">
                <a:tc>
                  <a:txBody>
                    <a:bodyPr/>
                    <a:lstStyle/>
                    <a:p>
                      <a:r>
                        <a:rPr lang="en-US" sz="1000" b="1" dirty="0" smtClean="0">
                          <a:solidFill>
                            <a:srgbClr val="FFFFFF"/>
                          </a:solidFill>
                          <a:latin typeface="Arial"/>
                          <a:cs typeface="Arial"/>
                        </a:rPr>
                        <a:t>Form Factor</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mn-lt"/>
                          <a:cs typeface="Arial"/>
                        </a:rPr>
                        <a:t>Desktop</a:t>
                      </a:r>
                      <a:endParaRPr lang="en-US" sz="1000" baseline="0" dirty="0" smtClean="0">
                        <a:latin typeface="Arial"/>
                        <a:cs typeface="Arial"/>
                      </a:endParaRPr>
                    </a:p>
                  </a:txBody>
                  <a:tcPr marT="34290" marB="34290" anchor="ctr">
                    <a:solidFill>
                      <a:srgbClr val="E4E4E4"/>
                    </a:solid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Rack</a:t>
                      </a:r>
                      <a:r>
                        <a:rPr lang="en-US" sz="1000" baseline="0" dirty="0" smtClean="0">
                          <a:latin typeface="+mn-lt"/>
                          <a:cs typeface="Arial"/>
                        </a:rPr>
                        <a:t> Mount, 1RU</a:t>
                      </a:r>
                      <a:endParaRPr lang="en-US" sz="1000" dirty="0" smtClean="0">
                        <a:latin typeface="+mn-lt"/>
                        <a:cs typeface="Arial"/>
                      </a:endParaRPr>
                    </a:p>
                  </a:txBody>
                  <a:tcPr marT="34290" marB="34290" anchor="ctr">
                    <a:solidFill>
                      <a:srgbClr val="E4E4E4"/>
                    </a:solidFill>
                  </a:tcPr>
                </a:tc>
                <a:tc>
                  <a:txBody>
                    <a:bodyPr/>
                    <a:lstStyle/>
                    <a:p>
                      <a:pPr algn="ctr"/>
                      <a:r>
                        <a:rPr lang="en-US" sz="1000" dirty="0" smtClean="0">
                          <a:latin typeface="Arial"/>
                          <a:cs typeface="Arial"/>
                        </a:rPr>
                        <a:t>Rack</a:t>
                      </a:r>
                      <a:r>
                        <a:rPr lang="en-US" sz="1000" baseline="0" dirty="0" smtClean="0">
                          <a:latin typeface="Arial"/>
                          <a:cs typeface="Arial"/>
                        </a:rPr>
                        <a:t> Mount, 1RU</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Rack</a:t>
                      </a:r>
                      <a:r>
                        <a:rPr lang="en-US" sz="1000" baseline="0" dirty="0" smtClean="0">
                          <a:latin typeface="Arial"/>
                          <a:cs typeface="Arial"/>
                        </a:rPr>
                        <a:t> Mount, 2RU </a:t>
                      </a:r>
                      <a:endParaRPr lang="en-US" sz="1000" dirty="0">
                        <a:latin typeface="Arial"/>
                        <a:cs typeface="Arial"/>
                      </a:endParaRP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Rack</a:t>
                      </a:r>
                      <a:r>
                        <a:rPr lang="en-US" sz="1000" baseline="0" dirty="0" smtClean="0">
                          <a:latin typeface="Arial"/>
                          <a:cs typeface="Arial"/>
                        </a:rPr>
                        <a:t> Mount, 2RU </a:t>
                      </a:r>
                      <a:endParaRPr lang="en-US" sz="1000" dirty="0" smtClean="0">
                        <a:latin typeface="Arial"/>
                        <a:cs typeface="Arial"/>
                      </a:endParaRPr>
                    </a:p>
                  </a:txBody>
                  <a:tcPr marT="34290" marB="34290" anchor="ctr">
                    <a:solidFill>
                      <a:srgbClr val="E4E4E4"/>
                    </a:solidFill>
                  </a:tcPr>
                </a:tc>
              </a:tr>
            </a:tbl>
          </a:graphicData>
        </a:graphic>
      </p:graphicFrame>
      <p:sp>
        <p:nvSpPr>
          <p:cNvPr id="3" name="TextBox 2"/>
          <p:cNvSpPr txBox="1"/>
          <p:nvPr/>
        </p:nvSpPr>
        <p:spPr>
          <a:xfrm>
            <a:off x="256078" y="4421770"/>
            <a:ext cx="3048000" cy="219275"/>
          </a:xfrm>
          <a:prstGeom prst="rect">
            <a:avLst/>
          </a:prstGeom>
          <a:noFill/>
        </p:spPr>
        <p:txBody>
          <a:bodyPr wrap="square" lIns="91436" tIns="45718" rIns="91436" bIns="45718" rtlCol="0">
            <a:spAutoFit/>
          </a:bodyPr>
          <a:lstStyle/>
          <a:p>
            <a:r>
              <a:rPr lang="en-US" sz="800" dirty="0">
                <a:solidFill>
                  <a:srgbClr val="404040"/>
                </a:solidFill>
                <a:latin typeface="Helvetica 55 Roman"/>
                <a:cs typeface="Helvetica 55 Roman"/>
              </a:rPr>
              <a:t>* Based on 100KB message size, no queuing</a:t>
            </a:r>
          </a:p>
        </p:txBody>
      </p:sp>
    </p:spTree>
    <p:extLst>
      <p:ext uri="{BB962C8B-B14F-4D97-AF65-F5344CB8AC3E}">
        <p14:creationId xmlns:p14="http://schemas.microsoft.com/office/powerpoint/2010/main" val="2359298575"/>
      </p:ext>
    </p:extLst>
  </p:cSld>
  <p:clrMapOvr>
    <a:masterClrMapping/>
  </p:clrMapOvr>
  <p:transition spd="slow">
    <p:wip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smtClean="0"/>
              <a:t>FortiMail-VM </a:t>
            </a:r>
            <a:r>
              <a:rPr lang="en-US" b="0" i="0" dirty="0"/>
              <a:t>Series</a:t>
            </a:r>
            <a:endParaRPr lang="en-US" dirty="0"/>
          </a:p>
        </p:txBody>
      </p:sp>
      <p:graphicFrame>
        <p:nvGraphicFramePr>
          <p:cNvPr id="5" name="Group 51"/>
          <p:cNvGraphicFramePr>
            <a:graphicFrameLocks noGrp="1"/>
          </p:cNvGraphicFramePr>
          <p:nvPr>
            <p:extLst>
              <p:ext uri="{D42A27DB-BD31-4B8C-83A1-F6EECF244321}">
                <p14:modId xmlns:p14="http://schemas.microsoft.com/office/powerpoint/2010/main" val="2416022384"/>
              </p:ext>
            </p:extLst>
          </p:nvPr>
        </p:nvGraphicFramePr>
        <p:xfrm>
          <a:off x="252000" y="1080000"/>
          <a:ext cx="8640003" cy="3112564"/>
        </p:xfrm>
        <a:graphic>
          <a:graphicData uri="http://schemas.openxmlformats.org/drawingml/2006/table">
            <a:tbl>
              <a:tblPr firstRow="1" bandRow="1">
                <a:effectLst/>
                <a:tableStyleId>{073A0DAA-6AF3-43AB-8588-CEC1D06C72B9}</a:tableStyleId>
              </a:tblPr>
              <a:tblGrid>
                <a:gridCol w="1235935"/>
                <a:gridCol w="1057724"/>
                <a:gridCol w="1057724"/>
                <a:gridCol w="1057724"/>
                <a:gridCol w="1057724"/>
                <a:gridCol w="1057724"/>
                <a:gridCol w="1057724"/>
                <a:gridCol w="1057724"/>
              </a:tblGrid>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dirty="0" smtClean="0">
                          <a:latin typeface="Arial"/>
                          <a:cs typeface="Arial"/>
                        </a:rPr>
                        <a:t>FortiMail</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FML-VM00</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FML-VM01</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FML-VM02</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FML-VM04</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FMG-VM08</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mn-lt"/>
                          <a:cs typeface="Arial"/>
                        </a:rPr>
                        <a:t>FMG-VM016</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mn-lt"/>
                          <a:cs typeface="Arial"/>
                        </a:rPr>
                        <a:t>FMG-VM32</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horzOverflow="overflow">
                    <a:solidFill>
                      <a:srgbClr val="3C3C3C"/>
                    </a:solidFill>
                  </a:tcPr>
                </a:tc>
              </a:tr>
              <a:tr h="247004">
                <a:tc>
                  <a:txBody>
                    <a:bodyPr/>
                    <a:lstStyle/>
                    <a:p>
                      <a:r>
                        <a:rPr lang="en-US" sz="1000" b="1" dirty="0" smtClean="0">
                          <a:solidFill>
                            <a:srgbClr val="FFFFFF"/>
                          </a:solidFill>
                          <a:latin typeface="Arial"/>
                          <a:cs typeface="Arial"/>
                        </a:rPr>
                        <a:t>Email Domains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2</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20</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100</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800</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2,000</a:t>
                      </a:r>
                      <a:endParaRPr lang="en-US" sz="1000" dirty="0">
                        <a:latin typeface="Arial"/>
                        <a:cs typeface="Arial"/>
                      </a:endParaRPr>
                    </a:p>
                  </a:txBody>
                  <a:tcPr marT="34290" marB="34290" anchor="ctr">
                    <a:solidFill>
                      <a:schemeClr val="accent4">
                        <a:lumMod val="40000"/>
                        <a:lumOff val="60000"/>
                      </a:schemeClr>
                    </a:solid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2,000</a:t>
                      </a:r>
                    </a:p>
                  </a:txBody>
                  <a:tcPr marT="34290" marB="34290" anchor="ctr">
                    <a:solidFill>
                      <a:schemeClr val="accent4">
                        <a:lumMod val="40000"/>
                        <a:lumOff val="60000"/>
                      </a:schemeClr>
                    </a:solid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2,000</a:t>
                      </a:r>
                    </a:p>
                  </a:txBody>
                  <a:tcPr marT="34290" marB="34290" anchor="ctr">
                    <a:solidFill>
                      <a:schemeClr val="accent4">
                        <a:lumMod val="40000"/>
                        <a:lumOff val="60000"/>
                      </a:schemeClr>
                    </a:solidFill>
                  </a:tcPr>
                </a:tc>
              </a:tr>
              <a:tr h="373380">
                <a:tc>
                  <a:txBody>
                    <a:bodyPr/>
                    <a:lstStyle/>
                    <a:p>
                      <a:r>
                        <a:rPr lang="en-US" sz="1000" b="1" dirty="0" smtClean="0">
                          <a:solidFill>
                            <a:srgbClr val="FFFFFF"/>
                          </a:solidFill>
                          <a:latin typeface="Arial"/>
                          <a:cs typeface="Arial"/>
                        </a:rPr>
                        <a:t>Server Mode Mailboxes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50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150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400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1,500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3,000</a:t>
                      </a:r>
                      <a:endParaRPr lang="en-US" sz="1000" dirty="0">
                        <a:latin typeface="Arial"/>
                        <a:cs typeface="Arial"/>
                      </a:endParaRPr>
                    </a:p>
                  </a:txBody>
                  <a:tcPr marT="34290" marB="34290" anchor="ctr">
                    <a:solidFill>
                      <a:srgbClr val="E4E4E4"/>
                    </a:solid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3,000</a:t>
                      </a:r>
                    </a:p>
                  </a:txBody>
                  <a:tcPr marT="34290" marB="34290" anchor="ctr">
                    <a:solidFill>
                      <a:srgbClr val="E4E4E4"/>
                    </a:solid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3,000</a:t>
                      </a:r>
                    </a:p>
                  </a:txBody>
                  <a:tcPr marT="34290" marB="34290" anchor="ctr">
                    <a:solidFill>
                      <a:srgbClr val="E4E4E4"/>
                    </a:solidFill>
                  </a:tcPr>
                </a:tc>
              </a:tr>
              <a:tr h="373380">
                <a:tc>
                  <a:txBody>
                    <a:bodyPr/>
                    <a:lstStyle/>
                    <a:p>
                      <a:r>
                        <a:rPr lang="en-US" sz="1000" b="1" dirty="0" smtClean="0">
                          <a:solidFill>
                            <a:srgbClr val="FFFFFF"/>
                          </a:solidFill>
                          <a:latin typeface="Arial"/>
                          <a:cs typeface="Arial"/>
                        </a:rPr>
                        <a:t>Email Routing*</a:t>
                      </a:r>
                    </a:p>
                    <a:p>
                      <a:r>
                        <a:rPr lang="en-US" sz="1000" b="1" dirty="0" smtClean="0">
                          <a:solidFill>
                            <a:srgbClr val="FFFFFF"/>
                          </a:solidFill>
                          <a:latin typeface="Arial"/>
                          <a:cs typeface="Arial"/>
                        </a:rPr>
                        <a:t>(</a:t>
                      </a:r>
                      <a:r>
                        <a:rPr lang="en-US" sz="1000" b="1" dirty="0" err="1" smtClean="0">
                          <a:solidFill>
                            <a:srgbClr val="FFFFFF"/>
                          </a:solidFill>
                          <a:latin typeface="Arial"/>
                          <a:cs typeface="Arial"/>
                        </a:rPr>
                        <a:t>Msg</a:t>
                      </a:r>
                      <a:r>
                        <a:rPr lang="en-US" sz="1000" b="1" dirty="0" smtClean="0">
                          <a:solidFill>
                            <a:srgbClr val="FFFFFF"/>
                          </a:solidFill>
                          <a:latin typeface="Arial"/>
                          <a:cs typeface="Arial"/>
                        </a:rPr>
                        <a:t>/</a:t>
                      </a:r>
                      <a:r>
                        <a:rPr lang="en-US" sz="1000" b="1" dirty="0" err="1" smtClean="0">
                          <a:solidFill>
                            <a:srgbClr val="FFFFFF"/>
                          </a:solidFill>
                          <a:latin typeface="Arial"/>
                          <a:cs typeface="Arial"/>
                        </a:rPr>
                        <a:t>hr</a:t>
                      </a:r>
                      <a:r>
                        <a:rPr lang="en-US" sz="1000" b="1" baseline="0" dirty="0" smtClean="0">
                          <a:solidFill>
                            <a:srgbClr val="FFFFFF"/>
                          </a:solidFill>
                          <a:latin typeface="Arial"/>
                          <a:cs typeface="Arial"/>
                        </a:rPr>
                        <a:t>)</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3,600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34,000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67,000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306,000</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675,000</a:t>
                      </a:r>
                      <a:endParaRPr lang="en-US" sz="1000" dirty="0">
                        <a:latin typeface="Arial"/>
                        <a:cs typeface="Arial"/>
                      </a:endParaRPr>
                    </a:p>
                  </a:txBody>
                  <a:tcPr marT="34290" marB="34290" anchor="ctr">
                    <a:solidFill>
                      <a:srgbClr val="C9C9C9"/>
                    </a:solidFill>
                  </a:tcPr>
                </a:tc>
                <a:tc>
                  <a:txBody>
                    <a:bodyPr/>
                    <a:lstStyle/>
                    <a:p>
                      <a:pPr algn="ctr"/>
                      <a:r>
                        <a:rPr lang="fi-FI" sz="1000" dirty="0" smtClean="0">
                          <a:latin typeface="+mn-lt"/>
                          <a:cs typeface="Arial"/>
                        </a:rPr>
                        <a:t>875,000</a:t>
                      </a:r>
                    </a:p>
                  </a:txBody>
                  <a:tcPr marT="34290" marB="34290" anchor="ctr">
                    <a:solidFill>
                      <a:srgbClr val="C9C9C9"/>
                    </a:solidFill>
                  </a:tcPr>
                </a:tc>
                <a:tc>
                  <a:txBody>
                    <a:bodyPr/>
                    <a:lstStyle/>
                    <a:p>
                      <a:pPr algn="ctr"/>
                      <a:r>
                        <a:rPr lang="en-US" sz="1000" dirty="0" smtClean="0">
                          <a:latin typeface="Arial"/>
                          <a:cs typeface="Arial"/>
                        </a:rPr>
                        <a:t>1,200,000</a:t>
                      </a:r>
                      <a:endParaRPr lang="en-US" sz="1000" dirty="0">
                        <a:latin typeface="Arial"/>
                        <a:cs typeface="Arial"/>
                      </a:endParaRPr>
                    </a:p>
                  </a:txBody>
                  <a:tcPr marT="34290" marB="34290" anchor="ctr">
                    <a:solidFill>
                      <a:srgbClr val="C9C9C9"/>
                    </a:solidFill>
                  </a:tcPr>
                </a:tc>
              </a:tr>
              <a:tr h="5257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solidFill>
                            <a:srgbClr val="FFFFFF"/>
                          </a:solidFill>
                          <a:latin typeface="Arial"/>
                          <a:cs typeface="Arial"/>
                        </a:rPr>
                        <a:t>FortiGuard </a:t>
                      </a:r>
                    </a:p>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err="1" smtClean="0">
                          <a:solidFill>
                            <a:srgbClr val="FFFFFF"/>
                          </a:solidFill>
                          <a:latin typeface="Arial"/>
                          <a:cs typeface="Arial"/>
                        </a:rPr>
                        <a:t>Antispam+AV</a:t>
                      </a:r>
                      <a:r>
                        <a:rPr lang="en-US" sz="1000" b="1" dirty="0" smtClean="0">
                          <a:solidFill>
                            <a:srgbClr val="FFFFFF"/>
                          </a:solidFill>
                          <a:latin typeface="Arial"/>
                          <a:cs typeface="Arial"/>
                        </a:rPr>
                        <a:t>*</a:t>
                      </a:r>
                      <a:r>
                        <a:rPr lang="en-US" sz="1000" b="1" baseline="0" dirty="0" smtClean="0">
                          <a:solidFill>
                            <a:srgbClr val="FFFFFF"/>
                          </a:solidFill>
                          <a:latin typeface="Arial"/>
                          <a:cs typeface="Aria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solidFill>
                            <a:srgbClr val="FFFFFF"/>
                          </a:solidFill>
                          <a:latin typeface="Arial"/>
                          <a:cs typeface="Arial"/>
                        </a:rPr>
                        <a:t>(</a:t>
                      </a:r>
                      <a:r>
                        <a:rPr lang="en-US" sz="1000" b="1" dirty="0" err="1" smtClean="0">
                          <a:solidFill>
                            <a:srgbClr val="FFFFFF"/>
                          </a:solidFill>
                          <a:latin typeface="Arial"/>
                          <a:cs typeface="Arial"/>
                        </a:rPr>
                        <a:t>Msg</a:t>
                      </a:r>
                      <a:r>
                        <a:rPr lang="en-US" sz="1000" b="1" dirty="0" smtClean="0">
                          <a:solidFill>
                            <a:srgbClr val="FFFFFF"/>
                          </a:solidFill>
                          <a:latin typeface="Arial"/>
                          <a:cs typeface="Arial"/>
                        </a:rPr>
                        <a:t>/</a:t>
                      </a:r>
                      <a:r>
                        <a:rPr lang="en-US" sz="1000" b="1" dirty="0" err="1" smtClean="0">
                          <a:solidFill>
                            <a:srgbClr val="FFFFFF"/>
                          </a:solidFill>
                          <a:latin typeface="Arial"/>
                          <a:cs typeface="Arial"/>
                        </a:rPr>
                        <a:t>hr</a:t>
                      </a:r>
                      <a:r>
                        <a:rPr lang="en-US" sz="1000" b="1" baseline="0" dirty="0" smtClean="0">
                          <a:solidFill>
                            <a:srgbClr val="FFFFFF"/>
                          </a:solidFill>
                          <a:latin typeface="Arial"/>
                          <a:cs typeface="Arial"/>
                        </a:rPr>
                        <a:t>)</a:t>
                      </a:r>
                      <a:endParaRPr lang="en-US" sz="1000" b="1" dirty="0" smtClean="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2,700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30,000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52,000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225,000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585,000</a:t>
                      </a:r>
                      <a:endParaRPr lang="en-US" sz="1000" dirty="0">
                        <a:latin typeface="Arial"/>
                        <a:cs typeface="Arial"/>
                      </a:endParaRPr>
                    </a:p>
                  </a:txBody>
                  <a:tcPr marT="34290" marB="34290" anchor="ctr">
                    <a:solidFill>
                      <a:srgbClr val="E4E4E4"/>
                    </a:solid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fi-FI" sz="1000" dirty="0" smtClean="0">
                          <a:latin typeface="+mn-lt"/>
                          <a:cs typeface="Arial"/>
                        </a:rPr>
                        <a:t>817,000</a:t>
                      </a:r>
                    </a:p>
                  </a:txBody>
                  <a:tcPr marT="34290" marB="34290" anchor="ctr">
                    <a:solidFill>
                      <a:srgbClr val="E4E4E4"/>
                    </a:solid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1,100,000</a:t>
                      </a:r>
                    </a:p>
                  </a:txBody>
                  <a:tcPr marT="34290" marB="34290" anchor="ctr">
                    <a:solidFill>
                      <a:srgbClr val="E4E4E4"/>
                    </a:solidFill>
                  </a:tcPr>
                </a:tc>
              </a:tr>
              <a:tr h="373380">
                <a:tc>
                  <a:txBody>
                    <a:bodyPr/>
                    <a:lstStyle/>
                    <a:p>
                      <a:r>
                        <a:rPr lang="en-US" sz="1000" b="1" dirty="0" smtClean="0">
                          <a:solidFill>
                            <a:srgbClr val="FFFFFF"/>
                          </a:solidFill>
                          <a:latin typeface="Arial"/>
                          <a:cs typeface="Arial"/>
                        </a:rPr>
                        <a:t>Max </a:t>
                      </a:r>
                      <a:r>
                        <a:rPr lang="en-US" sz="1000" b="1" dirty="0" err="1" smtClean="0">
                          <a:solidFill>
                            <a:srgbClr val="FFFFFF"/>
                          </a:solidFill>
                          <a:latin typeface="Arial"/>
                          <a:cs typeface="Arial"/>
                        </a:rPr>
                        <a:t>vCPU</a:t>
                      </a:r>
                      <a:r>
                        <a:rPr lang="en-US" sz="1000" b="1" baseline="0" dirty="0" smtClean="0">
                          <a:solidFill>
                            <a:srgbClr val="FFFFFF"/>
                          </a:solidFill>
                          <a:latin typeface="Arial"/>
                          <a:cs typeface="Arial"/>
                        </a:rPr>
                        <a:t> supported</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1</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1</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2</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4</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8</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16</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32</a:t>
                      </a:r>
                      <a:endParaRPr lang="en-US" sz="1000" dirty="0">
                        <a:latin typeface="Arial"/>
                        <a:cs typeface="Arial"/>
                      </a:endParaRPr>
                    </a:p>
                  </a:txBody>
                  <a:tcPr marT="34290" marB="34290" anchor="ctr">
                    <a:solidFill>
                      <a:srgbClr val="C9C9C9"/>
                    </a:solidFill>
                  </a:tcPr>
                </a:tc>
              </a:tr>
              <a:tr h="247004">
                <a:tc>
                  <a:txBody>
                    <a:bodyPr/>
                    <a:lstStyle/>
                    <a:p>
                      <a:r>
                        <a:rPr lang="en-US" sz="1000" b="1" dirty="0" smtClean="0">
                          <a:solidFill>
                            <a:srgbClr val="FFFFFF"/>
                          </a:solidFill>
                          <a:latin typeface="Arial"/>
                          <a:cs typeface="Arial"/>
                        </a:rPr>
                        <a:t>Max </a:t>
                      </a:r>
                      <a:r>
                        <a:rPr lang="en-US" sz="1000" b="1" dirty="0" err="1" smtClean="0">
                          <a:solidFill>
                            <a:srgbClr val="FFFFFF"/>
                          </a:solidFill>
                          <a:latin typeface="Arial"/>
                          <a:cs typeface="Arial"/>
                        </a:rPr>
                        <a:t>vNICs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4</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4</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4</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4</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4</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6</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6</a:t>
                      </a:r>
                      <a:endParaRPr lang="en-US" sz="1000" dirty="0">
                        <a:latin typeface="Arial"/>
                        <a:cs typeface="Arial"/>
                      </a:endParaRPr>
                    </a:p>
                  </a:txBody>
                  <a:tcPr marT="34290" marB="34290" anchor="ctr">
                    <a:solidFill>
                      <a:srgbClr val="E4E4E4"/>
                    </a:solidFill>
                  </a:tcPr>
                </a:tc>
              </a:tr>
              <a:tr h="373380">
                <a:tc>
                  <a:txBody>
                    <a:bodyPr/>
                    <a:lstStyle/>
                    <a:p>
                      <a:r>
                        <a:rPr lang="en-US" sz="1000" b="1" dirty="0" smtClean="0">
                          <a:solidFill>
                            <a:srgbClr val="FFFFFF"/>
                          </a:solidFill>
                          <a:latin typeface="Arial"/>
                          <a:cs typeface="Arial"/>
                        </a:rPr>
                        <a:t>Storage capacity </a:t>
                      </a:r>
                    </a:p>
                    <a:p>
                      <a:r>
                        <a:rPr lang="en-US" sz="1000" b="1" dirty="0" smtClean="0">
                          <a:solidFill>
                            <a:srgbClr val="FFFFFF"/>
                          </a:solidFill>
                          <a:latin typeface="Arial"/>
                          <a:cs typeface="Arial"/>
                        </a:rPr>
                        <a:t>(Min/Max)</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50 GB / 1 TB</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50 GB / 1 TB</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50 GB / 2 TB</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50 GB / 4 TB</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50 GB / 8 TB</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mn-lt"/>
                          <a:cs typeface="Arial"/>
                        </a:rPr>
                        <a:t>50 GB / 12 TB</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mn-lt"/>
                          <a:cs typeface="Arial"/>
                        </a:rPr>
                        <a:t>50 GB / 24 TB</a:t>
                      </a:r>
                    </a:p>
                  </a:txBody>
                  <a:tcPr marT="34290" marB="34290" anchor="ctr">
                    <a:solidFill>
                      <a:srgbClr val="C9C9C9"/>
                    </a:solidFill>
                  </a:tcPr>
                </a:tc>
              </a:tr>
              <a:tr h="373380">
                <a:tc>
                  <a:txBody>
                    <a:bodyPr/>
                    <a:lstStyle/>
                    <a:p>
                      <a:r>
                        <a:rPr lang="en-US" sz="1000" b="1" dirty="0" smtClean="0">
                          <a:solidFill>
                            <a:srgbClr val="FFFFFF"/>
                          </a:solidFill>
                          <a:latin typeface="Arial"/>
                          <a:cs typeface="Arial"/>
                        </a:rPr>
                        <a:t>Memory required</a:t>
                      </a:r>
                    </a:p>
                    <a:p>
                      <a:r>
                        <a:rPr lang="en-US" sz="1000" b="1" dirty="0" smtClean="0">
                          <a:solidFill>
                            <a:srgbClr val="FFFFFF"/>
                          </a:solidFill>
                          <a:latin typeface="Arial"/>
                          <a:cs typeface="Arial"/>
                        </a:rPr>
                        <a:t>(Min/Max)</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1 GB / 2 GB</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1 GB / 2 GB</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1 GB / 4 GB</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1 GB / 8 GB</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Arial"/>
                          <a:cs typeface="Arial"/>
                        </a:rPr>
                        <a:t>1 GB / 16 GB</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mn-lt"/>
                          <a:cs typeface="Arial"/>
                        </a:rPr>
                        <a:t>1 GB / 128 GB</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latin typeface="+mn-lt"/>
                          <a:cs typeface="Arial"/>
                        </a:rPr>
                        <a:t>1 GB / 128 GB</a:t>
                      </a:r>
                    </a:p>
                  </a:txBody>
                  <a:tcPr marT="34290" marB="34290" anchor="ctr">
                    <a:solidFill>
                      <a:srgbClr val="E4E4E4"/>
                    </a:solidFill>
                  </a:tcPr>
                </a:tc>
              </a:tr>
            </a:tbl>
          </a:graphicData>
        </a:graphic>
      </p:graphicFrame>
      <p:sp>
        <p:nvSpPr>
          <p:cNvPr id="7" name="TextBox 6"/>
          <p:cNvSpPr txBox="1"/>
          <p:nvPr/>
        </p:nvSpPr>
        <p:spPr>
          <a:xfrm>
            <a:off x="256078" y="4421770"/>
            <a:ext cx="3048000" cy="219275"/>
          </a:xfrm>
          <a:prstGeom prst="rect">
            <a:avLst/>
          </a:prstGeom>
          <a:noFill/>
        </p:spPr>
        <p:txBody>
          <a:bodyPr wrap="square" lIns="91436" tIns="45718" rIns="91436" bIns="45718" rtlCol="0">
            <a:spAutoFit/>
          </a:bodyPr>
          <a:lstStyle/>
          <a:p>
            <a:r>
              <a:rPr lang="en-US" sz="800" dirty="0">
                <a:solidFill>
                  <a:srgbClr val="404040"/>
                </a:solidFill>
                <a:latin typeface="Helvetica 55 Roman"/>
                <a:cs typeface="Helvetica 55 Roman"/>
              </a:rPr>
              <a:t>* Based on 100KB message size, no queuing</a:t>
            </a:r>
          </a:p>
        </p:txBody>
      </p:sp>
    </p:spTree>
    <p:extLst>
      <p:ext uri="{BB962C8B-B14F-4D97-AF65-F5344CB8AC3E}">
        <p14:creationId xmlns:p14="http://schemas.microsoft.com/office/powerpoint/2010/main" val="947844873"/>
      </p:ext>
    </p:extLst>
  </p:cSld>
  <p:clrMapOvr>
    <a:masterClrMapping/>
  </p:clrMapOvr>
  <p:transition spd="slow">
    <p:wip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a:solidFill>
                  <a:srgbClr val="FFFFFF"/>
                </a:solidFill>
              </a:rPr>
              <a:t>FortiWeb</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7785" y="2154993"/>
            <a:ext cx="585216" cy="585216"/>
          </a:xfrm>
          <a:prstGeom prst="rect">
            <a:avLst/>
          </a:prstGeom>
        </p:spPr>
      </p:pic>
    </p:spTree>
    <p:extLst>
      <p:ext uri="{BB962C8B-B14F-4D97-AF65-F5344CB8AC3E}">
        <p14:creationId xmlns:p14="http://schemas.microsoft.com/office/powerpoint/2010/main" val="1716122282"/>
      </p:ext>
    </p:extLst>
  </p:cSld>
  <p:clrMapOvr>
    <a:masterClrMapping/>
  </p:clrMapOvr>
  <p:transition>
    <p:wipe dir="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Content Placeholder 4"/>
          <p:cNvGraphicFramePr>
            <a:graphicFrameLocks/>
          </p:cNvGraphicFramePr>
          <p:nvPr>
            <p:extLst>
              <p:ext uri="{D42A27DB-BD31-4B8C-83A1-F6EECF244321}">
                <p14:modId xmlns:p14="http://schemas.microsoft.com/office/powerpoint/2010/main" val="2279119960"/>
              </p:ext>
            </p:extLst>
          </p:nvPr>
        </p:nvGraphicFramePr>
        <p:xfrm>
          <a:off x="481263" y="2174471"/>
          <a:ext cx="3650536" cy="2164230"/>
        </p:xfrm>
        <a:graphic>
          <a:graphicData uri="http://schemas.openxmlformats.org/drawingml/2006/table">
            <a:tbl>
              <a:tblPr bandRow="1">
                <a:tableStyleId>{073A0DAA-6AF3-43AB-8588-CEC1D06C72B9}</a:tableStyleId>
              </a:tblPr>
              <a:tblGrid>
                <a:gridCol w="3650536"/>
              </a:tblGrid>
              <a:tr h="9995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Web Application Firewall</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Aids in PCI DSS 6.6 compliance</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Protection against OWASP Top 10</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Application layer </a:t>
                      </a:r>
                      <a:r>
                        <a:rPr kumimoji="0" lang="en-US" sz="900" u="none" strike="noStrike" kern="1200" cap="none" spc="0" normalizeH="0" baseline="0" noProof="0" dirty="0" err="1" smtClean="0">
                          <a:ln>
                            <a:noFill/>
                          </a:ln>
                          <a:effectLst/>
                          <a:uLnTx/>
                          <a:uFillTx/>
                        </a:rPr>
                        <a:t>DDoS</a:t>
                      </a:r>
                      <a:r>
                        <a:rPr kumimoji="0" lang="en-US" sz="900" u="none" strike="noStrike" kern="1200" cap="none" spc="0" normalizeH="0" baseline="0" noProof="0" dirty="0" smtClean="0">
                          <a:ln>
                            <a:noFill/>
                          </a:ln>
                          <a:effectLst/>
                          <a:uLnTx/>
                          <a:uFillTx/>
                        </a:rPr>
                        <a:t> protection</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Auto Learn security profiles</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Geo IP data analysis and security</a:t>
                      </a:r>
                      <a:endParaRPr kumimoji="0" lang="en-US" sz="1100" u="none" strike="noStrike" kern="1200" cap="none" spc="0" normalizeH="0" baseline="0" noProof="0" dirty="0" smtClean="0">
                        <a:ln>
                          <a:noFill/>
                        </a:ln>
                        <a:effectLst/>
                        <a:uLnTx/>
                        <a:uFillTx/>
                      </a:endParaRPr>
                    </a:p>
                  </a:txBody>
                  <a:tcPr marL="180000" marT="34290" marB="108000">
                    <a:lnT w="12700" cap="flat" cmpd="sng" algn="ctr">
                      <a:no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5766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Web Vulnerability Scanner</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Scans, analyzes and detects web application vulnerabilities</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5880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Application Delivery</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Assures availability and accelerates performance of critical web applications</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bl>
          </a:graphicData>
        </a:graphic>
      </p:graphicFrame>
      <p:sp>
        <p:nvSpPr>
          <p:cNvPr id="43" name="Title 1"/>
          <p:cNvSpPr>
            <a:spLocks noGrp="1"/>
          </p:cNvSpPr>
          <p:nvPr>
            <p:ph type="title"/>
          </p:nvPr>
        </p:nvSpPr>
        <p:spPr/>
        <p:txBody>
          <a:bodyPr/>
          <a:lstStyle/>
          <a:p>
            <a:r>
              <a:rPr lang="en-US" b="0" i="0" dirty="0"/>
              <a:t>Introducing FortiWeb</a:t>
            </a:r>
          </a:p>
        </p:txBody>
      </p:sp>
      <p:grpSp>
        <p:nvGrpSpPr>
          <p:cNvPr id="2" name="Group 1"/>
          <p:cNvGrpSpPr/>
          <p:nvPr/>
        </p:nvGrpSpPr>
        <p:grpSpPr>
          <a:xfrm>
            <a:off x="4692057" y="1963697"/>
            <a:ext cx="4037524" cy="2603833"/>
            <a:chOff x="4049408" y="1689682"/>
            <a:chExt cx="4858389" cy="2860823"/>
          </a:xfrm>
        </p:grpSpPr>
        <p:pic>
          <p:nvPicPr>
            <p:cNvPr id="8" name="Picture 7" descr="ICSA_Labs_WebAppFirewall_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33677" y="4153975"/>
              <a:ext cx="1300992" cy="393008"/>
            </a:xfrm>
            <a:prstGeom prst="rect">
              <a:avLst/>
            </a:prstGeom>
          </p:spPr>
        </p:pic>
        <p:pic>
          <p:nvPicPr>
            <p:cNvPr id="9" name="Picture 8" descr="Cloud-Teal.png"/>
            <p:cNvPicPr>
              <a:picLocks noChangeAspect="1"/>
            </p:cNvPicPr>
            <p:nvPr/>
          </p:nvPicPr>
          <p:blipFill>
            <a:blip r:embed="rId4"/>
            <a:stretch>
              <a:fillRect/>
            </a:stretch>
          </p:blipFill>
          <p:spPr>
            <a:xfrm>
              <a:off x="6544930" y="1689682"/>
              <a:ext cx="2362867" cy="1191446"/>
            </a:xfrm>
            <a:prstGeom prst="rect">
              <a:avLst/>
            </a:prstGeom>
            <a:effectLst>
              <a:outerShdw blurRad="152400" dist="114300" dir="5400000" sx="90000" sy="-19000">
                <a:srgbClr val="000000">
                  <a:alpha val="20000"/>
                </a:srgbClr>
              </a:outerShdw>
            </a:effectLst>
          </p:spPr>
        </p:pic>
        <p:pic>
          <p:nvPicPr>
            <p:cNvPr id="10" name="Picture 11" descr="WebAppServer_Lt_vF.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08863" y="1809751"/>
              <a:ext cx="317500" cy="308372"/>
            </a:xfrm>
            <a:prstGeom prst="rect">
              <a:avLst/>
            </a:prstGeom>
            <a:noFill/>
            <a:ln w="9525">
              <a:noFill/>
              <a:miter lim="800000"/>
              <a:headEnd/>
              <a:tailEnd/>
            </a:ln>
          </p:spPr>
        </p:pic>
        <p:cxnSp>
          <p:nvCxnSpPr>
            <p:cNvPr id="11" name="Straight Connector 26"/>
            <p:cNvCxnSpPr>
              <a:cxnSpLocks noChangeShapeType="1"/>
            </p:cNvCxnSpPr>
            <p:nvPr/>
          </p:nvCxnSpPr>
          <p:spPr bwMode="auto">
            <a:xfrm>
              <a:off x="7280276" y="2057400"/>
              <a:ext cx="1025525" cy="457200"/>
            </a:xfrm>
            <a:prstGeom prst="line">
              <a:avLst/>
            </a:prstGeom>
            <a:noFill/>
            <a:ln w="25400">
              <a:solidFill>
                <a:srgbClr val="444F51"/>
              </a:solidFill>
              <a:round/>
              <a:headEnd/>
              <a:tailEnd/>
            </a:ln>
          </p:spPr>
        </p:cxnSp>
        <p:pic>
          <p:nvPicPr>
            <p:cNvPr id="12" name="Picture 29" descr="WebAppServer_Lt_vF.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556501" y="1871663"/>
              <a:ext cx="315913" cy="308372"/>
            </a:xfrm>
            <a:prstGeom prst="rect">
              <a:avLst/>
            </a:prstGeom>
            <a:noFill/>
            <a:ln w="9525">
              <a:noFill/>
              <a:miter lim="800000"/>
              <a:headEnd/>
              <a:tailEnd/>
            </a:ln>
          </p:spPr>
        </p:pic>
        <p:pic>
          <p:nvPicPr>
            <p:cNvPr id="13" name="Picture 30" descr="WebAppServer_Lt_vF.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2550" y="1946672"/>
              <a:ext cx="317500" cy="308372"/>
            </a:xfrm>
            <a:prstGeom prst="rect">
              <a:avLst/>
            </a:prstGeom>
            <a:noFill/>
            <a:ln w="9525">
              <a:noFill/>
              <a:miter lim="800000"/>
              <a:headEnd/>
              <a:tailEnd/>
            </a:ln>
          </p:spPr>
        </p:pic>
        <p:pic>
          <p:nvPicPr>
            <p:cNvPr id="14" name="Picture 31" descr="WebAppServer_Lt_vF.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7991475" y="2062163"/>
              <a:ext cx="319088" cy="308372"/>
            </a:xfrm>
            <a:prstGeom prst="rect">
              <a:avLst/>
            </a:prstGeom>
            <a:noFill/>
            <a:ln w="9525">
              <a:noFill/>
              <a:miter lim="800000"/>
              <a:headEnd/>
              <a:tailEnd/>
            </a:ln>
          </p:spPr>
        </p:pic>
        <p:pic>
          <p:nvPicPr>
            <p:cNvPr id="15" name="Picture 32" descr="WebAppServer_Lt_vF.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39113" y="2131219"/>
              <a:ext cx="317500" cy="308372"/>
            </a:xfrm>
            <a:prstGeom prst="rect">
              <a:avLst/>
            </a:prstGeom>
            <a:noFill/>
            <a:ln w="9525">
              <a:noFill/>
              <a:miter lim="800000"/>
              <a:headEnd/>
              <a:tailEnd/>
            </a:ln>
          </p:spPr>
        </p:pic>
        <p:pic>
          <p:nvPicPr>
            <p:cNvPr id="16" name="Picture 51" descr="Router_Lt_vF.png"/>
            <p:cNvPicPr>
              <a:picLocks noChangeAspect="1"/>
            </p:cNvPicPr>
            <p:nvPr/>
          </p:nvPicPr>
          <p:blipFill>
            <a:blip r:embed="rId8"/>
            <a:srcRect/>
            <a:stretch>
              <a:fillRect/>
            </a:stretch>
          </p:blipFill>
          <p:spPr bwMode="auto">
            <a:xfrm>
              <a:off x="6970714" y="2286000"/>
              <a:ext cx="725487" cy="400050"/>
            </a:xfrm>
            <a:prstGeom prst="rect">
              <a:avLst/>
            </a:prstGeom>
            <a:noFill/>
            <a:ln w="9525">
              <a:noFill/>
              <a:miter lim="800000"/>
              <a:headEnd/>
              <a:tailEnd/>
            </a:ln>
          </p:spPr>
        </p:pic>
        <p:pic>
          <p:nvPicPr>
            <p:cNvPr id="17" name="Picture 9" descr="Internet_Rt_vF.pn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4902456" y="3099388"/>
              <a:ext cx="885825" cy="488156"/>
            </a:xfrm>
            <a:prstGeom prst="rect">
              <a:avLst/>
            </a:prstGeom>
            <a:noFill/>
            <a:ln w="9525">
              <a:noFill/>
              <a:miter lim="800000"/>
              <a:headEnd/>
              <a:tailEnd/>
            </a:ln>
          </p:spPr>
        </p:pic>
        <p:sp>
          <p:nvSpPr>
            <p:cNvPr id="18" name="Line 113"/>
            <p:cNvSpPr>
              <a:spLocks noChangeShapeType="1"/>
            </p:cNvSpPr>
            <p:nvPr/>
          </p:nvSpPr>
          <p:spPr bwMode="auto">
            <a:xfrm flipV="1">
              <a:off x="5709624" y="2949678"/>
              <a:ext cx="595312" cy="264845"/>
            </a:xfrm>
            <a:prstGeom prst="line">
              <a:avLst/>
            </a:prstGeom>
            <a:noFill/>
            <a:ln w="25400">
              <a:solidFill>
                <a:srgbClr val="3D4144"/>
              </a:solidFill>
              <a:round/>
              <a:headEnd/>
              <a:tailEnd type="triangle" w="med" len="med"/>
            </a:ln>
          </p:spPr>
          <p:txBody>
            <a:bodyPr wrap="square" anchor="ctr">
              <a:spAutoFit/>
            </a:bodyPr>
            <a:lstStyle/>
            <a:p>
              <a:endParaRPr lang="en-US"/>
            </a:p>
          </p:txBody>
        </p:sp>
        <p:sp>
          <p:nvSpPr>
            <p:cNvPr id="19" name="Line 113"/>
            <p:cNvSpPr>
              <a:spLocks noChangeShapeType="1"/>
            </p:cNvSpPr>
            <p:nvPr/>
          </p:nvSpPr>
          <p:spPr bwMode="auto">
            <a:xfrm flipV="1">
              <a:off x="6738282" y="2594764"/>
              <a:ext cx="381000" cy="171450"/>
            </a:xfrm>
            <a:prstGeom prst="line">
              <a:avLst/>
            </a:prstGeom>
            <a:noFill/>
            <a:ln w="25400">
              <a:solidFill>
                <a:srgbClr val="3D4144"/>
              </a:solidFill>
              <a:round/>
              <a:headEnd/>
              <a:tailEnd type="triangle" w="med" len="med"/>
            </a:ln>
          </p:spPr>
          <p:txBody>
            <a:bodyPr anchor="ctr">
              <a:spAutoFit/>
            </a:bodyPr>
            <a:lstStyle/>
            <a:p>
              <a:endParaRPr lang="en-US"/>
            </a:p>
          </p:txBody>
        </p:sp>
        <p:sp>
          <p:nvSpPr>
            <p:cNvPr id="20" name="Line 113"/>
            <p:cNvSpPr>
              <a:spLocks noChangeShapeType="1"/>
            </p:cNvSpPr>
            <p:nvPr/>
          </p:nvSpPr>
          <p:spPr bwMode="auto">
            <a:xfrm flipV="1">
              <a:off x="7676536" y="2293374"/>
              <a:ext cx="304800" cy="114300"/>
            </a:xfrm>
            <a:prstGeom prst="line">
              <a:avLst/>
            </a:prstGeom>
            <a:noFill/>
            <a:ln w="25400">
              <a:solidFill>
                <a:srgbClr val="3D4144"/>
              </a:solidFill>
              <a:round/>
              <a:headEnd/>
              <a:tailEnd type="triangle" w="med" len="med"/>
            </a:ln>
            <a:scene3d>
              <a:camera prst="orthographicFront">
                <a:rot lat="900000" lon="0" rev="300000"/>
              </a:camera>
              <a:lightRig rig="threePt" dir="t"/>
            </a:scene3d>
          </p:spPr>
          <p:txBody>
            <a:bodyPr anchor="ctr">
              <a:spAutoFit/>
            </a:bodyPr>
            <a:lstStyle/>
            <a:p>
              <a:pPr>
                <a:defRPr/>
              </a:pPr>
              <a:endParaRPr lang="en-US"/>
            </a:p>
          </p:txBody>
        </p:sp>
        <p:sp>
          <p:nvSpPr>
            <p:cNvPr id="21" name="Line 113"/>
            <p:cNvSpPr>
              <a:spLocks noChangeShapeType="1"/>
            </p:cNvSpPr>
            <p:nvPr/>
          </p:nvSpPr>
          <p:spPr bwMode="auto">
            <a:xfrm flipV="1">
              <a:off x="7420896" y="2186448"/>
              <a:ext cx="304800" cy="114300"/>
            </a:xfrm>
            <a:prstGeom prst="line">
              <a:avLst/>
            </a:prstGeom>
            <a:noFill/>
            <a:ln w="25400">
              <a:solidFill>
                <a:srgbClr val="3D4144"/>
              </a:solidFill>
              <a:round/>
              <a:headEnd/>
              <a:tailEnd type="triangle" w="med" len="med"/>
            </a:ln>
          </p:spPr>
          <p:txBody>
            <a:bodyPr anchor="ctr">
              <a:spAutoFit/>
            </a:bodyPr>
            <a:lstStyle/>
            <a:p>
              <a:endParaRPr lang="en-US"/>
            </a:p>
          </p:txBody>
        </p:sp>
        <p:pic>
          <p:nvPicPr>
            <p:cNvPr id="22" name="Picture 21" descr="FortiWeb_Icon_1U_Lt-s.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96877" y="2639039"/>
              <a:ext cx="981875" cy="457200"/>
            </a:xfrm>
            <a:prstGeom prst="rect">
              <a:avLst/>
            </a:prstGeom>
          </p:spPr>
        </p:pic>
        <p:sp>
          <p:nvSpPr>
            <p:cNvPr id="23" name="TextBox 62"/>
            <p:cNvSpPr txBox="1">
              <a:spLocks noChangeArrowheads="1"/>
            </p:cNvSpPr>
            <p:nvPr/>
          </p:nvSpPr>
          <p:spPr bwMode="auto">
            <a:xfrm>
              <a:off x="6716290" y="3085450"/>
              <a:ext cx="1021230" cy="304338"/>
            </a:xfrm>
            <a:prstGeom prst="rect">
              <a:avLst/>
            </a:prstGeom>
            <a:noFill/>
            <a:ln w="9525">
              <a:noFill/>
              <a:miter lim="800000"/>
              <a:headEnd/>
              <a:tailEnd/>
            </a:ln>
          </p:spPr>
          <p:txBody>
            <a:bodyPr wrap="none">
              <a:spAutoFit/>
            </a:bodyPr>
            <a:lstStyle/>
            <a:p>
              <a:r>
                <a:rPr lang="en-US" sz="1200" b="1" dirty="0">
                  <a:solidFill>
                    <a:srgbClr val="444F51"/>
                  </a:solidFill>
                  <a:latin typeface="Helvetica" charset="0"/>
                </a:rPr>
                <a:t>FortiWeb</a:t>
              </a:r>
            </a:p>
          </p:txBody>
        </p:sp>
        <p:sp>
          <p:nvSpPr>
            <p:cNvPr id="24" name="TextBox 67"/>
            <p:cNvSpPr txBox="1">
              <a:spLocks noChangeArrowheads="1"/>
            </p:cNvSpPr>
            <p:nvPr/>
          </p:nvSpPr>
          <p:spPr bwMode="auto">
            <a:xfrm>
              <a:off x="5303885" y="2017487"/>
              <a:ext cx="1326133" cy="439600"/>
            </a:xfrm>
            <a:prstGeom prst="rect">
              <a:avLst/>
            </a:prstGeom>
            <a:noFill/>
            <a:ln w="9525">
              <a:noFill/>
              <a:miter lim="800000"/>
              <a:headEnd/>
              <a:tailEnd/>
            </a:ln>
          </p:spPr>
          <p:txBody>
            <a:bodyPr wrap="none">
              <a:spAutoFit/>
            </a:bodyPr>
            <a:lstStyle/>
            <a:p>
              <a:pPr algn="ctr"/>
              <a:r>
                <a:rPr lang="en-US" sz="1000" dirty="0">
                  <a:solidFill>
                    <a:srgbClr val="36424A"/>
                  </a:solidFill>
                  <a:latin typeface="Helvetica" charset="0"/>
                </a:rPr>
                <a:t>Web Application</a:t>
              </a:r>
            </a:p>
            <a:p>
              <a:pPr algn="ctr"/>
              <a:r>
                <a:rPr lang="en-US" sz="1000" dirty="0">
                  <a:solidFill>
                    <a:srgbClr val="36424A"/>
                  </a:solidFill>
                  <a:latin typeface="Helvetica" charset="0"/>
                </a:rPr>
                <a:t>Servers</a:t>
              </a:r>
            </a:p>
          </p:txBody>
        </p:sp>
        <p:cxnSp>
          <p:nvCxnSpPr>
            <p:cNvPr id="25" name="Curved Connector 24"/>
            <p:cNvCxnSpPr/>
            <p:nvPr/>
          </p:nvCxnSpPr>
          <p:spPr bwMode="auto">
            <a:xfrm rot="5400000" flipH="1" flipV="1">
              <a:off x="5403068" y="3186634"/>
              <a:ext cx="819772" cy="712101"/>
            </a:xfrm>
            <a:prstGeom prst="curvedConnector3">
              <a:avLst>
                <a:gd name="adj1" fmla="val 50000"/>
              </a:avLst>
            </a:prstGeom>
            <a:ln>
              <a:solidFill>
                <a:srgbClr val="FF0000"/>
              </a:solidFill>
              <a:headEnd type="none" w="med" len="med"/>
              <a:tailEnd type="stealth" w="lg" len="lg"/>
            </a:ln>
          </p:spPr>
          <p:style>
            <a:lnRef idx="3">
              <a:schemeClr val="accent2"/>
            </a:lnRef>
            <a:fillRef idx="0">
              <a:schemeClr val="accent2"/>
            </a:fillRef>
            <a:effectRef idx="2">
              <a:schemeClr val="accent2"/>
            </a:effectRef>
            <a:fontRef idx="minor">
              <a:schemeClr val="tx1"/>
            </a:fontRef>
          </p:style>
        </p:cxnSp>
        <p:pic>
          <p:nvPicPr>
            <p:cNvPr id="26" name="Picture 25" descr="BadGuy_Icon_Rt.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657955" y="4137499"/>
              <a:ext cx="489000" cy="413006"/>
            </a:xfrm>
            <a:prstGeom prst="rect">
              <a:avLst/>
            </a:prstGeom>
          </p:spPr>
        </p:pic>
        <p:pic>
          <p:nvPicPr>
            <p:cNvPr id="27" name="Picture 26" descr="Laptop-Wireless_Lt.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44882" y="3844930"/>
              <a:ext cx="673047" cy="391691"/>
            </a:xfrm>
            <a:prstGeom prst="rect">
              <a:avLst/>
            </a:prstGeom>
            <a:effectLst>
              <a:outerShdw blurRad="50800" dist="25400" dir="5400000">
                <a:srgbClr val="000000">
                  <a:alpha val="30000"/>
                </a:srgbClr>
              </a:outerShdw>
            </a:effectLst>
          </p:spPr>
        </p:pic>
        <p:sp>
          <p:nvSpPr>
            <p:cNvPr id="28" name="Explosion 1 27"/>
            <p:cNvSpPr/>
            <p:nvPr/>
          </p:nvSpPr>
          <p:spPr>
            <a:xfrm>
              <a:off x="6169004" y="2912104"/>
              <a:ext cx="407988" cy="302419"/>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dirty="0"/>
            </a:p>
          </p:txBody>
        </p:sp>
        <p:pic>
          <p:nvPicPr>
            <p:cNvPr id="29" name="Picture 28" descr="User-Green-Male_Rt-s.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049408" y="2680489"/>
              <a:ext cx="429409" cy="353972"/>
            </a:xfrm>
            <a:prstGeom prst="rect">
              <a:avLst/>
            </a:prstGeom>
          </p:spPr>
        </p:pic>
        <p:pic>
          <p:nvPicPr>
            <p:cNvPr id="30" name="Picture 29" descr="User-Silver-Male_Rt-s.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478817" y="2577604"/>
              <a:ext cx="433277" cy="356873"/>
            </a:xfrm>
            <a:prstGeom prst="rect">
              <a:avLst/>
            </a:prstGeom>
          </p:spPr>
        </p:pic>
        <p:pic>
          <p:nvPicPr>
            <p:cNvPr id="31" name="Picture 30" descr="User-Exec-Male_Rt-s.png"/>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117366" y="2317813"/>
              <a:ext cx="429408" cy="362676"/>
            </a:xfrm>
            <a:prstGeom prst="rect">
              <a:avLst/>
            </a:prstGeom>
          </p:spPr>
        </p:pic>
        <p:cxnSp>
          <p:nvCxnSpPr>
            <p:cNvPr id="33" name="Curved Connector 32"/>
            <p:cNvCxnSpPr>
              <a:stCxn id="30" idx="2"/>
            </p:cNvCxnSpPr>
            <p:nvPr/>
          </p:nvCxnSpPr>
          <p:spPr bwMode="auto">
            <a:xfrm rot="5400000" flipH="1" flipV="1">
              <a:off x="5500195" y="2129737"/>
              <a:ext cx="1" cy="1609481"/>
            </a:xfrm>
            <a:prstGeom prst="curvedConnector4">
              <a:avLst>
                <a:gd name="adj1" fmla="val -22860000000"/>
                <a:gd name="adj2" fmla="val 56730"/>
              </a:avLst>
            </a:prstGeom>
            <a:solidFill>
              <a:schemeClr val="accent1"/>
            </a:solidFill>
            <a:ln w="57150" cap="flat" cmpd="sng" algn="ctr">
              <a:gradFill flip="none" rotWithShape="1">
                <a:gsLst>
                  <a:gs pos="0">
                    <a:srgbClr val="4872B6"/>
                  </a:gs>
                  <a:gs pos="100000">
                    <a:srgbClr val="B6C4DC"/>
                  </a:gs>
                  <a:gs pos="61000">
                    <a:srgbClr val="779AD3"/>
                  </a:gs>
                </a:gsLst>
                <a:lin ang="16200000" scaled="0"/>
                <a:tileRect/>
              </a:gradFill>
              <a:prstDash val="solid"/>
              <a:round/>
              <a:headEnd type="none" w="med" len="med"/>
              <a:tailEnd type="stealth" w="lg" len="lg"/>
            </a:ln>
            <a:effectLst/>
          </p:spPr>
        </p:cxnSp>
        <p:sp>
          <p:nvSpPr>
            <p:cNvPr id="35" name="TextBox 67"/>
            <p:cNvSpPr txBox="1">
              <a:spLocks noChangeArrowheads="1"/>
            </p:cNvSpPr>
            <p:nvPr/>
          </p:nvSpPr>
          <p:spPr bwMode="auto">
            <a:xfrm>
              <a:off x="5650091" y="3611928"/>
              <a:ext cx="1724573" cy="270522"/>
            </a:xfrm>
            <a:prstGeom prst="rect">
              <a:avLst/>
            </a:prstGeom>
            <a:noFill/>
            <a:ln w="9525">
              <a:noFill/>
              <a:miter lim="800000"/>
              <a:headEnd/>
              <a:tailEnd/>
            </a:ln>
          </p:spPr>
          <p:txBody>
            <a:bodyPr wrap="none">
              <a:spAutoFit/>
            </a:bodyPr>
            <a:lstStyle/>
            <a:p>
              <a:pPr algn="ctr"/>
              <a:r>
                <a:rPr lang="en-US" sz="1000" i="1" dirty="0">
                  <a:solidFill>
                    <a:srgbClr val="FF0000"/>
                  </a:solidFill>
                  <a:latin typeface="Helvetica" charset="0"/>
                </a:rPr>
                <a:t>SQL Injection, XSS…</a:t>
              </a:r>
            </a:p>
          </p:txBody>
        </p:sp>
        <p:pic>
          <p:nvPicPr>
            <p:cNvPr id="37" name="Picture 36" descr="Fortinet_Grid-Icon_PMS485.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562183" y="3138798"/>
              <a:ext cx="213020" cy="113977"/>
            </a:xfrm>
            <a:prstGeom prst="rect">
              <a:avLst/>
            </a:prstGeom>
          </p:spPr>
        </p:pic>
      </p:grpSp>
      <p:grpSp>
        <p:nvGrpSpPr>
          <p:cNvPr id="3" name="Group 2"/>
          <p:cNvGrpSpPr/>
          <p:nvPr/>
        </p:nvGrpSpPr>
        <p:grpSpPr>
          <a:xfrm>
            <a:off x="448253" y="900000"/>
            <a:ext cx="8281328" cy="635058"/>
            <a:chOff x="448252" y="1080000"/>
            <a:chExt cx="8281328" cy="635058"/>
          </a:xfrm>
        </p:grpSpPr>
        <p:sp>
          <p:nvSpPr>
            <p:cNvPr id="34" name="Rectangle 33"/>
            <p:cNvSpPr/>
            <p:nvPr/>
          </p:nvSpPr>
          <p:spPr bwMode="invGray">
            <a:xfrm>
              <a:off x="448252" y="1080000"/>
              <a:ext cx="8281328" cy="635058"/>
            </a:xfrm>
            <a:prstGeom prst="rect">
              <a:avLst/>
            </a:prstGeom>
            <a:solidFill>
              <a:srgbClr val="324040"/>
            </a:solidFill>
            <a:ln w="28575">
              <a:noFill/>
              <a:round/>
              <a:headEnd/>
              <a:tailEnd/>
            </a:ln>
            <a:extLst/>
          </p:spPr>
          <p:txBody>
            <a:bodyPr wrap="square" rtlCol="0" anchor="ctr"/>
            <a:lstStyle/>
            <a:p>
              <a:pPr marL="914362" lvl="4" defTabSz="342865"/>
              <a:r>
                <a:rPr lang="en-US" sz="1800" b="1" dirty="0">
                  <a:solidFill>
                    <a:schemeClr val="bg1"/>
                  </a:solidFill>
                  <a:cs typeface="Arial Narrow"/>
                </a:rPr>
                <a:t>Web application firewall to protect, balance, and accelerate web applications.</a:t>
              </a:r>
            </a:p>
          </p:txBody>
        </p:sp>
        <p:pic>
          <p:nvPicPr>
            <p:cNvPr id="38" name="Picture 37"/>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55586" y="1104454"/>
              <a:ext cx="585216" cy="585216"/>
            </a:xfrm>
            <a:prstGeom prst="rect">
              <a:avLst/>
            </a:prstGeom>
          </p:spPr>
        </p:pic>
      </p:grpSp>
    </p:spTree>
    <p:extLst>
      <p:ext uri="{BB962C8B-B14F-4D97-AF65-F5344CB8AC3E}">
        <p14:creationId xmlns:p14="http://schemas.microsoft.com/office/powerpoint/2010/main" val="763912887"/>
      </p:ext>
    </p:extLst>
  </p:cSld>
  <p:clrMapOvr>
    <a:masterClrMapping/>
  </p:clrMapOvr>
  <p:transition>
    <p:wipe dir="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smtClean="0"/>
              <a:t>FortiWeb </a:t>
            </a:r>
            <a:r>
              <a:rPr lang="en-US" b="0" i="0" dirty="0"/>
              <a:t>Series</a:t>
            </a:r>
            <a:endParaRPr lang="en-US" dirty="0"/>
          </a:p>
        </p:txBody>
      </p:sp>
      <p:graphicFrame>
        <p:nvGraphicFramePr>
          <p:cNvPr id="5" name="Group 51"/>
          <p:cNvGraphicFramePr>
            <a:graphicFrameLocks noGrp="1"/>
          </p:cNvGraphicFramePr>
          <p:nvPr>
            <p:extLst>
              <p:ext uri="{D42A27DB-BD31-4B8C-83A1-F6EECF244321}">
                <p14:modId xmlns:p14="http://schemas.microsoft.com/office/powerpoint/2010/main" val="788454402"/>
              </p:ext>
            </p:extLst>
          </p:nvPr>
        </p:nvGraphicFramePr>
        <p:xfrm>
          <a:off x="252001" y="1080000"/>
          <a:ext cx="8639995" cy="2065788"/>
        </p:xfrm>
        <a:graphic>
          <a:graphicData uri="http://schemas.openxmlformats.org/drawingml/2006/table">
            <a:tbl>
              <a:tblPr firstRow="1" bandRow="1">
                <a:effectLst/>
                <a:tableStyleId>{073A0DAA-6AF3-43AB-8588-CEC1D06C72B9}</a:tableStyleId>
              </a:tblPr>
              <a:tblGrid>
                <a:gridCol w="1673434"/>
                <a:gridCol w="995223"/>
                <a:gridCol w="995223"/>
                <a:gridCol w="995223"/>
                <a:gridCol w="995223"/>
                <a:gridCol w="995223"/>
                <a:gridCol w="995223"/>
                <a:gridCol w="995223"/>
              </a:tblGrid>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dirty="0" smtClean="0">
                          <a:latin typeface="Arial"/>
                          <a:cs typeface="Arial"/>
                        </a:rPr>
                        <a:t>FortiWeb</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FFFF"/>
                          </a:solidFill>
                          <a:effectLst/>
                          <a:latin typeface="Arial"/>
                          <a:cs typeface="Arial"/>
                        </a:rPr>
                        <a:t>FWB-100D</a:t>
                      </a: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FWB-400D</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mn-lt"/>
                          <a:cs typeface="Arial"/>
                        </a:rPr>
                        <a:t>FWB-600D</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FWB-1000D</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FWB-3000E</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mn-lt"/>
                          <a:cs typeface="Arial"/>
                        </a:rPr>
                        <a:t>FWB-3010E</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FWB-4000E</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r>
              <a:tr h="247004">
                <a:tc>
                  <a:txBody>
                    <a:bodyPr/>
                    <a:lstStyle/>
                    <a:p>
                      <a:r>
                        <a:rPr lang="en-US" sz="1000" b="1" dirty="0" smtClean="0">
                          <a:solidFill>
                            <a:srgbClr val="FFFFFF"/>
                          </a:solidFill>
                          <a:latin typeface="Arial"/>
                          <a:cs typeface="Arial"/>
                        </a:rPr>
                        <a:t>Throughput</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25 Mbps</a:t>
                      </a:r>
                      <a:endParaRPr lang="en-US" sz="1000" dirty="0">
                        <a:latin typeface="Arial"/>
                        <a:cs typeface="Arial"/>
                      </a:endParaRPr>
                    </a:p>
                  </a:txBody>
                  <a:tcPr marT="34290" marB="34290" anchor="ctr">
                    <a:solidFill>
                      <a:srgbClr val="C9C9C9"/>
                    </a:solidFill>
                  </a:tcPr>
                </a:tc>
                <a:tc>
                  <a:txBody>
                    <a:bodyPr/>
                    <a:lstStyle/>
                    <a:p>
                      <a:pPr algn="ctr"/>
                      <a:r>
                        <a:rPr lang="de-DE" sz="1000" dirty="0" smtClean="0">
                          <a:latin typeface="Arial"/>
                          <a:cs typeface="Arial"/>
                        </a:rPr>
                        <a:t>100 Mbps</a:t>
                      </a:r>
                      <a:endParaRPr lang="en-US" sz="1000" dirty="0">
                        <a:latin typeface="Arial"/>
                        <a:cs typeface="Arial"/>
                      </a:endParaRPr>
                    </a:p>
                  </a:txBody>
                  <a:tcPr marT="34290" marB="34290" anchor="ctr">
                    <a:solidFill>
                      <a:srgbClr val="C9C9C9"/>
                    </a:solidFill>
                  </a:tcPr>
                </a:tc>
                <a:tc>
                  <a:txBody>
                    <a:bodyPr/>
                    <a:lstStyle/>
                    <a:p>
                      <a:pPr algn="ctr"/>
                      <a:r>
                        <a:rPr lang="de-DE" sz="1000" dirty="0" smtClean="0">
                          <a:latin typeface="+mn-lt"/>
                          <a:cs typeface="Arial"/>
                        </a:rPr>
                        <a:t>250 Mbps </a:t>
                      </a:r>
                    </a:p>
                  </a:txBody>
                  <a:tcPr marT="34290" marB="34290" anchor="ctr">
                    <a:solidFill>
                      <a:srgbClr val="C9C9C9"/>
                    </a:solidFill>
                  </a:tcPr>
                </a:tc>
                <a:tc>
                  <a:txBody>
                    <a:bodyPr/>
                    <a:lstStyle/>
                    <a:p>
                      <a:pPr algn="ctr"/>
                      <a:r>
                        <a:rPr lang="de-DE" sz="1000" dirty="0" smtClean="0">
                          <a:latin typeface="Arial"/>
                          <a:cs typeface="Arial"/>
                        </a:rPr>
                        <a:t>1 Gbps</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5 Gbps</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5 Gbps</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20 Gbps</a:t>
                      </a:r>
                      <a:endParaRPr lang="en-US" sz="1000" dirty="0">
                        <a:latin typeface="Arial"/>
                        <a:cs typeface="Arial"/>
                      </a:endParaRPr>
                    </a:p>
                  </a:txBody>
                  <a:tcPr marT="34290" marB="34290" anchor="ctr">
                    <a:solidFill>
                      <a:srgbClr val="C9C9C9"/>
                    </a:solidFill>
                  </a:tcPr>
                </a:tc>
              </a:tr>
              <a:tr h="247004">
                <a:tc>
                  <a:txBody>
                    <a:bodyPr/>
                    <a:lstStyle/>
                    <a:p>
                      <a:r>
                        <a:rPr lang="en-US" sz="1000" b="1" dirty="0" smtClean="0">
                          <a:solidFill>
                            <a:srgbClr val="FFFFFF"/>
                          </a:solidFill>
                          <a:latin typeface="Arial"/>
                          <a:cs typeface="Arial"/>
                        </a:rPr>
                        <a:t>Latency</a:t>
                      </a:r>
                      <a:endParaRPr lang="en-US" sz="1000" b="1" dirty="0">
                        <a:solidFill>
                          <a:srgbClr val="FFFFFF"/>
                        </a:solidFill>
                        <a:latin typeface="Arial"/>
                        <a:cs typeface="Arial"/>
                      </a:endParaRPr>
                    </a:p>
                  </a:txBody>
                  <a:tcPr marT="34290" marB="34290" anchor="c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Sub-</a:t>
                      </a:r>
                      <a:r>
                        <a:rPr lang="en-US" sz="1000" dirty="0" err="1" smtClean="0">
                          <a:latin typeface="+mn-lt"/>
                          <a:cs typeface="Arial"/>
                        </a:rPr>
                        <a:t>ms</a:t>
                      </a:r>
                      <a:endParaRPr lang="en-US" sz="1000" dirty="0" smtClean="0">
                        <a:latin typeface="+mn-lt"/>
                        <a:cs typeface="Arial"/>
                      </a:endParaRPr>
                    </a:p>
                  </a:txBody>
                  <a:tcPr marT="34290" marB="34290" anchor="ctr">
                    <a:solidFill>
                      <a:srgbClr val="E4E4E4"/>
                    </a:solidFill>
                  </a:tcPr>
                </a:tc>
                <a:tc>
                  <a:txBody>
                    <a:bodyPr/>
                    <a:lstStyle/>
                    <a:p>
                      <a:pPr algn="ctr"/>
                      <a:r>
                        <a:rPr lang="en-US" sz="1000" dirty="0" smtClean="0">
                          <a:latin typeface="Arial"/>
                          <a:cs typeface="Arial"/>
                        </a:rPr>
                        <a:t>Sub-</a:t>
                      </a:r>
                      <a:r>
                        <a:rPr lang="en-US" sz="1000" dirty="0" err="1" smtClean="0">
                          <a:latin typeface="Arial"/>
                          <a:cs typeface="Arial"/>
                        </a:rPr>
                        <a:t>ms</a:t>
                      </a:r>
                      <a:endParaRPr lang="en-US" sz="1000" dirty="0">
                        <a:latin typeface="Arial"/>
                        <a:cs typeface="Arial"/>
                      </a:endParaRPr>
                    </a:p>
                  </a:txBody>
                  <a:tcPr marT="34290" marB="34290" anchor="ctr">
                    <a:solidFill>
                      <a:srgbClr val="E4E4E4"/>
                    </a:solidFill>
                  </a:tcP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Sub-</a:t>
                      </a:r>
                      <a:r>
                        <a:rPr lang="en-US" sz="1000" dirty="0" err="1" smtClean="0">
                          <a:latin typeface="+mn-lt"/>
                          <a:cs typeface="Arial"/>
                        </a:rPr>
                        <a:t>ms</a:t>
                      </a:r>
                      <a:endParaRPr lang="en-US" sz="1000" dirty="0" smtClean="0">
                        <a:latin typeface="+mn-lt"/>
                        <a:cs typeface="Arial"/>
                      </a:endParaRPr>
                    </a:p>
                  </a:txBody>
                  <a:tcPr marT="34290" marB="34290" anchor="ctr">
                    <a:solidFill>
                      <a:srgbClr val="E4E4E4"/>
                    </a:solidFill>
                  </a:tcPr>
                </a:tc>
                <a:tc>
                  <a:txBody>
                    <a:bodyPr/>
                    <a:lstStyle/>
                    <a:p>
                      <a:pPr algn="ctr"/>
                      <a:r>
                        <a:rPr lang="en-US" sz="1000" dirty="0" smtClean="0">
                          <a:latin typeface="Arial"/>
                          <a:cs typeface="Arial"/>
                        </a:rPr>
                        <a:t>Sub-</a:t>
                      </a:r>
                      <a:r>
                        <a:rPr lang="en-US" sz="1000" dirty="0" err="1" smtClean="0">
                          <a:latin typeface="Arial"/>
                          <a:cs typeface="Arial"/>
                        </a:rPr>
                        <a:t>ms</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Sub-</a:t>
                      </a:r>
                      <a:r>
                        <a:rPr lang="en-US" sz="1000" dirty="0" err="1" smtClean="0">
                          <a:latin typeface="Arial"/>
                          <a:cs typeface="Arial"/>
                        </a:rPr>
                        <a:t>ms</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Sub-</a:t>
                      </a:r>
                      <a:r>
                        <a:rPr lang="en-US" sz="1000" dirty="0" err="1" smtClean="0">
                          <a:latin typeface="Arial"/>
                          <a:cs typeface="Arial"/>
                        </a:rPr>
                        <a:t>ms</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Sub-</a:t>
                      </a:r>
                      <a:r>
                        <a:rPr lang="en-US" sz="1000" dirty="0" err="1" smtClean="0">
                          <a:latin typeface="Arial"/>
                          <a:cs typeface="Arial"/>
                        </a:rPr>
                        <a:t>ms</a:t>
                      </a:r>
                      <a:endParaRPr lang="en-US" sz="1000" dirty="0">
                        <a:latin typeface="Arial"/>
                        <a:cs typeface="Arial"/>
                      </a:endParaRPr>
                    </a:p>
                  </a:txBody>
                  <a:tcPr marT="34290" marB="34290" anchor="ctr">
                    <a:solidFill>
                      <a:srgbClr val="E4E4E4"/>
                    </a:solidFill>
                  </a:tcPr>
                </a:tc>
              </a:tr>
              <a:tr h="231512">
                <a:tc>
                  <a:txBody>
                    <a:bodyPr/>
                    <a:lstStyle/>
                    <a:p>
                      <a:r>
                        <a:rPr lang="en-US" sz="1000" b="1" dirty="0" smtClean="0">
                          <a:solidFill>
                            <a:srgbClr val="FFFFFF"/>
                          </a:solidFill>
                          <a:latin typeface="Arial"/>
                          <a:cs typeface="Arial"/>
                        </a:rPr>
                        <a:t>GE RJ45 ports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4</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4</a:t>
                      </a:r>
                      <a:endParaRPr lang="en-US" sz="1000" dirty="0">
                        <a:latin typeface="Arial"/>
                        <a:cs typeface="Arial"/>
                      </a:endParaRPr>
                    </a:p>
                  </a:txBody>
                  <a:tcPr marT="34290" marB="34290" anchor="ctr">
                    <a:solidFill>
                      <a:srgbClr val="C9C9C9"/>
                    </a:solidFill>
                  </a:tcP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2 + 2 Bypass</a:t>
                      </a:r>
                    </a:p>
                  </a:txBody>
                  <a:tcPr marT="34290" marB="34290" anchor="ctr">
                    <a:solidFill>
                      <a:srgbClr val="C9C9C9"/>
                    </a:solidFill>
                  </a:tcPr>
                </a:tc>
                <a:tc>
                  <a:txBody>
                    <a:bodyPr/>
                    <a:lstStyle/>
                    <a:p>
                      <a:pPr algn="ctr"/>
                      <a:r>
                        <a:rPr lang="en-US" sz="1000" dirty="0" smtClean="0">
                          <a:latin typeface="Arial"/>
                          <a:cs typeface="Arial"/>
                        </a:rPr>
                        <a:t>2 + 4 Bypass</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mn-lt"/>
                          <a:cs typeface="Arial"/>
                        </a:rPr>
                        <a:t>4 + 4 Bypass</a:t>
                      </a:r>
                      <a:endParaRPr lang="en-US" sz="1000" dirty="0">
                        <a:latin typeface="+mn-lt"/>
                        <a:cs typeface="Arial"/>
                      </a:endParaRPr>
                    </a:p>
                  </a:txBody>
                  <a:tcPr marT="34290" marB="34290" anchor="ctr">
                    <a:solidFill>
                      <a:srgbClr val="C9C9C9"/>
                    </a:solid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4+ 4 Bypass</a:t>
                      </a:r>
                    </a:p>
                  </a:txBody>
                  <a:tcPr marT="34290" marB="34290" anchor="ctr">
                    <a:solidFill>
                      <a:srgbClr val="C9C9C9"/>
                    </a:solidFill>
                  </a:tcPr>
                </a:tc>
                <a:tc>
                  <a:txBody>
                    <a:bodyPr/>
                    <a:lstStyle/>
                    <a:p>
                      <a:pPr algn="ctr"/>
                      <a:r>
                        <a:rPr lang="en-US" sz="1000" dirty="0" smtClean="0">
                          <a:latin typeface="Arial"/>
                          <a:cs typeface="Arial"/>
                        </a:rPr>
                        <a:t>4+ 4 Bypass</a:t>
                      </a:r>
                      <a:endParaRPr lang="en-US" sz="1000" dirty="0">
                        <a:latin typeface="Arial"/>
                        <a:cs typeface="Arial"/>
                      </a:endParaRPr>
                    </a:p>
                  </a:txBody>
                  <a:tcPr marT="34290" marB="34290" anchor="ctr">
                    <a:solidFill>
                      <a:srgbClr val="C9C9C9"/>
                    </a:solidFill>
                  </a:tcPr>
                </a:tc>
              </a:tr>
              <a:tr h="247004">
                <a:tc>
                  <a:txBody>
                    <a:bodyPr/>
                    <a:lstStyle/>
                    <a:p>
                      <a:r>
                        <a:rPr lang="en-US" sz="1000" b="1" dirty="0" smtClean="0">
                          <a:solidFill>
                            <a:srgbClr val="FFFFFF"/>
                          </a:solidFill>
                          <a:latin typeface="Arial"/>
                          <a:cs typeface="Arial"/>
                        </a:rPr>
                        <a:t>GE</a:t>
                      </a:r>
                      <a:r>
                        <a:rPr lang="en-US" sz="1000" b="1" baseline="0" dirty="0" smtClean="0">
                          <a:solidFill>
                            <a:srgbClr val="FFFFFF"/>
                          </a:solidFill>
                          <a:latin typeface="Arial"/>
                          <a:cs typeface="Arial"/>
                        </a:rPr>
                        <a:t> SFP </a:t>
                      </a:r>
                      <a:r>
                        <a:rPr lang="en-US" sz="1000" b="1" dirty="0" smtClean="0">
                          <a:solidFill>
                            <a:srgbClr val="FFFFFF"/>
                          </a:solidFill>
                          <a:latin typeface="Arial"/>
                          <a:cs typeface="Arial"/>
                        </a:rPr>
                        <a:t>slots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4</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4</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2</a:t>
                      </a:r>
                      <a:endParaRPr lang="en-US" sz="1000" dirty="0">
                        <a:latin typeface="Arial"/>
                        <a:cs typeface="Arial"/>
                      </a:endParaRPr>
                    </a:p>
                  </a:txBody>
                  <a:tcPr marT="34290" marB="34290" anchor="ctr">
                    <a:solidFill>
                      <a:srgbClr val="E4E4E4"/>
                    </a:solidFill>
                  </a:tcPr>
                </a:tc>
                <a:tc>
                  <a:txBody>
                    <a:bodyPr/>
                    <a:lstStyle/>
                    <a:p>
                      <a:pPr algn="ctr"/>
                      <a:r>
                        <a:rPr lang="en-US" sz="1000" baseline="0" dirty="0" smtClean="0">
                          <a:latin typeface="+mn-lt"/>
                          <a:cs typeface="Arial"/>
                        </a:rPr>
                        <a:t>4 </a:t>
                      </a:r>
                      <a:endParaRPr lang="en-US" sz="1000" dirty="0">
                        <a:latin typeface="+mn-lt"/>
                        <a:cs typeface="Arial"/>
                      </a:endParaRPr>
                    </a:p>
                  </a:txBody>
                  <a:tcPr marT="34290" marB="34290" anchor="ctr">
                    <a:solidFill>
                      <a:srgbClr val="E4E4E4"/>
                    </a:solidFill>
                  </a:tcPr>
                </a:tc>
                <a:tc>
                  <a:txBody>
                    <a:bodyPr/>
                    <a:lstStyle/>
                    <a:p>
                      <a:pPr algn="ctr"/>
                      <a:r>
                        <a:rPr lang="en-US" sz="1000" dirty="0" smtClean="0">
                          <a:latin typeface="+mn-lt"/>
                          <a:cs typeface="Arial"/>
                        </a:rPr>
                        <a:t>4</a:t>
                      </a:r>
                      <a:endParaRPr lang="en-US" sz="1000" dirty="0">
                        <a:latin typeface="+mn-lt"/>
                        <a:cs typeface="Arial"/>
                      </a:endParaRPr>
                    </a:p>
                  </a:txBody>
                  <a:tcPr marT="34290" marB="34290" anchor="ctr">
                    <a:solidFill>
                      <a:srgbClr val="E4E4E4"/>
                    </a:solidFill>
                  </a:tcPr>
                </a:tc>
                <a:tc>
                  <a:txBody>
                    <a:bodyPr/>
                    <a:lstStyle/>
                    <a:p>
                      <a:pPr algn="ctr"/>
                      <a:r>
                        <a:rPr lang="en-US" sz="1000" baseline="0" dirty="0" smtClean="0">
                          <a:latin typeface="Arial"/>
                          <a:cs typeface="Arial"/>
                        </a:rPr>
                        <a:t>4 </a:t>
                      </a:r>
                      <a:endParaRPr lang="en-US" sz="1000" dirty="0">
                        <a:latin typeface="Arial"/>
                        <a:cs typeface="Arial"/>
                      </a:endParaRPr>
                    </a:p>
                  </a:txBody>
                  <a:tcPr marT="34290" marB="34290" anchor="ctr">
                    <a:solidFill>
                      <a:srgbClr val="E4E4E4"/>
                    </a:solidFill>
                  </a:tcPr>
                </a:tc>
              </a:tr>
              <a:tr h="247004">
                <a:tc>
                  <a:txBody>
                    <a:bodyPr/>
                    <a:lstStyle/>
                    <a:p>
                      <a:r>
                        <a:rPr lang="en-US" sz="1000" b="1" dirty="0" smtClean="0">
                          <a:solidFill>
                            <a:srgbClr val="FFFFFF"/>
                          </a:solidFill>
                          <a:latin typeface="Arial"/>
                          <a:cs typeface="Arial"/>
                        </a:rPr>
                        <a:t>10GE SFP+</a:t>
                      </a:r>
                    </a:p>
                  </a:txBody>
                  <a:tcPr marT="34290" marB="34290" anchor="ctr">
                    <a:solidFill>
                      <a:schemeClr val="accent4"/>
                    </a:solidFill>
                  </a:tcPr>
                </a:tc>
                <a:tc>
                  <a:txBody>
                    <a:bodyPr/>
                    <a:lstStyle/>
                    <a:p>
                      <a:pPr algn="ctr"/>
                      <a:r>
                        <a:rPr lang="en-US" sz="1000" dirty="0" smtClean="0">
                          <a:latin typeface="Arial"/>
                          <a:cs typeface="Arial"/>
                        </a:rPr>
                        <a:t>-</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a:t>
                      </a:r>
                      <a:endParaRPr lang="en-US" sz="1000" dirty="0">
                        <a:latin typeface="Arial"/>
                        <a:cs typeface="Arial"/>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4</a:t>
                      </a: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2+</a:t>
                      </a:r>
                      <a:r>
                        <a:rPr lang="en-US" sz="1000" baseline="0" dirty="0" smtClean="0">
                          <a:latin typeface="+mn-lt"/>
                          <a:cs typeface="Arial"/>
                        </a:rPr>
                        <a:t> 2 Bypass</a:t>
                      </a:r>
                      <a:endParaRPr lang="en-US" sz="1000" dirty="0" smtClean="0">
                        <a:latin typeface="+mn-lt"/>
                        <a:cs typeface="Arial"/>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2+</a:t>
                      </a:r>
                      <a:r>
                        <a:rPr lang="en-US" sz="1000" baseline="0" dirty="0" smtClean="0">
                          <a:latin typeface="Arial"/>
                          <a:cs typeface="Arial"/>
                        </a:rPr>
                        <a:t> 2 Bypass</a:t>
                      </a:r>
                      <a:endParaRPr lang="en-US" sz="1000" dirty="0" smtClean="0">
                        <a:latin typeface="Arial"/>
                        <a:cs typeface="Arial"/>
                      </a:endParaRPr>
                    </a:p>
                  </a:txBody>
                  <a:tcPr marT="34290" marB="34290" anchor="ctr">
                    <a:solidFill>
                      <a:srgbClr val="C9C9C9"/>
                    </a:solidFill>
                  </a:tcPr>
                </a:tc>
              </a:tr>
              <a:tr h="247004">
                <a:tc>
                  <a:txBody>
                    <a:bodyPr/>
                    <a:lstStyle/>
                    <a:p>
                      <a:r>
                        <a:rPr lang="en-US" sz="1000" b="1" dirty="0" smtClean="0">
                          <a:solidFill>
                            <a:srgbClr val="FFFFFF"/>
                          </a:solidFill>
                          <a:latin typeface="Arial"/>
                          <a:cs typeface="Arial"/>
                        </a:rPr>
                        <a:t>Storage capacity</a:t>
                      </a:r>
                    </a:p>
                  </a:txBody>
                  <a:tcPr marT="34290" marB="34290" anchor="ctr">
                    <a:solidFill>
                      <a:schemeClr val="accent4"/>
                    </a:solidFill>
                  </a:tcPr>
                </a:tc>
                <a:tc>
                  <a:txBody>
                    <a:bodyPr/>
                    <a:lstStyle/>
                    <a:p>
                      <a:pPr algn="ctr"/>
                      <a:r>
                        <a:rPr lang="en-US" sz="1000" dirty="0" smtClean="0">
                          <a:latin typeface="Arial"/>
                          <a:cs typeface="Arial"/>
                        </a:rPr>
                        <a:t>16 GB</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240 </a:t>
                      </a:r>
                      <a:r>
                        <a:rPr lang="en-US" sz="1000" baseline="0" dirty="0" smtClean="0">
                          <a:latin typeface="Arial"/>
                          <a:cs typeface="Arial"/>
                        </a:rPr>
                        <a:t>GB</a:t>
                      </a:r>
                      <a:endParaRPr lang="en-US" sz="1000" dirty="0">
                        <a:latin typeface="Arial"/>
                        <a:cs typeface="Arial"/>
                      </a:endParaRP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240 </a:t>
                      </a:r>
                      <a:r>
                        <a:rPr lang="en-US" sz="1000" baseline="0" dirty="0" smtClean="0">
                          <a:latin typeface="+mn-lt"/>
                          <a:cs typeface="Arial"/>
                        </a:rPr>
                        <a:t>GB</a:t>
                      </a:r>
                      <a:endParaRPr lang="en-US" sz="1000" dirty="0" smtClean="0">
                        <a:latin typeface="+mn-lt"/>
                        <a:cs typeface="Arial"/>
                      </a:endParaRP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2x 2 TB</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2x 2 TB</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2x 2 TB</a:t>
                      </a:r>
                    </a:p>
                  </a:txBody>
                  <a:tcPr marT="34290" marB="34290" anchor="ctr">
                    <a:solidFill>
                      <a:srgbClr val="E4E4E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2x 2 TB</a:t>
                      </a:r>
                    </a:p>
                  </a:txBody>
                  <a:tcPr marT="34290" marB="34290" anchor="ctr">
                    <a:solidFill>
                      <a:srgbClr val="E4E4E4"/>
                    </a:solidFill>
                  </a:tcPr>
                </a:tc>
              </a:tr>
              <a:tr h="373380">
                <a:tc>
                  <a:txBody>
                    <a:bodyPr/>
                    <a:lstStyle/>
                    <a:p>
                      <a:r>
                        <a:rPr lang="en-US" sz="1000" b="1" dirty="0" smtClean="0">
                          <a:solidFill>
                            <a:srgbClr val="FFFFFF"/>
                          </a:solidFill>
                          <a:latin typeface="Arial"/>
                          <a:cs typeface="Arial"/>
                        </a:rPr>
                        <a:t>Form Factor</a:t>
                      </a:r>
                    </a:p>
                  </a:txBody>
                  <a:tcPr marT="34290" marB="34290" anchor="ctr">
                    <a:solidFill>
                      <a:schemeClr val="accent4"/>
                    </a:solidFill>
                  </a:tcPr>
                </a:tc>
                <a:tc>
                  <a:txBody>
                    <a:bodyPr/>
                    <a:lstStyle/>
                    <a:p>
                      <a:pPr algn="ctr"/>
                      <a:r>
                        <a:rPr lang="en-US" sz="1000" dirty="0" smtClean="0">
                          <a:latin typeface="Arial"/>
                          <a:cs typeface="Arial"/>
                        </a:rPr>
                        <a:t>Desktop</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Rack mount, 1RU</a:t>
                      </a:r>
                      <a:endParaRPr lang="en-US" sz="1000" dirty="0">
                        <a:latin typeface="Arial"/>
                        <a:cs typeface="Arial"/>
                      </a:endParaRPr>
                    </a:p>
                  </a:txBody>
                  <a:tcPr marT="34290" marB="34290" anchor="ctr">
                    <a:solidFill>
                      <a:srgbClr val="C9C9C9"/>
                    </a:solidFill>
                  </a:tcPr>
                </a:tc>
                <a:tc>
                  <a:txBody>
                    <a:bodyPr/>
                    <a:lstStyle/>
                    <a:p>
                      <a:pPr marL="0" marR="0" indent="0" algn="ctr" defTabSz="685742"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Rack mount, 1RU</a:t>
                      </a:r>
                    </a:p>
                  </a:txBody>
                  <a:tcPr marT="34290" marB="34290" anchor="ctr">
                    <a:solidFill>
                      <a:srgbClr val="C9C9C9"/>
                    </a:solidFill>
                  </a:tcPr>
                </a:tc>
                <a:tc>
                  <a:txBody>
                    <a:bodyPr/>
                    <a:lstStyle/>
                    <a:p>
                      <a:pPr algn="ctr"/>
                      <a:r>
                        <a:rPr lang="en-US" sz="1000" dirty="0" smtClean="0">
                          <a:latin typeface="Arial"/>
                          <a:cs typeface="Arial"/>
                        </a:rPr>
                        <a:t>Rack</a:t>
                      </a:r>
                      <a:r>
                        <a:rPr lang="en-US" sz="1000" baseline="0" dirty="0" smtClean="0">
                          <a:latin typeface="Arial"/>
                          <a:cs typeface="Arial"/>
                        </a:rPr>
                        <a:t> Mount, 2RU </a:t>
                      </a:r>
                      <a:endParaRPr lang="en-US" sz="1000" dirty="0">
                        <a:latin typeface="Arial"/>
                        <a:cs typeface="Arial"/>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Rack</a:t>
                      </a:r>
                      <a:r>
                        <a:rPr lang="en-US" sz="1000" baseline="0" dirty="0" smtClean="0">
                          <a:latin typeface="Arial"/>
                          <a:cs typeface="Arial"/>
                        </a:rPr>
                        <a:t> Mount, 2RU </a:t>
                      </a:r>
                      <a:endParaRPr lang="en-US" sz="1000" dirty="0" smtClean="0">
                        <a:latin typeface="Arial"/>
                        <a:cs typeface="Arial"/>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Rack</a:t>
                      </a:r>
                      <a:r>
                        <a:rPr lang="en-US" sz="1000" baseline="0" dirty="0" smtClean="0">
                          <a:latin typeface="Arial"/>
                          <a:cs typeface="Arial"/>
                        </a:rPr>
                        <a:t> Mount, 2RU </a:t>
                      </a:r>
                      <a:endParaRPr lang="en-US" sz="1000" dirty="0" smtClean="0">
                        <a:latin typeface="Arial"/>
                        <a:cs typeface="Arial"/>
                      </a:endParaRPr>
                    </a:p>
                  </a:txBody>
                  <a:tcPr marT="34290" marB="34290" anchor="ctr">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Rack</a:t>
                      </a:r>
                      <a:r>
                        <a:rPr lang="en-US" sz="1000" baseline="0" dirty="0" smtClean="0">
                          <a:latin typeface="Arial"/>
                          <a:cs typeface="Arial"/>
                        </a:rPr>
                        <a:t> Mount, 2RU </a:t>
                      </a:r>
                      <a:endParaRPr lang="en-US" sz="1000" dirty="0" smtClean="0">
                        <a:latin typeface="Arial"/>
                        <a:cs typeface="Arial"/>
                      </a:endParaRPr>
                    </a:p>
                  </a:txBody>
                  <a:tcPr marT="34290" marB="34290" anchor="ctr">
                    <a:solidFill>
                      <a:srgbClr val="C9C9C9"/>
                    </a:solidFill>
                  </a:tcPr>
                </a:tc>
              </a:tr>
            </a:tbl>
          </a:graphicData>
        </a:graphic>
      </p:graphicFrame>
    </p:spTree>
    <p:extLst>
      <p:ext uri="{BB962C8B-B14F-4D97-AF65-F5344CB8AC3E}">
        <p14:creationId xmlns:p14="http://schemas.microsoft.com/office/powerpoint/2010/main" val="3942932974"/>
      </p:ext>
    </p:extLst>
  </p:cSld>
  <p:clrMapOvr>
    <a:masterClrMapping/>
  </p:clrMapOvr>
  <p:transition spd="slow">
    <p:wip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smtClean="0"/>
              <a:t>FortiWeb-VM </a:t>
            </a:r>
            <a:r>
              <a:rPr lang="en-US" b="0" i="0" dirty="0"/>
              <a:t>Series</a:t>
            </a:r>
            <a:endParaRPr lang="en-US" dirty="0"/>
          </a:p>
        </p:txBody>
      </p:sp>
      <p:graphicFrame>
        <p:nvGraphicFramePr>
          <p:cNvPr id="5" name="Group 51"/>
          <p:cNvGraphicFramePr>
            <a:graphicFrameLocks noGrp="1"/>
          </p:cNvGraphicFramePr>
          <p:nvPr>
            <p:extLst>
              <p:ext uri="{D42A27DB-BD31-4B8C-83A1-F6EECF244321}">
                <p14:modId xmlns:p14="http://schemas.microsoft.com/office/powerpoint/2010/main" val="3744723577"/>
              </p:ext>
            </p:extLst>
          </p:nvPr>
        </p:nvGraphicFramePr>
        <p:xfrm>
          <a:off x="252000" y="1080001"/>
          <a:ext cx="8640000" cy="1579652"/>
        </p:xfrm>
        <a:graphic>
          <a:graphicData uri="http://schemas.openxmlformats.org/drawingml/2006/table">
            <a:tbl>
              <a:tblPr firstRow="1" bandRow="1">
                <a:effectLst/>
                <a:tableStyleId>{073A0DAA-6AF3-43AB-8588-CEC1D06C72B9}</a:tableStyleId>
              </a:tblPr>
              <a:tblGrid>
                <a:gridCol w="2421918"/>
                <a:gridCol w="2072694"/>
                <a:gridCol w="2072694"/>
                <a:gridCol w="2072694"/>
              </a:tblGrid>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dirty="0" smtClean="0">
                          <a:latin typeface="Arial"/>
                          <a:cs typeface="Arial"/>
                        </a:rPr>
                        <a:t>FortiWeb</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FWB-VM02</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FWB-VM04</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FWB-VM08</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r>
              <a:tr h="247004">
                <a:tc>
                  <a:txBody>
                    <a:bodyPr/>
                    <a:lstStyle/>
                    <a:p>
                      <a:r>
                        <a:rPr lang="en-US" sz="1000" b="1" dirty="0" smtClean="0">
                          <a:solidFill>
                            <a:srgbClr val="FFFFFF"/>
                          </a:solidFill>
                          <a:latin typeface="Arial"/>
                          <a:cs typeface="Arial"/>
                        </a:rPr>
                        <a:t>Throughput</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de-DE" sz="1000" dirty="0" smtClean="0">
                          <a:latin typeface="Arial"/>
                          <a:cs typeface="Arial"/>
                        </a:rPr>
                        <a:t>100 Mbps</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de-DE" sz="1000" dirty="0" smtClean="0">
                          <a:latin typeface="Arial"/>
                          <a:cs typeface="Arial"/>
                        </a:rPr>
                        <a:t>500 Mbps</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1 Gbps</a:t>
                      </a:r>
                      <a:endParaRPr lang="en-US" sz="1000" dirty="0">
                        <a:latin typeface="Arial"/>
                        <a:cs typeface="Arial"/>
                      </a:endParaRPr>
                    </a:p>
                  </a:txBody>
                  <a:tcPr marT="34290" marB="34290" anchor="ctr">
                    <a:solidFill>
                      <a:schemeClr val="accent4">
                        <a:lumMod val="40000"/>
                        <a:lumOff val="60000"/>
                      </a:schemeClr>
                    </a:solidFill>
                  </a:tcPr>
                </a:tc>
              </a:tr>
              <a:tr h="365760">
                <a:tc>
                  <a:txBody>
                    <a:bodyPr/>
                    <a:lstStyle/>
                    <a:p>
                      <a:r>
                        <a:rPr lang="en-US" sz="1000" b="1" dirty="0" smtClean="0">
                          <a:solidFill>
                            <a:srgbClr val="FFFFFF"/>
                          </a:solidFill>
                          <a:latin typeface="Arial"/>
                          <a:cs typeface="Arial"/>
                        </a:rPr>
                        <a:t>Max HTTP transactions / Sec</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8,000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24,000</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36,000</a:t>
                      </a:r>
                    </a:p>
                  </a:txBody>
                  <a:tcPr marT="34290" marB="34290" anchor="ctr">
                    <a:solidFill>
                      <a:srgbClr val="E4E4E4"/>
                    </a:solidFill>
                  </a:tcPr>
                </a:tc>
              </a:tr>
              <a:tr h="247004">
                <a:tc>
                  <a:txBody>
                    <a:bodyPr/>
                    <a:lstStyle/>
                    <a:p>
                      <a:r>
                        <a:rPr lang="en-US" sz="1000" b="1" dirty="0" smtClean="0">
                          <a:solidFill>
                            <a:srgbClr val="FFFFFF"/>
                          </a:solidFill>
                          <a:latin typeface="Arial"/>
                          <a:cs typeface="Arial"/>
                        </a:rPr>
                        <a:t>Max </a:t>
                      </a:r>
                      <a:r>
                        <a:rPr lang="en-US" sz="1000" b="1" dirty="0" err="1" smtClean="0">
                          <a:solidFill>
                            <a:srgbClr val="FFFFFF"/>
                          </a:solidFill>
                          <a:latin typeface="Arial"/>
                          <a:cs typeface="Arial"/>
                        </a:rPr>
                        <a:t>vCPU</a:t>
                      </a:r>
                      <a:r>
                        <a:rPr lang="en-US" sz="1000" b="1" baseline="0" dirty="0" smtClean="0">
                          <a:solidFill>
                            <a:srgbClr val="FFFFFF"/>
                          </a:solidFill>
                          <a:latin typeface="Arial"/>
                          <a:cs typeface="Arial"/>
                        </a:rPr>
                        <a:t> Supported</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2</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4</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8</a:t>
                      </a:r>
                      <a:endParaRPr lang="en-US" sz="1000" dirty="0">
                        <a:latin typeface="Arial"/>
                        <a:cs typeface="Arial"/>
                      </a:endParaRPr>
                    </a:p>
                  </a:txBody>
                  <a:tcPr marT="34290" marB="34290" anchor="ctr">
                    <a:solidFill>
                      <a:srgbClr val="C9C9C9"/>
                    </a:solidFill>
                  </a:tcPr>
                </a:tc>
              </a:tr>
              <a:tr h="247004">
                <a:tc>
                  <a:txBody>
                    <a:bodyPr/>
                    <a:lstStyle/>
                    <a:p>
                      <a:r>
                        <a:rPr lang="en-US" sz="1000" b="1" dirty="0" smtClean="0">
                          <a:solidFill>
                            <a:srgbClr val="FFFFFF"/>
                          </a:solidFill>
                          <a:latin typeface="Arial"/>
                          <a:cs typeface="Arial"/>
                        </a:rPr>
                        <a:t>Memory required</a:t>
                      </a:r>
                      <a:r>
                        <a:rPr lang="en-US" sz="1000" b="1" baseline="0" dirty="0" smtClean="0">
                          <a:solidFill>
                            <a:srgbClr val="FFFFFF"/>
                          </a:solidFill>
                          <a:latin typeface="Arial"/>
                          <a:cs typeface="Arial"/>
                        </a:rPr>
                        <a:t> (Min)</a:t>
                      </a:r>
                      <a:endParaRPr lang="en-US" sz="1000" b="1" dirty="0">
                        <a:solidFill>
                          <a:srgbClr val="FFFFFF"/>
                        </a:solidFill>
                        <a:latin typeface="Arial"/>
                        <a:cs typeface="Arial"/>
                      </a:endParaRPr>
                    </a:p>
                  </a:txBody>
                  <a:tcPr marT="34290" marB="34290" anchor="ctr">
                    <a:solidFill>
                      <a:schemeClr val="accent4"/>
                    </a:solidFill>
                  </a:tcPr>
                </a:tc>
                <a:tc gridSpan="3">
                  <a:txBody>
                    <a:bodyPr/>
                    <a:lstStyle/>
                    <a:p>
                      <a:pPr algn="ctr"/>
                      <a:r>
                        <a:rPr lang="en-US" sz="1000" dirty="0" smtClean="0">
                          <a:latin typeface="Arial"/>
                          <a:cs typeface="Arial"/>
                        </a:rPr>
                        <a:t>1 GB</a:t>
                      </a:r>
                      <a:endParaRPr lang="en-US" sz="1000" dirty="0">
                        <a:latin typeface="Arial"/>
                        <a:cs typeface="Arial"/>
                      </a:endParaRPr>
                    </a:p>
                  </a:txBody>
                  <a:tcPr marT="34290" marB="34290" anchor="ctr">
                    <a:solidFill>
                      <a:schemeClr val="accent4">
                        <a:lumMod val="20000"/>
                        <a:lumOff val="80000"/>
                      </a:schemeClr>
                    </a:solidFill>
                  </a:tcPr>
                </a:tc>
                <a:tc hMerge="1">
                  <a:txBody>
                    <a:bodyPr/>
                    <a:lstStyle/>
                    <a:p>
                      <a:pPr algn="ctr"/>
                      <a:endParaRPr lang="en-US" sz="1200" dirty="0"/>
                    </a:p>
                  </a:txBody>
                  <a:tcPr anchor="ctr"/>
                </a:tc>
                <a:tc hMerge="1">
                  <a:txBody>
                    <a:bodyPr/>
                    <a:lstStyle/>
                    <a:p>
                      <a:pPr algn="ctr"/>
                      <a:endParaRPr lang="en-US" sz="1200" dirty="0"/>
                    </a:p>
                  </a:txBody>
                  <a:tcPr anchor="ctr"/>
                </a:tc>
              </a:tr>
              <a:tr h="247004">
                <a:tc>
                  <a:txBody>
                    <a:bodyPr/>
                    <a:lstStyle/>
                    <a:p>
                      <a:r>
                        <a:rPr lang="en-US" sz="1000" b="1" dirty="0" smtClean="0">
                          <a:solidFill>
                            <a:srgbClr val="FFFFFF"/>
                          </a:solidFill>
                          <a:latin typeface="Arial"/>
                          <a:cs typeface="Arial"/>
                        </a:rPr>
                        <a:t>Storage capacity (Min)</a:t>
                      </a:r>
                    </a:p>
                  </a:txBody>
                  <a:tcPr marT="34290" marB="34290" anchor="ctr">
                    <a:solidFill>
                      <a:schemeClr val="accent4"/>
                    </a:solidFill>
                  </a:tcPr>
                </a:tc>
                <a:tc gridSpan="3">
                  <a:txBody>
                    <a:bodyPr/>
                    <a:lstStyle/>
                    <a:p>
                      <a:pPr algn="ctr"/>
                      <a:r>
                        <a:rPr lang="en-US" sz="1000" dirty="0" smtClean="0">
                          <a:latin typeface="Arial"/>
                          <a:cs typeface="Arial"/>
                        </a:rPr>
                        <a:t>40 GB</a:t>
                      </a:r>
                    </a:p>
                  </a:txBody>
                  <a:tcPr marT="34290" marB="34290" anchor="ctr">
                    <a:solidFill>
                      <a:schemeClr val="accent4">
                        <a:lumMod val="40000"/>
                        <a:lumOff val="60000"/>
                      </a:schemeClr>
                    </a:solidFill>
                  </a:tcPr>
                </a:tc>
                <a:tc hMerge="1">
                  <a:txBody>
                    <a:bodyPr/>
                    <a:lstStyle/>
                    <a:p>
                      <a:pPr algn="ctr"/>
                      <a:endParaRPr lang="en-US" sz="1200" dirty="0">
                        <a:latin typeface="Arial"/>
                        <a:cs typeface="Arial"/>
                      </a:endParaRPr>
                    </a:p>
                  </a:txBody>
                  <a:tcPr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smtClean="0">
                        <a:latin typeface="+mn-lt"/>
                        <a:cs typeface="Arial"/>
                      </a:endParaRPr>
                    </a:p>
                  </a:txBody>
                  <a:tcPr anchor="ctr"/>
                </a:tc>
              </a:tr>
            </a:tbl>
          </a:graphicData>
        </a:graphic>
      </p:graphicFrame>
    </p:spTree>
    <p:extLst>
      <p:ext uri="{BB962C8B-B14F-4D97-AF65-F5344CB8AC3E}">
        <p14:creationId xmlns:p14="http://schemas.microsoft.com/office/powerpoint/2010/main" val="2830561112"/>
      </p:ext>
    </p:extLst>
  </p:cSld>
  <p:clrMapOvr>
    <a:masterClrMapping/>
  </p:clrMapOvr>
  <p:transition spd="slow">
    <p:wip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a:solidFill>
                  <a:srgbClr val="FFFFFF"/>
                </a:solidFill>
              </a:rPr>
              <a:t>FortiDB</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9645" y="2146138"/>
            <a:ext cx="584073" cy="584073"/>
          </a:xfrm>
          <a:prstGeom prst="rect">
            <a:avLst/>
          </a:prstGeom>
        </p:spPr>
      </p:pic>
    </p:spTree>
    <p:extLst>
      <p:ext uri="{BB962C8B-B14F-4D97-AF65-F5344CB8AC3E}">
        <p14:creationId xmlns:p14="http://schemas.microsoft.com/office/powerpoint/2010/main" val="1575550785"/>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b="0" i="0" dirty="0" smtClean="0"/>
              <a:t>FortiGate 52E</a:t>
            </a:r>
            <a:endParaRPr lang="en-US" b="0" i="0" dirty="0"/>
          </a:p>
        </p:txBody>
      </p:sp>
      <p:pic>
        <p:nvPicPr>
          <p:cNvPr id="13" name="Picture 12"/>
          <p:cNvPicPr>
            <a:picLocks noChangeAspect="1"/>
          </p:cNvPicPr>
          <p:nvPr/>
        </p:nvPicPr>
        <p:blipFill>
          <a:blip r:embed="rId2"/>
          <a:stretch>
            <a:fillRect/>
          </a:stretch>
        </p:blipFill>
        <p:spPr>
          <a:xfrm>
            <a:off x="2527247" y="100572"/>
            <a:ext cx="533400" cy="533400"/>
          </a:xfrm>
          <a:prstGeom prst="rect">
            <a:avLst/>
          </a:prstGeom>
        </p:spPr>
      </p:pic>
      <p:pic>
        <p:nvPicPr>
          <p:cNvPr id="14" name="Picture 13" descr="Firewall-Sym-Dk.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5" name="TextBox 14"/>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2.5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1.8 Million</a:t>
            </a:r>
          </a:p>
          <a:p>
            <a:r>
              <a:rPr lang="en-US" sz="800" dirty="0">
                <a:solidFill>
                  <a:srgbClr val="7F7F7F"/>
                </a:solidFill>
              </a:rPr>
              <a:t>Concurrent Sessions</a:t>
            </a:r>
          </a:p>
          <a:p>
            <a:endParaRPr lang="en-US" sz="800" dirty="0">
              <a:solidFill>
                <a:srgbClr val="7F7F7F"/>
              </a:solidFill>
            </a:endParaRPr>
          </a:p>
          <a:p>
            <a:r>
              <a:rPr lang="en-US" sz="1800" b="1" dirty="0"/>
              <a:t>21,000</a:t>
            </a:r>
          </a:p>
          <a:p>
            <a:r>
              <a:rPr lang="en-US" sz="800" dirty="0">
                <a:solidFill>
                  <a:srgbClr val="7F7F7F"/>
                </a:solidFill>
              </a:rPr>
              <a:t>New Sessions/Sec</a:t>
            </a:r>
          </a:p>
        </p:txBody>
      </p:sp>
      <p:cxnSp>
        <p:nvCxnSpPr>
          <p:cNvPr id="16" name="Straight Connector 15"/>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4"/>
          <a:stretch>
            <a:fillRect/>
          </a:stretch>
        </p:blipFill>
        <p:spPr>
          <a:xfrm>
            <a:off x="7396793" y="4062941"/>
            <a:ext cx="505867" cy="503339"/>
          </a:xfrm>
          <a:prstGeom prst="rect">
            <a:avLst/>
          </a:prstGeom>
        </p:spPr>
      </p:pic>
      <p:pic>
        <p:nvPicPr>
          <p:cNvPr id="28" name="Picture 27"/>
          <p:cNvPicPr>
            <a:picLocks noChangeAspect="1"/>
          </p:cNvPicPr>
          <p:nvPr/>
        </p:nvPicPr>
        <p:blipFill>
          <a:blip r:embed="rId5"/>
          <a:stretch>
            <a:fillRect/>
          </a:stretch>
        </p:blipFill>
        <p:spPr>
          <a:xfrm>
            <a:off x="6703208" y="4104601"/>
            <a:ext cx="468167" cy="438533"/>
          </a:xfrm>
          <a:prstGeom prst="rect">
            <a:avLst/>
          </a:prstGeom>
        </p:spPr>
      </p:pic>
      <p:pic>
        <p:nvPicPr>
          <p:cNvPr id="29" name="Picture 28"/>
          <p:cNvPicPr>
            <a:picLocks noChangeAspect="1"/>
          </p:cNvPicPr>
          <p:nvPr/>
        </p:nvPicPr>
        <p:blipFill>
          <a:blip r:embed="rId6"/>
          <a:stretch>
            <a:fillRect/>
          </a:stretch>
        </p:blipFill>
        <p:spPr>
          <a:xfrm>
            <a:off x="8097409" y="4111845"/>
            <a:ext cx="613216" cy="427264"/>
          </a:xfrm>
          <a:prstGeom prst="rect">
            <a:avLst/>
          </a:prstGeom>
        </p:spPr>
      </p:pic>
      <p:grpSp>
        <p:nvGrpSpPr>
          <p:cNvPr id="30" name="Group 29"/>
          <p:cNvGrpSpPr/>
          <p:nvPr/>
        </p:nvGrpSpPr>
        <p:grpSpPr>
          <a:xfrm>
            <a:off x="5984936" y="4091312"/>
            <a:ext cx="482083" cy="459205"/>
            <a:chOff x="5818638" y="4203821"/>
            <a:chExt cx="467667" cy="445474"/>
          </a:xfrm>
        </p:grpSpPr>
        <p:pic>
          <p:nvPicPr>
            <p:cNvPr id="31" name="Picture 3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32" name="Picture 31"/>
            <p:cNvPicPr>
              <a:picLocks noChangeAspect="1"/>
            </p:cNvPicPr>
            <p:nvPr/>
          </p:nvPicPr>
          <p:blipFill>
            <a:blip r:embed="rId8"/>
            <a:stretch>
              <a:fillRect/>
            </a:stretch>
          </p:blipFill>
          <p:spPr>
            <a:xfrm flipH="1">
              <a:off x="5869115" y="4203821"/>
              <a:ext cx="417190" cy="445474"/>
            </a:xfrm>
            <a:prstGeom prst="rect">
              <a:avLst/>
            </a:prstGeom>
          </p:spPr>
        </p:pic>
      </p:grpSp>
      <p:sp>
        <p:nvSpPr>
          <p:cNvPr id="33" name="Rounded Rectangle 32"/>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a:t>
            </a:r>
          </a:p>
        </p:txBody>
      </p:sp>
      <p:sp>
        <p:nvSpPr>
          <p:cNvPr id="34" name="Rounded Rectangle 33"/>
          <p:cNvSpPr/>
          <p:nvPr/>
        </p:nvSpPr>
        <p:spPr bwMode="invGray">
          <a:xfrm>
            <a:off x="695552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a:t>
            </a:r>
          </a:p>
        </p:txBody>
      </p:sp>
      <p:sp>
        <p:nvSpPr>
          <p:cNvPr id="35" name="Rounded Rectangle 34"/>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a:t>
            </a:r>
          </a:p>
        </p:txBody>
      </p:sp>
      <p:cxnSp>
        <p:nvCxnSpPr>
          <p:cNvPr id="37" name="Straight Connector 36"/>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Remote Office</a:t>
            </a:r>
          </a:p>
          <a:p>
            <a:r>
              <a:rPr lang="en-US" sz="1000" dirty="0">
                <a:solidFill>
                  <a:schemeClr val="bg1">
                    <a:lumMod val="50000"/>
                  </a:schemeClr>
                </a:solidFill>
              </a:rPr>
              <a:t>DEFW</a:t>
            </a:r>
          </a:p>
        </p:txBody>
      </p:sp>
      <p:pic>
        <p:nvPicPr>
          <p:cNvPr id="39" name="Picture 38"/>
          <p:cNvPicPr>
            <a:picLocks noChangeAspect="1"/>
          </p:cNvPicPr>
          <p:nvPr/>
        </p:nvPicPr>
        <p:blipFill>
          <a:blip r:embed="rId9">
            <a:duotone>
              <a:schemeClr val="accent3">
                <a:shade val="45000"/>
                <a:satMod val="135000"/>
              </a:schemeClr>
              <a:prstClr val="white"/>
            </a:duotone>
            <a:extLst>
              <a:ext uri="{BEBA8EAE-BF5A-486C-A8C5-ECC9F3942E4B}">
                <a14:imgProps xmlns:a14="http://schemas.microsoft.com/office/drawing/2010/main">
                  <a14:imgLayer r:embed="rId10">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pic>
        <p:nvPicPr>
          <p:cNvPr id="40" name="Picture 39" descr="FG-50E_51E+Front.pdf"/>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1185600" y="1250165"/>
            <a:ext cx="3420000" cy="562500"/>
          </a:xfrm>
          <a:prstGeom prst="rect">
            <a:avLst/>
          </a:prstGeom>
        </p:spPr>
      </p:pic>
      <p:pic>
        <p:nvPicPr>
          <p:cNvPr id="41" name="Picture 40" descr="FWF-50E_51E+Back.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185600" y="1980809"/>
            <a:ext cx="3420000" cy="563469"/>
          </a:xfrm>
          <a:prstGeom prst="rect">
            <a:avLst/>
          </a:prstGeom>
        </p:spPr>
      </p:pic>
      <p:pic>
        <p:nvPicPr>
          <p:cNvPr id="42" name="Picture 41"/>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5817353" y="2297091"/>
            <a:ext cx="372259" cy="547200"/>
          </a:xfrm>
          <a:prstGeom prst="rect">
            <a:avLst/>
          </a:prstGeom>
        </p:spPr>
      </p:pic>
      <p:sp>
        <p:nvSpPr>
          <p:cNvPr id="43"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 x GE RJ45 WAN Ports</a:t>
            </a:r>
          </a:p>
          <a:p>
            <a:pPr marL="343033" indent="-343033" defTabSz="914379">
              <a:spcBef>
                <a:spcPct val="20000"/>
              </a:spcBef>
              <a:buClr>
                <a:schemeClr val="accent6"/>
              </a:buClr>
              <a:buFont typeface="+mj-ea"/>
              <a:buAutoNum type="circleNumDbPlain"/>
            </a:pPr>
            <a:r>
              <a:rPr lang="en-US" sz="1000" b="1" dirty="0"/>
              <a:t>5 x GE RJ45 Ports</a:t>
            </a:r>
          </a:p>
          <a:p>
            <a:pPr defTabSz="914379">
              <a:spcBef>
                <a:spcPct val="20000"/>
              </a:spcBef>
              <a:buClr>
                <a:schemeClr val="accent6"/>
              </a:buClr>
            </a:pPr>
            <a:endParaRPr lang="en-US" sz="1000" dirty="0"/>
          </a:p>
          <a:p>
            <a:pPr defTabSz="914379">
              <a:spcBef>
                <a:spcPct val="20000"/>
              </a:spcBef>
              <a:buClr>
                <a:schemeClr val="accent6"/>
              </a:buClr>
            </a:pPr>
            <a:endParaRPr lang="en-US" sz="1000" dirty="0"/>
          </a:p>
        </p:txBody>
      </p:sp>
      <p:sp>
        <p:nvSpPr>
          <p:cNvPr id="44" name="Oval 43"/>
          <p:cNvSpPr/>
          <p:nvPr/>
        </p:nvSpPr>
        <p:spPr bwMode="auto">
          <a:xfrm>
            <a:off x="2495296" y="246563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45" name="Oval 44"/>
          <p:cNvSpPr/>
          <p:nvPr/>
        </p:nvSpPr>
        <p:spPr bwMode="auto">
          <a:xfrm>
            <a:off x="3508705" y="246563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sp>
        <p:nvSpPr>
          <p:cNvPr id="48" name="Oval 47"/>
          <p:cNvSpPr/>
          <p:nvPr/>
        </p:nvSpPr>
        <p:spPr bwMode="auto">
          <a:xfrm>
            <a:off x="4447201" y="2047562"/>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cxnSp>
        <p:nvCxnSpPr>
          <p:cNvPr id="50" name="Straight Connector 49"/>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52" name="Picture 51" descr="Storage-64GB.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189613" y="2297091"/>
            <a:ext cx="371646" cy="547200"/>
          </a:xfrm>
          <a:prstGeom prst="rect">
            <a:avLst/>
          </a:prstGeom>
        </p:spPr>
      </p:pic>
      <p:sp>
        <p:nvSpPr>
          <p:cNvPr id="49" name="Rounded Rectangle 48"/>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36" name="Picture 35" descr="Hacker-D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6" name="TextBox 45"/>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270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220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160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7" name="Picture 46" descr="NGFW_sym.png"/>
          <p:cNvPicPr>
            <a:picLocks noChangeAspect="1"/>
          </p:cNvPicPr>
          <p:nvPr/>
        </p:nvPicPr>
        <p:blipFill>
          <a:blip r:embed="rId16" cstate="email">
            <a:extLst>
              <a:ext uri="{BEBA8EAE-BF5A-486C-A8C5-ECC9F3942E4B}">
                <a14:imgProps xmlns:a14="http://schemas.microsoft.com/office/drawing/2010/main">
                  <a14:imgLayer r:embed="rId17">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53" name="Picture 52"/>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848515319"/>
      </p:ext>
    </p:extLst>
  </p:cSld>
  <p:clrMapOvr>
    <a:masterClrMapping/>
  </p:clrMapOvr>
  <p:transition spd="slow">
    <p:wip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Content Placeholder 4"/>
          <p:cNvGraphicFramePr>
            <a:graphicFrameLocks/>
          </p:cNvGraphicFramePr>
          <p:nvPr>
            <p:extLst>
              <p:ext uri="{D42A27DB-BD31-4B8C-83A1-F6EECF244321}">
                <p14:modId xmlns:p14="http://schemas.microsoft.com/office/powerpoint/2010/main" val="2891815149"/>
              </p:ext>
            </p:extLst>
          </p:nvPr>
        </p:nvGraphicFramePr>
        <p:xfrm>
          <a:off x="457201" y="1958626"/>
          <a:ext cx="3650536" cy="2463596"/>
        </p:xfrm>
        <a:graphic>
          <a:graphicData uri="http://schemas.openxmlformats.org/drawingml/2006/table">
            <a:tbl>
              <a:tblPr bandRow="1">
                <a:tableStyleId>{073A0DAA-6AF3-43AB-8588-CEC1D06C72B9}</a:tableStyleId>
              </a:tblPr>
              <a:tblGrid>
                <a:gridCol w="3650536"/>
              </a:tblGrid>
              <a:tr h="8509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Database Activity Monitoring (DAM)</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lang="en-US" altLang="zh-CN" sz="900" b="0" dirty="0" smtClean="0">
                          <a:solidFill>
                            <a:schemeClr val="bg2">
                              <a:lumMod val="25000"/>
                            </a:schemeClr>
                          </a:solidFill>
                          <a:latin typeface="+mn-lt"/>
                          <a:ea typeface="宋体" pitchFamily="2" charset="-122"/>
                        </a:rPr>
                        <a:t>Real-time monitoring of key users and critical transactions </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lang="en-US" sz="900" kern="0" dirty="0" smtClean="0">
                          <a:solidFill>
                            <a:schemeClr val="bg2">
                              <a:lumMod val="25000"/>
                            </a:schemeClr>
                          </a:solidFill>
                          <a:latin typeface="+mn-lt"/>
                          <a:cs typeface="HelveticaNeue Condensed"/>
                        </a:rPr>
                        <a:t>User Activity Base lining</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lang="en-US" sz="900" kern="0" dirty="0" smtClean="0">
                          <a:solidFill>
                            <a:schemeClr val="bg2">
                              <a:lumMod val="25000"/>
                            </a:schemeClr>
                          </a:solidFill>
                          <a:latin typeface="+mn-lt"/>
                          <a:cs typeface="HelveticaNeue Condensed"/>
                        </a:rPr>
                        <a:t>Block database attacks</a:t>
                      </a:r>
                      <a:r>
                        <a:rPr lang="en-US" sz="900" kern="0" baseline="0" dirty="0" smtClean="0">
                          <a:solidFill>
                            <a:schemeClr val="bg2">
                              <a:lumMod val="25000"/>
                            </a:schemeClr>
                          </a:solidFill>
                          <a:latin typeface="+mn-lt"/>
                          <a:cs typeface="HelveticaNeue Condensed"/>
                        </a:rPr>
                        <a:t> in real time</a:t>
                      </a:r>
                      <a:endParaRPr lang="en-US" sz="900" kern="0" dirty="0" smtClean="0">
                        <a:solidFill>
                          <a:schemeClr val="bg2">
                            <a:lumMod val="25000"/>
                          </a:schemeClr>
                        </a:solidFill>
                        <a:latin typeface="+mn-lt"/>
                        <a:cs typeface="HelveticaNeue Condensed"/>
                      </a:endParaRPr>
                    </a:p>
                  </a:txBody>
                  <a:tcPr marL="180000" marT="34290" marB="108000">
                    <a:lnT w="12700" cap="flat" cmpd="sng" algn="ctr">
                      <a:no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5880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Vulnerability Assessment</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lang="en-US" sz="900" kern="0" dirty="0" smtClean="0">
                          <a:solidFill>
                            <a:schemeClr val="bg2">
                              <a:lumMod val="25000"/>
                            </a:schemeClr>
                          </a:solidFill>
                          <a:latin typeface="+mn-lt"/>
                          <a:cs typeface="HelveticaNeue Condensed"/>
                        </a:rPr>
                        <a:t>Sensitive data discovery in databases</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lang="en-US" sz="900" kern="0" dirty="0" smtClean="0">
                          <a:solidFill>
                            <a:schemeClr val="bg2">
                              <a:lumMod val="25000"/>
                            </a:schemeClr>
                          </a:solidFill>
                          <a:latin typeface="+mn-lt"/>
                          <a:cs typeface="HelveticaNeue Condensed"/>
                        </a:rPr>
                        <a:t>Vulnerability scanning with remediation advice</a:t>
                      </a:r>
                      <a:endParaRPr kumimoji="0" lang="en-US" sz="900" u="none" strike="noStrike" kern="1200" cap="none" spc="0" normalizeH="0" baseline="0" noProof="0" dirty="0" smtClean="0">
                        <a:ln>
                          <a:noFill/>
                        </a:ln>
                        <a:effectLst/>
                        <a:uLnTx/>
                        <a:uFillTx/>
                      </a:endParaRP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51229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Policy Driven Controls</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Automated process of establishing IT controls</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51229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Database Audit and Compliance</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US" sz="900" u="none" strike="noStrike" kern="1200" cap="none" spc="0" normalizeH="0" baseline="0" noProof="0" dirty="0" smtClean="0">
                          <a:ln>
                            <a:noFill/>
                          </a:ln>
                          <a:effectLst/>
                          <a:uLnTx/>
                          <a:uFillTx/>
                        </a:rPr>
                        <a:t>For compliance and forensics analysis purpose</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bl>
          </a:graphicData>
        </a:graphic>
      </p:graphicFrame>
      <p:sp>
        <p:nvSpPr>
          <p:cNvPr id="9" name="Title 1"/>
          <p:cNvSpPr>
            <a:spLocks noGrp="1"/>
          </p:cNvSpPr>
          <p:nvPr>
            <p:ph type="title"/>
          </p:nvPr>
        </p:nvSpPr>
        <p:spPr/>
        <p:txBody>
          <a:bodyPr/>
          <a:lstStyle/>
          <a:p>
            <a:r>
              <a:rPr lang="en-US" b="0" i="0" dirty="0"/>
              <a:t>Introducing FortiDB</a:t>
            </a:r>
          </a:p>
        </p:txBody>
      </p:sp>
      <p:grpSp>
        <p:nvGrpSpPr>
          <p:cNvPr id="2" name="Group 1"/>
          <p:cNvGrpSpPr/>
          <p:nvPr/>
        </p:nvGrpSpPr>
        <p:grpSpPr>
          <a:xfrm>
            <a:off x="4972399" y="2089088"/>
            <a:ext cx="3905577" cy="2299601"/>
            <a:chOff x="4617453" y="2118810"/>
            <a:chExt cx="4463799" cy="2212708"/>
          </a:xfrm>
        </p:grpSpPr>
        <p:pic>
          <p:nvPicPr>
            <p:cNvPr id="30" name="Picture 29" descr="Cloud-Orange.png"/>
            <p:cNvPicPr>
              <a:picLocks noChangeAspect="1"/>
            </p:cNvPicPr>
            <p:nvPr/>
          </p:nvPicPr>
          <p:blipFill>
            <a:blip r:embed="rId3"/>
            <a:stretch>
              <a:fillRect/>
            </a:stretch>
          </p:blipFill>
          <p:spPr>
            <a:xfrm>
              <a:off x="6502448" y="2483402"/>
              <a:ext cx="2198114" cy="1108371"/>
            </a:xfrm>
            <a:prstGeom prst="rect">
              <a:avLst/>
            </a:prstGeom>
            <a:effectLst>
              <a:outerShdw blurRad="152400" dist="114300" dir="5400000" sx="90000" sy="-19000">
                <a:srgbClr val="000000">
                  <a:alpha val="20000"/>
                </a:srgbClr>
              </a:outerShdw>
            </a:effectLst>
          </p:spPr>
        </p:pic>
        <p:sp>
          <p:nvSpPr>
            <p:cNvPr id="8" name="TextBox 67"/>
            <p:cNvSpPr txBox="1">
              <a:spLocks noChangeArrowheads="1"/>
            </p:cNvSpPr>
            <p:nvPr/>
          </p:nvSpPr>
          <p:spPr bwMode="auto">
            <a:xfrm>
              <a:off x="7697063" y="3566193"/>
              <a:ext cx="1384189" cy="236917"/>
            </a:xfrm>
            <a:prstGeom prst="rect">
              <a:avLst/>
            </a:prstGeom>
            <a:noFill/>
            <a:ln w="9525">
              <a:noFill/>
              <a:miter lim="800000"/>
              <a:headEnd/>
              <a:tailEnd/>
            </a:ln>
          </p:spPr>
          <p:txBody>
            <a:bodyPr wrap="none">
              <a:spAutoFit/>
            </a:bodyPr>
            <a:lstStyle/>
            <a:p>
              <a:r>
                <a:rPr lang="en-US" sz="1000" dirty="0">
                  <a:solidFill>
                    <a:srgbClr val="36424A"/>
                  </a:solidFill>
                  <a:latin typeface="Helvetica" charset="0"/>
                </a:rPr>
                <a:t>Database Servers</a:t>
              </a:r>
            </a:p>
          </p:txBody>
        </p:sp>
        <p:cxnSp>
          <p:nvCxnSpPr>
            <p:cNvPr id="10" name="Straight Connector 26"/>
            <p:cNvCxnSpPr>
              <a:cxnSpLocks noChangeShapeType="1"/>
            </p:cNvCxnSpPr>
            <p:nvPr/>
          </p:nvCxnSpPr>
          <p:spPr bwMode="auto">
            <a:xfrm>
              <a:off x="7054265" y="2845618"/>
              <a:ext cx="1025525" cy="457200"/>
            </a:xfrm>
            <a:prstGeom prst="line">
              <a:avLst/>
            </a:prstGeom>
            <a:noFill/>
            <a:ln w="25400">
              <a:solidFill>
                <a:srgbClr val="444F51"/>
              </a:solidFill>
              <a:round/>
              <a:headEnd/>
              <a:tailEnd/>
            </a:ln>
          </p:spPr>
        </p:cxnSp>
        <p:cxnSp>
          <p:nvCxnSpPr>
            <p:cNvPr id="11" name="Straight Connector 35"/>
            <p:cNvCxnSpPr>
              <a:cxnSpLocks noChangeShapeType="1"/>
            </p:cNvCxnSpPr>
            <p:nvPr/>
          </p:nvCxnSpPr>
          <p:spPr bwMode="auto">
            <a:xfrm flipV="1">
              <a:off x="6893927" y="3049215"/>
              <a:ext cx="652462" cy="253603"/>
            </a:xfrm>
            <a:prstGeom prst="line">
              <a:avLst/>
            </a:prstGeom>
            <a:noFill/>
            <a:ln w="25400">
              <a:solidFill>
                <a:srgbClr val="444F51"/>
              </a:solidFill>
              <a:round/>
              <a:headEnd/>
              <a:tailEnd/>
            </a:ln>
          </p:spPr>
        </p:cxnSp>
        <p:cxnSp>
          <p:nvCxnSpPr>
            <p:cNvPr id="12" name="Straight Connector 40"/>
            <p:cNvCxnSpPr>
              <a:cxnSpLocks noChangeShapeType="1"/>
            </p:cNvCxnSpPr>
            <p:nvPr/>
          </p:nvCxnSpPr>
          <p:spPr bwMode="auto">
            <a:xfrm flipV="1">
              <a:off x="5154027" y="3361159"/>
              <a:ext cx="1714500" cy="702469"/>
            </a:xfrm>
            <a:prstGeom prst="line">
              <a:avLst/>
            </a:prstGeom>
            <a:noFill/>
            <a:ln w="25400">
              <a:solidFill>
                <a:srgbClr val="444F51"/>
              </a:solidFill>
              <a:round/>
              <a:headEnd/>
              <a:tailEnd/>
            </a:ln>
          </p:spPr>
        </p:cxnSp>
        <p:pic>
          <p:nvPicPr>
            <p:cNvPr id="13" name="Picture 51" descr="Router_Lt_vF.png"/>
            <p:cNvPicPr>
              <a:picLocks noChangeAspect="1"/>
            </p:cNvPicPr>
            <p:nvPr/>
          </p:nvPicPr>
          <p:blipFill>
            <a:blip r:embed="rId4"/>
            <a:srcRect/>
            <a:stretch>
              <a:fillRect/>
            </a:stretch>
          </p:blipFill>
          <p:spPr bwMode="auto">
            <a:xfrm>
              <a:off x="6744703" y="3074218"/>
              <a:ext cx="725487" cy="400050"/>
            </a:xfrm>
            <a:prstGeom prst="rect">
              <a:avLst/>
            </a:prstGeom>
            <a:noFill/>
            <a:ln w="9525">
              <a:noFill/>
              <a:miter lim="800000"/>
              <a:headEnd/>
              <a:tailEnd/>
            </a:ln>
          </p:spPr>
        </p:pic>
        <p:pic>
          <p:nvPicPr>
            <p:cNvPr id="14" name="Picture 9" descr="Internet_Rt_vF.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17453" y="3843362"/>
              <a:ext cx="885825" cy="488156"/>
            </a:xfrm>
            <a:prstGeom prst="rect">
              <a:avLst/>
            </a:prstGeom>
            <a:noFill/>
            <a:ln w="9525">
              <a:noFill/>
              <a:miter lim="800000"/>
              <a:headEnd/>
              <a:tailEnd/>
            </a:ln>
          </p:spPr>
        </p:pic>
        <p:sp>
          <p:nvSpPr>
            <p:cNvPr id="15" name="Line 113"/>
            <p:cNvSpPr>
              <a:spLocks noChangeShapeType="1"/>
            </p:cNvSpPr>
            <p:nvPr/>
          </p:nvSpPr>
          <p:spPr bwMode="auto">
            <a:xfrm flipH="1" flipV="1">
              <a:off x="6174789" y="2731318"/>
              <a:ext cx="762000" cy="400050"/>
            </a:xfrm>
            <a:prstGeom prst="line">
              <a:avLst/>
            </a:prstGeom>
            <a:noFill/>
            <a:ln w="25400">
              <a:solidFill>
                <a:srgbClr val="3D4144"/>
              </a:solidFill>
              <a:round/>
              <a:headEnd/>
              <a:tailEnd type="triangle" w="med" len="med"/>
            </a:ln>
          </p:spPr>
          <p:txBody>
            <a:bodyPr anchor="ctr">
              <a:spAutoFit/>
            </a:bodyPr>
            <a:lstStyle/>
            <a:p>
              <a:endParaRPr lang="en-US" dirty="0"/>
            </a:p>
          </p:txBody>
        </p:sp>
        <p:sp>
          <p:nvSpPr>
            <p:cNvPr id="16" name="Line 113"/>
            <p:cNvSpPr>
              <a:spLocks noChangeShapeType="1"/>
            </p:cNvSpPr>
            <p:nvPr/>
          </p:nvSpPr>
          <p:spPr bwMode="auto">
            <a:xfrm flipV="1">
              <a:off x="7165389" y="2959918"/>
              <a:ext cx="304800" cy="114300"/>
            </a:xfrm>
            <a:prstGeom prst="line">
              <a:avLst/>
            </a:prstGeom>
            <a:noFill/>
            <a:ln w="25400">
              <a:solidFill>
                <a:srgbClr val="3D4144"/>
              </a:solidFill>
              <a:round/>
              <a:headEnd/>
              <a:tailEnd type="triangle" w="med" len="med"/>
            </a:ln>
          </p:spPr>
          <p:txBody>
            <a:bodyPr anchor="ctr">
              <a:spAutoFit/>
            </a:bodyPr>
            <a:lstStyle/>
            <a:p>
              <a:endParaRPr lang="en-US" dirty="0"/>
            </a:p>
          </p:txBody>
        </p:sp>
        <p:sp>
          <p:nvSpPr>
            <p:cNvPr id="17" name="Line 113"/>
            <p:cNvSpPr>
              <a:spLocks noChangeShapeType="1"/>
            </p:cNvSpPr>
            <p:nvPr/>
          </p:nvSpPr>
          <p:spPr bwMode="auto">
            <a:xfrm flipV="1">
              <a:off x="5488989" y="3417118"/>
              <a:ext cx="1447800" cy="628650"/>
            </a:xfrm>
            <a:prstGeom prst="line">
              <a:avLst/>
            </a:prstGeom>
            <a:noFill/>
            <a:ln w="25400">
              <a:solidFill>
                <a:srgbClr val="3D4144"/>
              </a:solidFill>
              <a:round/>
              <a:headEnd/>
              <a:tailEnd type="triangle" w="med" len="med"/>
            </a:ln>
          </p:spPr>
          <p:txBody>
            <a:bodyPr anchor="ctr">
              <a:spAutoFit/>
            </a:bodyPr>
            <a:lstStyle/>
            <a:p>
              <a:endParaRPr lang="en-US" dirty="0"/>
            </a:p>
          </p:txBody>
        </p:sp>
        <p:sp>
          <p:nvSpPr>
            <p:cNvPr id="18" name="Line 75"/>
            <p:cNvSpPr>
              <a:spLocks noChangeShapeType="1"/>
            </p:cNvSpPr>
            <p:nvPr/>
          </p:nvSpPr>
          <p:spPr bwMode="auto">
            <a:xfrm flipH="1" flipV="1">
              <a:off x="6098589" y="2788468"/>
              <a:ext cx="762000" cy="400050"/>
            </a:xfrm>
            <a:prstGeom prst="line">
              <a:avLst/>
            </a:prstGeom>
            <a:noFill/>
            <a:ln w="25400">
              <a:solidFill>
                <a:srgbClr val="5182CB"/>
              </a:solidFill>
              <a:prstDash val="sysDot"/>
              <a:round/>
              <a:headEnd/>
              <a:tailEnd/>
            </a:ln>
          </p:spPr>
          <p:txBody>
            <a:bodyPr>
              <a:spAutoFit/>
            </a:bodyPr>
            <a:lstStyle/>
            <a:p>
              <a:endParaRPr lang="en-US" dirty="0"/>
            </a:p>
          </p:txBody>
        </p:sp>
        <p:sp>
          <p:nvSpPr>
            <p:cNvPr id="19" name="TextBox 62"/>
            <p:cNvSpPr txBox="1">
              <a:spLocks noChangeArrowheads="1"/>
            </p:cNvSpPr>
            <p:nvPr/>
          </p:nvSpPr>
          <p:spPr bwMode="auto">
            <a:xfrm>
              <a:off x="6075336" y="2118810"/>
              <a:ext cx="855852" cy="384991"/>
            </a:xfrm>
            <a:prstGeom prst="rect">
              <a:avLst/>
            </a:prstGeom>
            <a:noFill/>
            <a:ln w="9525">
              <a:noFill/>
              <a:miter lim="800000"/>
              <a:headEnd/>
              <a:tailEnd/>
            </a:ln>
          </p:spPr>
          <p:txBody>
            <a:bodyPr wrap="none">
              <a:spAutoFit/>
            </a:bodyPr>
            <a:lstStyle/>
            <a:p>
              <a:r>
                <a:rPr lang="en-US" sz="1200" b="1" dirty="0">
                  <a:solidFill>
                    <a:srgbClr val="444F51"/>
                  </a:solidFill>
                  <a:cs typeface="Helvetica" pitchFamily="34" charset="0"/>
                </a:rPr>
                <a:t>FortiDB</a:t>
              </a:r>
              <a:br>
                <a:rPr lang="en-US" sz="1200" b="1" dirty="0">
                  <a:solidFill>
                    <a:srgbClr val="444F51"/>
                  </a:solidFill>
                  <a:cs typeface="Helvetica" pitchFamily="34" charset="0"/>
                </a:rPr>
              </a:br>
              <a:endParaRPr lang="en-US" sz="800" b="1" dirty="0">
                <a:solidFill>
                  <a:srgbClr val="444F51"/>
                </a:solidFill>
                <a:cs typeface="Helvetica" pitchFamily="34" charset="0"/>
              </a:endParaRPr>
            </a:p>
          </p:txBody>
        </p:sp>
        <p:pic>
          <p:nvPicPr>
            <p:cNvPr id="20" name="Picture 19" descr="FortiDB_Icon_1U_Lt-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84189" y="2274118"/>
              <a:ext cx="1104900" cy="520882"/>
            </a:xfrm>
            <a:prstGeom prst="rect">
              <a:avLst/>
            </a:prstGeom>
          </p:spPr>
        </p:pic>
        <p:pic>
          <p:nvPicPr>
            <p:cNvPr id="21" name="Picture 20" descr="Database_Lt.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41589" y="2502718"/>
              <a:ext cx="457200" cy="433584"/>
            </a:xfrm>
            <a:prstGeom prst="rect">
              <a:avLst/>
            </a:prstGeom>
            <a:effectLst>
              <a:outerShdw blurRad="50800" dist="25400" dir="5400000">
                <a:srgbClr val="000000">
                  <a:alpha val="30000"/>
                </a:srgbClr>
              </a:outerShdw>
            </a:effectLst>
          </p:spPr>
        </p:pic>
        <p:pic>
          <p:nvPicPr>
            <p:cNvPr id="22" name="Picture 21" descr="Database_Lt.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470189" y="2617018"/>
              <a:ext cx="457200" cy="433584"/>
            </a:xfrm>
            <a:prstGeom prst="rect">
              <a:avLst/>
            </a:prstGeom>
            <a:effectLst>
              <a:outerShdw blurRad="50800" dist="25400" dir="5400000">
                <a:srgbClr val="000000">
                  <a:alpha val="30000"/>
                </a:srgbClr>
              </a:outerShdw>
            </a:effectLst>
          </p:spPr>
        </p:pic>
        <p:pic>
          <p:nvPicPr>
            <p:cNvPr id="23" name="Picture 22" descr="Database_Lt.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98789" y="2731318"/>
              <a:ext cx="457200" cy="433584"/>
            </a:xfrm>
            <a:prstGeom prst="rect">
              <a:avLst/>
            </a:prstGeom>
            <a:effectLst>
              <a:outerShdw blurRad="50800" dist="25400" dir="5400000">
                <a:srgbClr val="000000">
                  <a:alpha val="30000"/>
                </a:srgbClr>
              </a:outerShdw>
            </a:effectLst>
          </p:spPr>
        </p:pic>
        <p:pic>
          <p:nvPicPr>
            <p:cNvPr id="24" name="Picture 23" descr="Database_Lt.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27389" y="2845618"/>
              <a:ext cx="457200" cy="433584"/>
            </a:xfrm>
            <a:prstGeom prst="rect">
              <a:avLst/>
            </a:prstGeom>
            <a:effectLst>
              <a:outerShdw blurRad="50800" dist="25400" dir="5400000">
                <a:srgbClr val="000000">
                  <a:alpha val="30000"/>
                </a:srgbClr>
              </a:outerShdw>
            </a:effectLst>
          </p:spPr>
        </p:pic>
        <p:pic>
          <p:nvPicPr>
            <p:cNvPr id="25" name="Picture 24" descr="FortiDB_Icon_Ft.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65389" y="2788468"/>
              <a:ext cx="228600" cy="150758"/>
            </a:xfrm>
            <a:prstGeom prst="rect">
              <a:avLst/>
            </a:prstGeom>
          </p:spPr>
        </p:pic>
        <p:pic>
          <p:nvPicPr>
            <p:cNvPr id="26" name="Picture 25" descr="FortiDB_Icon_Ft.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93989" y="2902768"/>
              <a:ext cx="228600" cy="150758"/>
            </a:xfrm>
            <a:prstGeom prst="rect">
              <a:avLst/>
            </a:prstGeom>
          </p:spPr>
        </p:pic>
        <p:pic>
          <p:nvPicPr>
            <p:cNvPr id="27" name="Picture 26" descr="FortiDB_Icon_Ft.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22589" y="3017068"/>
              <a:ext cx="228600" cy="150758"/>
            </a:xfrm>
            <a:prstGeom prst="rect">
              <a:avLst/>
            </a:prstGeom>
          </p:spPr>
        </p:pic>
        <p:pic>
          <p:nvPicPr>
            <p:cNvPr id="28" name="Picture 27" descr="FortiDB_Icon_Ft.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51189" y="3131368"/>
              <a:ext cx="228600" cy="150758"/>
            </a:xfrm>
            <a:prstGeom prst="rect">
              <a:avLst/>
            </a:prstGeom>
          </p:spPr>
        </p:pic>
        <p:sp>
          <p:nvSpPr>
            <p:cNvPr id="29" name="TextBox 62"/>
            <p:cNvSpPr txBox="1">
              <a:spLocks noChangeArrowheads="1"/>
            </p:cNvSpPr>
            <p:nvPr/>
          </p:nvSpPr>
          <p:spPr bwMode="auto">
            <a:xfrm>
              <a:off x="6317009" y="3895321"/>
              <a:ext cx="1999209" cy="384991"/>
            </a:xfrm>
            <a:prstGeom prst="rect">
              <a:avLst/>
            </a:prstGeom>
            <a:noFill/>
            <a:ln w="9525">
              <a:noFill/>
              <a:miter lim="800000"/>
              <a:headEnd/>
              <a:tailEnd/>
            </a:ln>
          </p:spPr>
          <p:txBody>
            <a:bodyPr wrap="none">
              <a:spAutoFit/>
            </a:bodyPr>
            <a:lstStyle/>
            <a:p>
              <a:r>
                <a:rPr lang="en-US" sz="1200" b="1" dirty="0">
                  <a:solidFill>
                    <a:srgbClr val="444F51"/>
                  </a:solidFill>
                  <a:latin typeface="Helvetica" charset="0"/>
                </a:rPr>
                <a:t>Deployment options:</a:t>
              </a:r>
              <a:br>
                <a:rPr lang="en-US" sz="1200" b="1" dirty="0">
                  <a:solidFill>
                    <a:srgbClr val="444F51"/>
                  </a:solidFill>
                  <a:latin typeface="Helvetica" charset="0"/>
                </a:rPr>
              </a:br>
              <a:r>
                <a:rPr lang="en-US" sz="800" b="1" dirty="0">
                  <a:solidFill>
                    <a:srgbClr val="444F51"/>
                  </a:solidFill>
                  <a:latin typeface="Helvetica" charset="0"/>
                </a:rPr>
                <a:t>Sniffer, Native Audit and Agents</a:t>
              </a:r>
            </a:p>
          </p:txBody>
        </p:sp>
        <p:pic>
          <p:nvPicPr>
            <p:cNvPr id="31" name="Picture 30" descr="Fortinet_Grid-Icon_PMS485.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927202" y="2162159"/>
              <a:ext cx="213020" cy="113977"/>
            </a:xfrm>
            <a:prstGeom prst="rect">
              <a:avLst/>
            </a:prstGeom>
          </p:spPr>
        </p:pic>
      </p:grpSp>
      <p:grpSp>
        <p:nvGrpSpPr>
          <p:cNvPr id="3" name="Group 2"/>
          <p:cNvGrpSpPr/>
          <p:nvPr/>
        </p:nvGrpSpPr>
        <p:grpSpPr>
          <a:xfrm>
            <a:off x="448253" y="900000"/>
            <a:ext cx="8281328" cy="635058"/>
            <a:chOff x="448252" y="1080000"/>
            <a:chExt cx="8281328" cy="635058"/>
          </a:xfrm>
        </p:grpSpPr>
        <p:sp>
          <p:nvSpPr>
            <p:cNvPr id="32" name="Rectangle 31"/>
            <p:cNvSpPr/>
            <p:nvPr/>
          </p:nvSpPr>
          <p:spPr bwMode="invGray">
            <a:xfrm>
              <a:off x="448252" y="1080000"/>
              <a:ext cx="8281328" cy="635058"/>
            </a:xfrm>
            <a:prstGeom prst="rect">
              <a:avLst/>
            </a:prstGeom>
            <a:solidFill>
              <a:srgbClr val="324040"/>
            </a:solidFill>
            <a:ln w="28575">
              <a:noFill/>
              <a:round/>
              <a:headEnd/>
              <a:tailEnd/>
            </a:ln>
            <a:extLst/>
          </p:spPr>
          <p:txBody>
            <a:bodyPr wrap="square" rtlCol="0" anchor="ctr"/>
            <a:lstStyle/>
            <a:p>
              <a:pPr marL="914362" lvl="4" defTabSz="342865"/>
              <a:r>
                <a:rPr lang="en-US" sz="2000" b="1" dirty="0">
                  <a:solidFill>
                    <a:schemeClr val="bg1"/>
                  </a:solidFill>
                  <a:cs typeface="Arial Narrow"/>
                </a:rPr>
                <a:t>Database Activity Monitoring and Vulnerability Assessment solution </a:t>
              </a:r>
            </a:p>
          </p:txBody>
        </p:sp>
        <p:pic>
          <p:nvPicPr>
            <p:cNvPr id="33" name="Picture 3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72069" y="1107214"/>
              <a:ext cx="584073" cy="584073"/>
            </a:xfrm>
            <a:prstGeom prst="rect">
              <a:avLst/>
            </a:prstGeom>
          </p:spPr>
        </p:pic>
      </p:grpSp>
    </p:spTree>
    <p:extLst>
      <p:ext uri="{BB962C8B-B14F-4D97-AF65-F5344CB8AC3E}">
        <p14:creationId xmlns:p14="http://schemas.microsoft.com/office/powerpoint/2010/main" val="839604175"/>
      </p:ext>
    </p:extLst>
  </p:cSld>
  <p:clrMapOvr>
    <a:masterClrMapping/>
  </p:clrMapOvr>
  <p:transition>
    <p:wipe dir="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smtClean="0"/>
              <a:t>FortiDB Series </a:t>
            </a:r>
            <a:endParaRPr lang="en-US" b="0" i="0" dirty="0"/>
          </a:p>
        </p:txBody>
      </p:sp>
      <p:graphicFrame>
        <p:nvGraphicFramePr>
          <p:cNvPr id="4" name="Group 51"/>
          <p:cNvGraphicFramePr>
            <a:graphicFrameLocks noGrp="1"/>
          </p:cNvGraphicFramePr>
          <p:nvPr>
            <p:extLst>
              <p:ext uri="{D42A27DB-BD31-4B8C-83A1-F6EECF244321}">
                <p14:modId xmlns:p14="http://schemas.microsoft.com/office/powerpoint/2010/main" val="3129006513"/>
              </p:ext>
            </p:extLst>
          </p:nvPr>
        </p:nvGraphicFramePr>
        <p:xfrm>
          <a:off x="251998" y="1080001"/>
          <a:ext cx="8640000" cy="1990157"/>
        </p:xfrm>
        <a:graphic>
          <a:graphicData uri="http://schemas.openxmlformats.org/drawingml/2006/table">
            <a:tbl>
              <a:tblPr firstRow="1" bandRow="1">
                <a:tableStyleId>{073A0DAA-6AF3-43AB-8588-CEC1D06C72B9}</a:tableStyleId>
              </a:tblPr>
              <a:tblGrid>
                <a:gridCol w="2160000"/>
                <a:gridCol w="2160000"/>
                <a:gridCol w="2160000"/>
                <a:gridCol w="2160000"/>
              </a:tblGrid>
              <a:tr h="42053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chemeClr val="accent4">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rPr>
                        <a:t>FortiDB 500D</a:t>
                      </a:r>
                      <a:endParaRPr kumimoji="0" lang="en-US" sz="1000" b="1" u="none" strike="noStrike" cap="none" normalizeH="0" baseline="0" dirty="0" smtClean="0">
                        <a:ln>
                          <a:noFill/>
                        </a:ln>
                        <a:solidFill>
                          <a:srgbClr val="FFFFFF"/>
                        </a:solidFill>
                        <a:effectLst/>
                        <a:latin typeface="+mn-lt"/>
                        <a:cs typeface="Arial"/>
                      </a:endParaRPr>
                    </a:p>
                  </a:txBody>
                  <a:tcPr marL="87087" marR="87087" marT="36738" marB="36738" horzOverflow="overflow">
                    <a:solidFill>
                      <a:schemeClr val="accent4">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rPr>
                        <a:t>FortiDB 1000D</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chemeClr val="accent4">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rPr>
                        <a:t>FortiDB 3000D</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chemeClr val="accent4">
                        <a:lumMod val="50000"/>
                      </a:schemeClr>
                    </a:solidFill>
                  </a:tcPr>
                </a:tc>
              </a:tr>
              <a:tr h="30729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dirty="0" smtClean="0">
                          <a:ln>
                            <a:noFill/>
                          </a:ln>
                          <a:solidFill>
                            <a:schemeClr val="bg1"/>
                          </a:solidFill>
                          <a:effectLst/>
                          <a:uLnTx/>
                          <a:uFillTx/>
                        </a:rPr>
                        <a:t>#Licensed DB Instances</a:t>
                      </a:r>
                    </a:p>
                  </a:txBody>
                  <a:tcPr marL="87087" marR="87087" marT="36738" marB="36738"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rPr>
                        <a:t>15</a:t>
                      </a:r>
                      <a:endParaRPr kumimoji="0" lang="en-US" sz="1000" b="0" i="0" u="none" strike="noStrike" cap="none" normalizeH="0" baseline="0" dirty="0" smtClean="0">
                        <a:ln>
                          <a:noFill/>
                        </a:ln>
                        <a:solidFill>
                          <a:schemeClr val="tx1"/>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rPr>
                        <a:t>30</a:t>
                      </a: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rPr>
                        <a:t>90</a:t>
                      </a:r>
                    </a:p>
                  </a:txBody>
                  <a:tcPr marL="87087" marR="87087" marT="36738" marB="36738" anchor="ctr" horzOverflow="overflow"/>
                </a:tc>
              </a:tr>
              <a:tr h="289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smtClean="0">
                          <a:ln>
                            <a:noFill/>
                          </a:ln>
                          <a:solidFill>
                            <a:schemeClr val="bg1"/>
                          </a:solidFill>
                          <a:effectLst/>
                        </a:rPr>
                        <a:t>Total Interfaces</a:t>
                      </a:r>
                      <a:endParaRPr kumimoji="0" lang="en-US" sz="1000" b="1" i="0" u="none" strike="noStrike" cap="none" normalizeH="0" baseline="0" dirty="0" smtClean="0">
                        <a:ln>
                          <a:noFill/>
                        </a:ln>
                        <a:solidFill>
                          <a:schemeClr val="bg1"/>
                        </a:solidFill>
                        <a:effectLst/>
                        <a:latin typeface="Arial"/>
                        <a:cs typeface="Arial"/>
                      </a:endParaRPr>
                    </a:p>
                  </a:txBody>
                  <a:tcPr marL="87087" marR="87087" marT="36738" marB="36738"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000" u="none" strike="noStrike" cap="none" normalizeH="0" baseline="0" dirty="0" smtClean="0">
                          <a:ln>
                            <a:noFill/>
                          </a:ln>
                          <a:effectLst/>
                          <a:latin typeface="+mn-lt"/>
                          <a:cs typeface="Arial"/>
                        </a:rPr>
                        <a:t>4x GE RJ45, 4x SFP </a:t>
                      </a: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000" u="none" strike="noStrike" cap="none" normalizeH="0" baseline="0" dirty="0" smtClean="0">
                          <a:ln>
                            <a:noFill/>
                          </a:ln>
                          <a:effectLst/>
                          <a:latin typeface="+mn-lt"/>
                          <a:cs typeface="Arial"/>
                        </a:rPr>
                        <a:t>6x GE RJ45, 2x SFP </a:t>
                      </a: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000" u="none" strike="noStrike" cap="none" normalizeH="0" baseline="0" dirty="0" smtClean="0">
                          <a:ln>
                            <a:noFill/>
                          </a:ln>
                          <a:effectLst/>
                          <a:latin typeface="+mn-lt"/>
                          <a:cs typeface="Arial"/>
                        </a:rPr>
                        <a:t>4x GE, 2x SFP</a:t>
                      </a:r>
                    </a:p>
                  </a:txBody>
                  <a:tcPr marL="87087" marR="87087" marT="36738" marB="36738" anchor="ctr" horzOverflow="overflow"/>
                </a:tc>
              </a:tr>
              <a:tr h="289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Arial"/>
                          <a:cs typeface="Arial"/>
                        </a:rPr>
                        <a:t>Storage</a:t>
                      </a:r>
                    </a:p>
                  </a:txBody>
                  <a:tcPr marL="87087" marR="87087" marT="36738" marB="36738"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000" u="none" strike="noStrike" cap="none" normalizeH="0" baseline="0" dirty="0" smtClean="0">
                          <a:ln>
                            <a:noFill/>
                          </a:ln>
                          <a:effectLst/>
                          <a:latin typeface="+mn-lt"/>
                          <a:cs typeface="Arial"/>
                        </a:rPr>
                        <a:t>4 TB </a:t>
                      </a: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000" u="none" strike="noStrike" cap="none" normalizeH="0" baseline="0" dirty="0" smtClean="0">
                          <a:ln>
                            <a:noFill/>
                          </a:ln>
                          <a:effectLst/>
                          <a:latin typeface="+mn-lt"/>
                          <a:cs typeface="Arial"/>
                        </a:rPr>
                        <a:t>4 TB </a:t>
                      </a: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000" u="none" strike="noStrike" cap="none" normalizeH="0" baseline="0" dirty="0" smtClean="0">
                          <a:ln>
                            <a:noFill/>
                          </a:ln>
                          <a:effectLst/>
                          <a:latin typeface="+mn-lt"/>
                          <a:cs typeface="Arial"/>
                        </a:rPr>
                        <a:t>4 TB </a:t>
                      </a:r>
                    </a:p>
                  </a:txBody>
                  <a:tcPr marL="87087" marR="87087" marT="36738" marB="36738" anchor="ctr" horzOverflow="overflow"/>
                </a:tc>
              </a:tr>
              <a:tr h="6830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u="none" strike="noStrike" cap="none" normalizeH="0" baseline="0" dirty="0" smtClean="0">
                          <a:ln>
                            <a:noFill/>
                          </a:ln>
                          <a:solidFill>
                            <a:schemeClr val="bg1"/>
                          </a:solidFill>
                          <a:effectLst/>
                        </a:rPr>
                        <a:t>DB Supported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smtClean="0">
                        <a:ln>
                          <a:noFill/>
                        </a:ln>
                        <a:solidFill>
                          <a:schemeClr val="bg1"/>
                        </a:solidFill>
                        <a:effectLst/>
                        <a:latin typeface="Arial"/>
                        <a:cs typeface="Arial"/>
                      </a:endParaRPr>
                    </a:p>
                  </a:txBody>
                  <a:tcPr marL="87087" marR="87087" marT="36738" marB="36738" horzOverflow="overflow">
                    <a:solidFill>
                      <a:schemeClr val="accent4"/>
                    </a:solid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rPr>
                        <a:t>Unless otherwise stated, all databases support VA, sniffer and native DAM.</a:t>
                      </a:r>
                      <a:br>
                        <a:rPr kumimoji="0" lang="en-US" sz="1000" u="none" strike="noStrike" cap="none" normalizeH="0" baseline="0" dirty="0" smtClean="0">
                          <a:ln>
                            <a:noFill/>
                          </a:ln>
                          <a:effectLst/>
                        </a:rPr>
                      </a:br>
                      <a:r>
                        <a:rPr kumimoji="0" lang="en-US" sz="1000" u="none" strike="noStrike" cap="none" normalizeH="0" baseline="0" dirty="0" smtClean="0">
                          <a:ln>
                            <a:noFill/>
                          </a:ln>
                          <a:effectLst/>
                        </a:rPr>
                        <a:t>DB2 UDB V8.x (VA only), V9.x/V10.x; MS SQL Server 2000/2005/2008/2008R2/2012/2014; MySQL 5.x (VA and native DAM); Oracle 9i/10gR1/10gR2/11g/12c; Sybase ASE 12.5 (VA and sniffer DAM), 15.x; </a:t>
                      </a:r>
                      <a:r>
                        <a:rPr kumimoji="0" lang="en-US" sz="1000" u="none" strike="noStrike" cap="none" normalizeH="0" baseline="0" dirty="0" err="1" smtClean="0">
                          <a:ln>
                            <a:noFill/>
                          </a:ln>
                          <a:effectLst/>
                        </a:rPr>
                        <a:t>PostgreSQL</a:t>
                      </a:r>
                      <a:r>
                        <a:rPr kumimoji="0" lang="en-US" sz="1000" u="none" strike="noStrike" cap="none" normalizeH="0" baseline="0" dirty="0" smtClean="0">
                          <a:ln>
                            <a:noFill/>
                          </a:ln>
                          <a:effectLst/>
                        </a:rPr>
                        <a:t> 8.x/9.x (sniffer DAM); </a:t>
                      </a:r>
                      <a:r>
                        <a:rPr kumimoji="0" lang="en-US" sz="1000" u="none" strike="noStrike" cap="none" normalizeH="0" baseline="0" dirty="0" err="1" smtClean="0">
                          <a:ln>
                            <a:noFill/>
                          </a:ln>
                          <a:effectLst/>
                        </a:rPr>
                        <a:t>MongoDB</a:t>
                      </a:r>
                      <a:r>
                        <a:rPr kumimoji="0" lang="en-US" sz="1000" u="none" strike="noStrike" cap="none" normalizeH="0" baseline="0" dirty="0" smtClean="0">
                          <a:ln>
                            <a:noFill/>
                          </a:ln>
                          <a:effectLst/>
                        </a:rPr>
                        <a:t> 2.6 (VA). </a:t>
                      </a:r>
                    </a:p>
                  </a:txBody>
                  <a:tcPr marL="87087" marR="87087" marT="36738" marB="36738" anchor="ctr" horzOverflow="overflow"/>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Arial" charset="0"/>
                      </a:endParaRPr>
                    </a:p>
                  </a:txBody>
                  <a:tcPr marL="87087" marR="87087" marT="48984" marB="48984" horzOverflow="overflow">
                    <a:solidFill>
                      <a:schemeClr val="accent4">
                        <a:lumMod val="20000"/>
                        <a:lumOff val="80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Arial" charset="0"/>
                      </a:endParaRPr>
                    </a:p>
                  </a:txBody>
                  <a:tcPr marL="87087" marR="87087" marT="48984" marB="48984" horzOverflow="overflow">
                    <a:solidFill>
                      <a:schemeClr val="accent4">
                        <a:lumMod val="20000"/>
                        <a:lumOff val="80000"/>
                      </a:schemeClr>
                    </a:solidFill>
                  </a:tcPr>
                </a:tc>
              </a:tr>
            </a:tbl>
          </a:graphicData>
        </a:graphic>
      </p:graphicFrame>
    </p:spTree>
    <p:extLst>
      <p:ext uri="{BB962C8B-B14F-4D97-AF65-F5344CB8AC3E}">
        <p14:creationId xmlns:p14="http://schemas.microsoft.com/office/powerpoint/2010/main" val="3543646830"/>
      </p:ext>
    </p:extLst>
  </p:cSld>
  <p:clrMapOvr>
    <a:masterClrMapping/>
  </p:clrMapOvr>
  <p:transition spd="slow">
    <p:wip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a:solidFill>
                  <a:srgbClr val="FFFFFF"/>
                </a:solidFill>
              </a:rPr>
              <a:t>FortiADC</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1267" y="2147942"/>
            <a:ext cx="585216" cy="585216"/>
          </a:xfrm>
          <a:prstGeom prst="rect">
            <a:avLst/>
          </a:prstGeom>
        </p:spPr>
      </p:pic>
    </p:spTree>
    <p:extLst>
      <p:ext uri="{BB962C8B-B14F-4D97-AF65-F5344CB8AC3E}">
        <p14:creationId xmlns:p14="http://schemas.microsoft.com/office/powerpoint/2010/main" val="647641025"/>
      </p:ext>
    </p:extLst>
  </p:cSld>
  <p:clrMapOvr>
    <a:masterClrMapping/>
  </p:clrMapOvr>
  <p:transition>
    <p:wipe dir="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Content Placeholder 4"/>
          <p:cNvGraphicFramePr>
            <a:graphicFrameLocks/>
          </p:cNvGraphicFramePr>
          <p:nvPr>
            <p:extLst>
              <p:ext uri="{D42A27DB-BD31-4B8C-83A1-F6EECF244321}">
                <p14:modId xmlns:p14="http://schemas.microsoft.com/office/powerpoint/2010/main" val="713488119"/>
              </p:ext>
            </p:extLst>
          </p:nvPr>
        </p:nvGraphicFramePr>
        <p:xfrm>
          <a:off x="448252" y="1974379"/>
          <a:ext cx="3650536" cy="2571900"/>
        </p:xfrm>
        <a:graphic>
          <a:graphicData uri="http://schemas.openxmlformats.org/drawingml/2006/table">
            <a:tbl>
              <a:tblPr bandRow="1">
                <a:tableStyleId>{073A0DAA-6AF3-43AB-8588-CEC1D06C72B9}</a:tableStyleId>
              </a:tblPr>
              <a:tblGrid>
                <a:gridCol w="3650536"/>
              </a:tblGrid>
              <a:tr h="112527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Application Availability</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GB" sz="900" u="none" strike="noStrike" kern="1200" cap="none" spc="0" normalizeH="0" baseline="0" noProof="0" dirty="0" smtClean="0">
                          <a:ln>
                            <a:noFill/>
                          </a:ln>
                          <a:effectLst/>
                          <a:uLnTx/>
                          <a:uFillTx/>
                        </a:rPr>
                        <a:t>Layer 2/3/4 and 7 load balancing techniques</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GB" sz="900" u="none" strike="noStrike" kern="1200" cap="none" spc="0" normalizeH="0" baseline="0" noProof="0" dirty="0" smtClean="0">
                          <a:ln>
                            <a:noFill/>
                          </a:ln>
                          <a:effectLst/>
                          <a:uLnTx/>
                          <a:uFillTx/>
                        </a:rPr>
                        <a:t>Application session persistence</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GB" sz="900" u="none" strike="noStrike" kern="1200" cap="none" spc="0" normalizeH="0" baseline="0" noProof="0" dirty="0" smtClean="0">
                          <a:ln>
                            <a:noFill/>
                          </a:ln>
                          <a:effectLst/>
                          <a:uLnTx/>
                          <a:uFillTx/>
                        </a:rPr>
                        <a:t>Proxy and transparent modes</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GB" sz="900" u="none" strike="noStrike" kern="1200" cap="none" spc="0" normalizeH="0" baseline="0" noProof="0" dirty="0" smtClean="0">
                          <a:ln>
                            <a:noFill/>
                          </a:ln>
                          <a:effectLst/>
                          <a:uLnTx/>
                          <a:uFillTx/>
                        </a:rPr>
                        <a:t>Global Server Load Balancing (GSLB) for geographic resilience</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GB" sz="900" u="none" strike="noStrike" kern="1200" cap="none" spc="0" normalizeH="0" baseline="0" noProof="0" dirty="0" smtClean="0">
                          <a:ln>
                            <a:noFill/>
                          </a:ln>
                          <a:effectLst/>
                          <a:uLnTx/>
                          <a:uFillTx/>
                        </a:rPr>
                        <a:t>Link Load Balancing</a:t>
                      </a:r>
                    </a:p>
                  </a:txBody>
                  <a:tcPr marL="180000" marT="34290" marB="108000">
                    <a:lnT w="12700" cap="flat" cmpd="sng" algn="ctr">
                      <a:no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8623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Application Acceleration</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GB" sz="900" u="none" strike="noStrike" kern="1200" cap="none" spc="0" normalizeH="0" baseline="0" noProof="0" dirty="0" smtClean="0">
                          <a:ln>
                            <a:noFill/>
                          </a:ln>
                          <a:effectLst/>
                          <a:uLnTx/>
                          <a:uFillTx/>
                        </a:rPr>
                        <a:t>TCP Optimization</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GB" sz="900" u="none" strike="noStrike" kern="1200" cap="none" spc="0" normalizeH="0" baseline="0" noProof="0" dirty="0" smtClean="0">
                          <a:ln>
                            <a:noFill/>
                          </a:ln>
                          <a:effectLst/>
                          <a:uLnTx/>
                          <a:uFillTx/>
                        </a:rPr>
                        <a:t>Memory based content caching </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GB" sz="900" u="none" strike="noStrike" kern="1200" cap="none" spc="0" normalizeH="0" baseline="0" noProof="0" dirty="0" smtClean="0">
                          <a:ln>
                            <a:noFill/>
                          </a:ln>
                          <a:effectLst/>
                          <a:uLnTx/>
                          <a:uFillTx/>
                        </a:rPr>
                        <a:t>Data compression</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GB" sz="900" u="none" strike="noStrike" kern="1200" cap="none" spc="0" normalizeH="0" baseline="0" noProof="0" dirty="0" smtClean="0">
                          <a:ln>
                            <a:noFill/>
                          </a:ln>
                          <a:effectLst/>
                          <a:uLnTx/>
                          <a:uFillTx/>
                        </a:rPr>
                        <a:t>SSL Offload and acceleration </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5842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u="none" strike="noStrike" kern="1200" cap="none" spc="0" normalizeH="0" baseline="0" noProof="0" dirty="0" smtClean="0">
                          <a:ln>
                            <a:noFill/>
                          </a:ln>
                          <a:effectLst/>
                          <a:uLnTx/>
                          <a:uFillTx/>
                        </a:rPr>
                        <a:t>Application Interoperability</a:t>
                      </a:r>
                      <a:endParaRPr kumimoji="0" lang="en-US" sz="1100" b="1" u="none" strike="noStrike" kern="1200" cap="none" spc="0" normalizeH="0" baseline="0" noProof="0" dirty="0" smtClean="0">
                        <a:ln>
                          <a:noFill/>
                        </a:ln>
                        <a:effectLst/>
                        <a:uLnTx/>
                        <a:uFillTx/>
                      </a:endParaRP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GB" sz="900" u="none" strike="noStrike" kern="1200" cap="none" spc="0" normalizeH="0" baseline="0" noProof="0" dirty="0" smtClean="0">
                          <a:ln>
                            <a:noFill/>
                          </a:ln>
                          <a:effectLst/>
                          <a:uLnTx/>
                          <a:uFillTx/>
                        </a:rPr>
                        <a:t>Implementation Guides  for Microsoft Exchange, </a:t>
                      </a:r>
                      <a:r>
                        <a:rPr kumimoji="0" lang="en-GB" sz="900" u="none" strike="noStrike" kern="1200" cap="none" spc="0" normalizeH="0" baseline="0" noProof="0" dirty="0" err="1" smtClean="0">
                          <a:ln>
                            <a:noFill/>
                          </a:ln>
                          <a:effectLst/>
                          <a:uLnTx/>
                          <a:uFillTx/>
                        </a:rPr>
                        <a:t>Lync</a:t>
                      </a:r>
                      <a:r>
                        <a:rPr kumimoji="0" lang="en-GB" sz="900" u="none" strike="noStrike" kern="1200" cap="none" spc="0" normalizeH="0" baseline="0" noProof="0" dirty="0" smtClean="0">
                          <a:ln>
                            <a:noFill/>
                          </a:ln>
                          <a:effectLst/>
                          <a:uLnTx/>
                          <a:uFillTx/>
                        </a:rPr>
                        <a:t>, SAP etc.</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bl>
          </a:graphicData>
        </a:graphic>
      </p:graphicFrame>
      <p:sp>
        <p:nvSpPr>
          <p:cNvPr id="9" name="Title 1"/>
          <p:cNvSpPr>
            <a:spLocks noGrp="1"/>
          </p:cNvSpPr>
          <p:nvPr>
            <p:ph type="title"/>
          </p:nvPr>
        </p:nvSpPr>
        <p:spPr/>
        <p:txBody>
          <a:bodyPr/>
          <a:lstStyle/>
          <a:p>
            <a:r>
              <a:rPr lang="en-US" b="0" i="0" dirty="0" smtClean="0"/>
              <a:t>Introducing FortiADC</a:t>
            </a:r>
            <a:endParaRPr lang="en-US" b="0" i="0" dirty="0"/>
          </a:p>
        </p:txBody>
      </p:sp>
      <p:grpSp>
        <p:nvGrpSpPr>
          <p:cNvPr id="2" name="Group 1"/>
          <p:cNvGrpSpPr/>
          <p:nvPr/>
        </p:nvGrpSpPr>
        <p:grpSpPr>
          <a:xfrm>
            <a:off x="4417981" y="1932541"/>
            <a:ext cx="4270821" cy="2609928"/>
            <a:chOff x="3492599" y="1807858"/>
            <a:chExt cx="5532823" cy="2809726"/>
          </a:xfrm>
        </p:grpSpPr>
        <p:pic>
          <p:nvPicPr>
            <p:cNvPr id="124" name="Picture 123" descr="Cloud-White.png"/>
            <p:cNvPicPr>
              <a:picLocks noChangeAspect="1"/>
            </p:cNvPicPr>
            <p:nvPr/>
          </p:nvPicPr>
          <p:blipFill>
            <a:blip r:embed="rId3"/>
            <a:stretch>
              <a:fillRect/>
            </a:stretch>
          </p:blipFill>
          <p:spPr>
            <a:xfrm>
              <a:off x="6969625" y="3105868"/>
              <a:ext cx="2024062" cy="1019175"/>
            </a:xfrm>
            <a:prstGeom prst="rect">
              <a:avLst/>
            </a:prstGeom>
            <a:effectLst>
              <a:outerShdw blurRad="152400" dist="114300" dir="5400000" sx="90000" sy="-19000">
                <a:srgbClr val="000000">
                  <a:alpha val="20000"/>
                </a:srgbClr>
              </a:outerShdw>
            </a:effectLst>
          </p:spPr>
        </p:pic>
        <p:pic>
          <p:nvPicPr>
            <p:cNvPr id="123" name="Picture 122" descr="Cloud-White.png"/>
            <p:cNvPicPr>
              <a:picLocks noChangeAspect="1"/>
            </p:cNvPicPr>
            <p:nvPr/>
          </p:nvPicPr>
          <p:blipFill>
            <a:blip r:embed="rId3"/>
            <a:stretch>
              <a:fillRect/>
            </a:stretch>
          </p:blipFill>
          <p:spPr>
            <a:xfrm>
              <a:off x="6542915" y="1807858"/>
              <a:ext cx="2024062" cy="1019175"/>
            </a:xfrm>
            <a:prstGeom prst="rect">
              <a:avLst/>
            </a:prstGeom>
            <a:effectLst>
              <a:outerShdw blurRad="152400" dist="114300" dir="5400000" sx="90000" sy="-19000">
                <a:srgbClr val="000000">
                  <a:alpha val="20000"/>
                </a:srgbClr>
              </a:outerShdw>
            </a:effectLst>
          </p:spPr>
        </p:pic>
        <p:pic>
          <p:nvPicPr>
            <p:cNvPr id="8" name="Picture 11" descr="WebAppServer_Lt_vF.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8682" y="1974379"/>
              <a:ext cx="317500" cy="308372"/>
            </a:xfrm>
            <a:prstGeom prst="rect">
              <a:avLst/>
            </a:prstGeom>
            <a:noFill/>
            <a:ln w="9525">
              <a:noFill/>
              <a:miter lim="800000"/>
              <a:headEnd/>
              <a:tailEnd/>
            </a:ln>
          </p:spPr>
        </p:pic>
        <p:pic>
          <p:nvPicPr>
            <p:cNvPr id="12" name="Picture 30" descr="WebAppServer_Lt_vF.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00255" y="2255706"/>
              <a:ext cx="317500" cy="308372"/>
            </a:xfrm>
            <a:prstGeom prst="rect">
              <a:avLst/>
            </a:prstGeom>
            <a:noFill/>
            <a:ln w="9525">
              <a:noFill/>
              <a:miter lim="800000"/>
              <a:headEnd/>
              <a:tailEnd/>
            </a:ln>
          </p:spPr>
        </p:pic>
        <p:pic>
          <p:nvPicPr>
            <p:cNvPr id="28" name="Picture 27" descr="User-Green-Male_Rt-s.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97118" y="3953670"/>
              <a:ext cx="429409" cy="353972"/>
            </a:xfrm>
            <a:prstGeom prst="rect">
              <a:avLst/>
            </a:prstGeom>
          </p:spPr>
        </p:pic>
        <p:pic>
          <p:nvPicPr>
            <p:cNvPr id="29" name="Picture 28" descr="User-Silver-Male_Rt-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50746" y="2836177"/>
              <a:ext cx="433277" cy="356873"/>
            </a:xfrm>
            <a:prstGeom prst="rect">
              <a:avLst/>
            </a:prstGeom>
          </p:spPr>
        </p:pic>
        <p:pic>
          <p:nvPicPr>
            <p:cNvPr id="30" name="Picture 29" descr="User-Exec-Male_Rt-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639191" y="3111874"/>
              <a:ext cx="429408" cy="362676"/>
            </a:xfrm>
            <a:prstGeom prst="rect">
              <a:avLst/>
            </a:prstGeom>
          </p:spPr>
        </p:pic>
        <p:cxnSp>
          <p:nvCxnSpPr>
            <p:cNvPr id="35" name="Curved Connector 36"/>
            <p:cNvCxnSpPr/>
            <p:nvPr/>
          </p:nvCxnSpPr>
          <p:spPr bwMode="auto">
            <a:xfrm flipV="1">
              <a:off x="5283798" y="2895600"/>
              <a:ext cx="1073461" cy="500744"/>
            </a:xfrm>
            <a:prstGeom prst="curvedConnector3">
              <a:avLst>
                <a:gd name="adj1" fmla="val 50000"/>
              </a:avLst>
            </a:prstGeom>
            <a:solidFill>
              <a:schemeClr val="accent1"/>
            </a:solidFill>
            <a:ln w="57150" cap="flat" cmpd="sng" algn="ctr">
              <a:gradFill flip="none" rotWithShape="1">
                <a:gsLst>
                  <a:gs pos="0">
                    <a:srgbClr val="4872B6"/>
                  </a:gs>
                  <a:gs pos="100000">
                    <a:srgbClr val="B6C4DC"/>
                  </a:gs>
                  <a:gs pos="61000">
                    <a:srgbClr val="779AD3"/>
                  </a:gs>
                </a:gsLst>
                <a:lin ang="16200000" scaled="0"/>
                <a:tileRect/>
              </a:gradFill>
              <a:prstDash val="solid"/>
              <a:round/>
              <a:headEnd type="none" w="med" len="med"/>
              <a:tailEnd type="stealth" w="lg" len="lg"/>
            </a:ln>
            <a:effectLst/>
          </p:spPr>
        </p:cxnSp>
        <p:cxnSp>
          <p:nvCxnSpPr>
            <p:cNvPr id="41" name="Curved Connector 40"/>
            <p:cNvCxnSpPr/>
            <p:nvPr/>
          </p:nvCxnSpPr>
          <p:spPr bwMode="auto">
            <a:xfrm flipV="1">
              <a:off x="6756103" y="2501478"/>
              <a:ext cx="901874" cy="319414"/>
            </a:xfrm>
            <a:prstGeom prst="curvedConnector3">
              <a:avLst>
                <a:gd name="adj1" fmla="val 50000"/>
              </a:avLst>
            </a:prstGeom>
            <a:ln>
              <a:solidFill>
                <a:srgbClr val="FF0000"/>
              </a:solidFill>
              <a:headEnd type="none" w="med" len="med"/>
              <a:tailEnd type="stealth" w="lg" len="lg"/>
            </a:ln>
          </p:spPr>
          <p:style>
            <a:lnRef idx="3">
              <a:schemeClr val="accent2"/>
            </a:lnRef>
            <a:fillRef idx="0">
              <a:schemeClr val="accent2"/>
            </a:fillRef>
            <a:effectRef idx="2">
              <a:schemeClr val="accent2"/>
            </a:effectRef>
            <a:fontRef idx="minor">
              <a:schemeClr val="tx1"/>
            </a:fontRef>
          </p:style>
        </p:cxnSp>
        <p:cxnSp>
          <p:nvCxnSpPr>
            <p:cNvPr id="44" name="Curved Connector 40"/>
            <p:cNvCxnSpPr/>
            <p:nvPr/>
          </p:nvCxnSpPr>
          <p:spPr bwMode="auto">
            <a:xfrm flipV="1">
              <a:off x="6348509" y="2278396"/>
              <a:ext cx="926926" cy="366386"/>
            </a:xfrm>
            <a:prstGeom prst="curvedConnector3">
              <a:avLst>
                <a:gd name="adj1" fmla="val 50000"/>
              </a:avLst>
            </a:prstGeom>
            <a:ln>
              <a:solidFill>
                <a:srgbClr val="FF0000"/>
              </a:solidFill>
              <a:headEnd type="none" w="med" len="med"/>
              <a:tailEnd type="stealth" w="lg" len="lg"/>
            </a:ln>
          </p:spPr>
          <p:style>
            <a:lnRef idx="3">
              <a:schemeClr val="accent2"/>
            </a:lnRef>
            <a:fillRef idx="0">
              <a:schemeClr val="accent2"/>
            </a:fillRef>
            <a:effectRef idx="2">
              <a:schemeClr val="accent2"/>
            </a:effectRef>
            <a:fontRef idx="minor">
              <a:schemeClr val="tx1"/>
            </a:fontRef>
          </p:style>
        </p:cxnSp>
        <p:pic>
          <p:nvPicPr>
            <p:cNvPr id="70" name="Picture 40" descr="User-Exec-Female_Rt-s.pn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4846910" y="4227152"/>
              <a:ext cx="400702" cy="343716"/>
            </a:xfrm>
            <a:prstGeom prst="rect">
              <a:avLst/>
            </a:prstGeom>
            <a:noFill/>
            <a:ln w="9525">
              <a:noFill/>
              <a:miter lim="800000"/>
              <a:headEnd/>
              <a:tailEnd/>
            </a:ln>
          </p:spPr>
        </p:pic>
        <p:pic>
          <p:nvPicPr>
            <p:cNvPr id="71" name="Picture 36" descr="User-Silver-Female_Rt-s.pn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3492599" y="3603022"/>
              <a:ext cx="469719" cy="386676"/>
            </a:xfrm>
            <a:prstGeom prst="rect">
              <a:avLst/>
            </a:prstGeom>
            <a:noFill/>
            <a:ln w="9525">
              <a:noFill/>
              <a:miter lim="800000"/>
              <a:headEnd/>
              <a:tailEnd/>
            </a:ln>
          </p:spPr>
        </p:pic>
        <p:pic>
          <p:nvPicPr>
            <p:cNvPr id="72" name="Picture 2" descr="clamp"/>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608029" y="3094784"/>
              <a:ext cx="373344" cy="343455"/>
            </a:xfrm>
            <a:prstGeom prst="rect">
              <a:avLst/>
            </a:prstGeom>
            <a:noFill/>
            <a:ln w="9525">
              <a:noFill/>
              <a:miter lim="800000"/>
              <a:headEnd/>
              <a:tailEnd/>
            </a:ln>
          </p:spPr>
        </p:pic>
        <p:pic>
          <p:nvPicPr>
            <p:cNvPr id="77" name="Picture 34"/>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185002" y="3236230"/>
              <a:ext cx="404485" cy="27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TextBox 67"/>
            <p:cNvSpPr txBox="1">
              <a:spLocks noChangeArrowheads="1"/>
            </p:cNvSpPr>
            <p:nvPr/>
          </p:nvSpPr>
          <p:spPr bwMode="auto">
            <a:xfrm>
              <a:off x="7493861" y="2840345"/>
              <a:ext cx="1531561" cy="430740"/>
            </a:xfrm>
            <a:prstGeom prst="rect">
              <a:avLst/>
            </a:prstGeom>
            <a:noFill/>
            <a:ln w="9525">
              <a:noFill/>
              <a:miter lim="800000"/>
              <a:headEnd/>
              <a:tailEnd/>
            </a:ln>
          </p:spPr>
          <p:txBody>
            <a:bodyPr wrap="none">
              <a:spAutoFit/>
            </a:bodyPr>
            <a:lstStyle/>
            <a:p>
              <a:pPr algn="ctr"/>
              <a:r>
                <a:rPr lang="en-US" sz="1000" b="1" dirty="0">
                  <a:solidFill>
                    <a:srgbClr val="FF0000"/>
                  </a:solidFill>
                  <a:latin typeface="Helvetica" charset="0"/>
                </a:rPr>
                <a:t>Web Application</a:t>
              </a:r>
            </a:p>
            <a:p>
              <a:pPr algn="ctr"/>
              <a:r>
                <a:rPr lang="en-US" sz="1000" b="1" dirty="0">
                  <a:solidFill>
                    <a:srgbClr val="FF0000"/>
                  </a:solidFill>
                  <a:latin typeface="Helvetica" charset="0"/>
                </a:rPr>
                <a:t>Servers</a:t>
              </a:r>
            </a:p>
          </p:txBody>
        </p:sp>
        <p:grpSp>
          <p:nvGrpSpPr>
            <p:cNvPr id="34" name="Group 33"/>
            <p:cNvGrpSpPr/>
            <p:nvPr/>
          </p:nvGrpSpPr>
          <p:grpSpPr>
            <a:xfrm>
              <a:off x="6003639" y="2475753"/>
              <a:ext cx="1340591" cy="583133"/>
              <a:chOff x="1687924" y="2541688"/>
              <a:chExt cx="1656526" cy="1028459"/>
            </a:xfrm>
          </p:grpSpPr>
          <p:pic>
            <p:nvPicPr>
              <p:cNvPr id="21" name="Picture 20" descr="FortiWeb_Icon_1U_Lt-s.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687924" y="2541688"/>
                <a:ext cx="1656526" cy="1028459"/>
              </a:xfrm>
              <a:prstGeom prst="rect">
                <a:avLst/>
              </a:prstGeom>
            </p:spPr>
          </p:pic>
          <p:pic>
            <p:nvPicPr>
              <p:cNvPr id="33" name="Picture 32" descr="FortiBalancer_Icon.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086233" y="2620885"/>
                <a:ext cx="882137" cy="648408"/>
              </a:xfrm>
              <a:prstGeom prst="rect">
                <a:avLst/>
              </a:prstGeom>
              <a:scene3d>
                <a:camera prst="isometricBottomDown"/>
                <a:lightRig rig="threePt" dir="t"/>
              </a:scene3d>
            </p:spPr>
          </p:pic>
        </p:grpSp>
        <p:pic>
          <p:nvPicPr>
            <p:cNvPr id="94" name="Picture 11" descr="WebAppServer_Lt_vF.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15243" y="3199021"/>
              <a:ext cx="317500" cy="308372"/>
            </a:xfrm>
            <a:prstGeom prst="rect">
              <a:avLst/>
            </a:prstGeom>
            <a:noFill/>
            <a:ln w="9525">
              <a:noFill/>
              <a:miter lim="800000"/>
              <a:headEnd/>
              <a:tailEnd/>
            </a:ln>
          </p:spPr>
        </p:pic>
        <p:pic>
          <p:nvPicPr>
            <p:cNvPr id="95" name="Picture 30" descr="WebAppServer_Lt_vF.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46816" y="3480349"/>
              <a:ext cx="317500" cy="308372"/>
            </a:xfrm>
            <a:prstGeom prst="rect">
              <a:avLst/>
            </a:prstGeom>
            <a:noFill/>
            <a:ln w="9525">
              <a:noFill/>
              <a:miter lim="800000"/>
              <a:headEnd/>
              <a:tailEnd/>
            </a:ln>
          </p:spPr>
        </p:pic>
        <p:cxnSp>
          <p:nvCxnSpPr>
            <p:cNvPr id="96" name="Curved Connector 95"/>
            <p:cNvCxnSpPr/>
            <p:nvPr/>
          </p:nvCxnSpPr>
          <p:spPr bwMode="auto">
            <a:xfrm flipV="1">
              <a:off x="7202664" y="3726120"/>
              <a:ext cx="901874" cy="319414"/>
            </a:xfrm>
            <a:prstGeom prst="curvedConnector3">
              <a:avLst>
                <a:gd name="adj1" fmla="val 50000"/>
              </a:avLst>
            </a:prstGeom>
            <a:ln>
              <a:solidFill>
                <a:srgbClr val="FF0000"/>
              </a:solidFill>
              <a:headEnd type="none" w="med" len="med"/>
              <a:tailEnd type="stealth" w="lg" len="lg"/>
            </a:ln>
          </p:spPr>
          <p:style>
            <a:lnRef idx="3">
              <a:schemeClr val="accent2"/>
            </a:lnRef>
            <a:fillRef idx="0">
              <a:schemeClr val="accent2"/>
            </a:fillRef>
            <a:effectRef idx="2">
              <a:schemeClr val="accent2"/>
            </a:effectRef>
            <a:fontRef idx="minor">
              <a:schemeClr val="tx1"/>
            </a:fontRef>
          </p:style>
        </p:cxnSp>
        <p:cxnSp>
          <p:nvCxnSpPr>
            <p:cNvPr id="97" name="Curved Connector 40"/>
            <p:cNvCxnSpPr/>
            <p:nvPr/>
          </p:nvCxnSpPr>
          <p:spPr bwMode="auto">
            <a:xfrm flipV="1">
              <a:off x="6795070" y="3503038"/>
              <a:ext cx="926926" cy="366386"/>
            </a:xfrm>
            <a:prstGeom prst="curvedConnector3">
              <a:avLst>
                <a:gd name="adj1" fmla="val 50000"/>
              </a:avLst>
            </a:prstGeom>
            <a:ln>
              <a:solidFill>
                <a:srgbClr val="FF0000"/>
              </a:solidFill>
              <a:headEnd type="none" w="med" len="med"/>
              <a:tailEnd type="stealth" w="lg" len="lg"/>
            </a:ln>
          </p:spPr>
          <p:style>
            <a:lnRef idx="3">
              <a:schemeClr val="accent2"/>
            </a:lnRef>
            <a:fillRef idx="0">
              <a:schemeClr val="accent2"/>
            </a:fillRef>
            <a:effectRef idx="2">
              <a:schemeClr val="accent2"/>
            </a:effectRef>
            <a:fontRef idx="minor">
              <a:schemeClr val="tx1"/>
            </a:fontRef>
          </p:style>
        </p:cxnSp>
        <p:grpSp>
          <p:nvGrpSpPr>
            <p:cNvPr id="98" name="Group 97"/>
            <p:cNvGrpSpPr/>
            <p:nvPr/>
          </p:nvGrpSpPr>
          <p:grpSpPr>
            <a:xfrm>
              <a:off x="6450200" y="3700396"/>
              <a:ext cx="1340591" cy="583133"/>
              <a:chOff x="1687924" y="2541688"/>
              <a:chExt cx="1656526" cy="1028459"/>
            </a:xfrm>
          </p:grpSpPr>
          <p:pic>
            <p:nvPicPr>
              <p:cNvPr id="99" name="Picture 98" descr="FortiWeb_Icon_1U_Lt-s.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687924" y="2541688"/>
                <a:ext cx="1656526" cy="1028459"/>
              </a:xfrm>
              <a:prstGeom prst="rect">
                <a:avLst/>
              </a:prstGeom>
            </p:spPr>
          </p:pic>
          <p:pic>
            <p:nvPicPr>
              <p:cNvPr id="100" name="Picture 99" descr="FortiBalancer_Icon.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086233" y="2620885"/>
                <a:ext cx="882137" cy="648408"/>
              </a:xfrm>
              <a:prstGeom prst="rect">
                <a:avLst/>
              </a:prstGeom>
              <a:scene3d>
                <a:camera prst="isometricBottomDown"/>
                <a:lightRig rig="threePt" dir="t"/>
              </a:scene3d>
            </p:spPr>
          </p:pic>
        </p:grpSp>
        <p:cxnSp>
          <p:nvCxnSpPr>
            <p:cNvPr id="102" name="Curved Connector 36"/>
            <p:cNvCxnSpPr/>
            <p:nvPr/>
          </p:nvCxnSpPr>
          <p:spPr bwMode="auto">
            <a:xfrm>
              <a:off x="5436197" y="3510644"/>
              <a:ext cx="1298432" cy="288471"/>
            </a:xfrm>
            <a:prstGeom prst="curvedConnector3">
              <a:avLst>
                <a:gd name="adj1" fmla="val 50000"/>
              </a:avLst>
            </a:prstGeom>
            <a:solidFill>
              <a:schemeClr val="accent1"/>
            </a:solidFill>
            <a:ln w="57150" cap="flat" cmpd="sng" algn="ctr">
              <a:gradFill flip="none" rotWithShape="1">
                <a:gsLst>
                  <a:gs pos="0">
                    <a:srgbClr val="4872B6"/>
                  </a:gs>
                  <a:gs pos="100000">
                    <a:srgbClr val="B6C4DC"/>
                  </a:gs>
                  <a:gs pos="61000">
                    <a:srgbClr val="779AD3"/>
                  </a:gs>
                </a:gsLst>
                <a:lin ang="16200000" scaled="0"/>
                <a:tileRect/>
              </a:gradFill>
              <a:prstDash val="solid"/>
              <a:round/>
              <a:headEnd type="none" w="med" len="med"/>
              <a:tailEnd type="stealth" w="lg" len="lg"/>
            </a:ln>
            <a:effectLst/>
          </p:spPr>
        </p:cxnSp>
        <p:pic>
          <p:nvPicPr>
            <p:cNvPr id="104" name="Picture 59" descr="usa-fla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912532" y="2286511"/>
              <a:ext cx="542925" cy="265509"/>
            </a:xfrm>
            <a:prstGeom prst="rect">
              <a:avLst/>
            </a:prstGeom>
            <a:noFill/>
            <a:ln w="9525">
              <a:noFill/>
              <a:miter lim="800000"/>
              <a:headEnd/>
              <a:tailEnd/>
            </a:ln>
          </p:spPr>
        </p:pic>
        <p:pic>
          <p:nvPicPr>
            <p:cNvPr id="105" name="Picture 66" descr="UK%20Flag"/>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631896" y="4185387"/>
              <a:ext cx="334962" cy="432197"/>
            </a:xfrm>
            <a:prstGeom prst="rect">
              <a:avLst/>
            </a:prstGeom>
            <a:noFill/>
            <a:ln w="9525">
              <a:noFill/>
              <a:miter lim="800000"/>
              <a:headEnd/>
              <a:tailEnd/>
            </a:ln>
          </p:spPr>
        </p:pic>
        <p:cxnSp>
          <p:nvCxnSpPr>
            <p:cNvPr id="106" name="Curved Connector 36"/>
            <p:cNvCxnSpPr/>
            <p:nvPr/>
          </p:nvCxnSpPr>
          <p:spPr bwMode="auto">
            <a:xfrm>
              <a:off x="4318598" y="3086101"/>
              <a:ext cx="265929" cy="173798"/>
            </a:xfrm>
            <a:prstGeom prst="curvedConnector3">
              <a:avLst>
                <a:gd name="adj1" fmla="val 50000"/>
              </a:avLst>
            </a:prstGeom>
            <a:solidFill>
              <a:schemeClr val="accent1"/>
            </a:solidFill>
            <a:ln w="25400" cap="flat" cmpd="sng" algn="ctr">
              <a:gradFill flip="none" rotWithShape="1">
                <a:gsLst>
                  <a:gs pos="0">
                    <a:srgbClr val="4872B6"/>
                  </a:gs>
                  <a:gs pos="100000">
                    <a:srgbClr val="B6C4DC"/>
                  </a:gs>
                  <a:gs pos="61000">
                    <a:srgbClr val="779AD3"/>
                  </a:gs>
                </a:gsLst>
                <a:lin ang="16200000" scaled="0"/>
                <a:tileRect/>
              </a:gradFill>
              <a:prstDash val="solid"/>
              <a:round/>
              <a:headEnd type="none" w="med" len="med"/>
              <a:tailEnd type="stealth" w="med" len="lg"/>
            </a:ln>
            <a:effectLst/>
          </p:spPr>
        </p:cxnSp>
        <p:cxnSp>
          <p:nvCxnSpPr>
            <p:cNvPr id="109" name="Curved Connector 36"/>
            <p:cNvCxnSpPr/>
            <p:nvPr/>
          </p:nvCxnSpPr>
          <p:spPr bwMode="auto">
            <a:xfrm>
              <a:off x="3890426" y="3744687"/>
              <a:ext cx="593892" cy="22516"/>
            </a:xfrm>
            <a:prstGeom prst="curvedConnector3">
              <a:avLst>
                <a:gd name="adj1" fmla="val 50000"/>
              </a:avLst>
            </a:prstGeom>
            <a:solidFill>
              <a:schemeClr val="accent1"/>
            </a:solidFill>
            <a:ln w="25400" cap="flat" cmpd="sng" algn="ctr">
              <a:gradFill flip="none" rotWithShape="1">
                <a:gsLst>
                  <a:gs pos="0">
                    <a:srgbClr val="4872B6"/>
                  </a:gs>
                  <a:gs pos="100000">
                    <a:srgbClr val="B6C4DC"/>
                  </a:gs>
                  <a:gs pos="61000">
                    <a:srgbClr val="779AD3"/>
                  </a:gs>
                </a:gsLst>
                <a:lin ang="16200000" scaled="0"/>
                <a:tileRect/>
              </a:gradFill>
              <a:prstDash val="solid"/>
              <a:round/>
              <a:headEnd type="none" w="med" len="med"/>
              <a:tailEnd type="stealth" w="med" len="lg"/>
            </a:ln>
            <a:effectLst/>
          </p:spPr>
        </p:cxnSp>
        <p:cxnSp>
          <p:nvCxnSpPr>
            <p:cNvPr id="111" name="Curved Connector 36"/>
            <p:cNvCxnSpPr/>
            <p:nvPr/>
          </p:nvCxnSpPr>
          <p:spPr bwMode="auto">
            <a:xfrm>
              <a:off x="4028311" y="3401787"/>
              <a:ext cx="340490" cy="114299"/>
            </a:xfrm>
            <a:prstGeom prst="curvedConnector3">
              <a:avLst>
                <a:gd name="adj1" fmla="val 50000"/>
              </a:avLst>
            </a:prstGeom>
            <a:solidFill>
              <a:schemeClr val="accent1"/>
            </a:solidFill>
            <a:ln w="25400" cap="flat" cmpd="sng" algn="ctr">
              <a:gradFill flip="none" rotWithShape="1">
                <a:gsLst>
                  <a:gs pos="0">
                    <a:srgbClr val="4872B6"/>
                  </a:gs>
                  <a:gs pos="100000">
                    <a:srgbClr val="B6C4DC"/>
                  </a:gs>
                  <a:gs pos="61000">
                    <a:srgbClr val="779AD3"/>
                  </a:gs>
                </a:gsLst>
                <a:lin ang="16200000" scaled="0"/>
                <a:tileRect/>
              </a:gradFill>
              <a:prstDash val="solid"/>
              <a:round/>
              <a:headEnd type="none" w="med" len="med"/>
              <a:tailEnd type="stealth" w="med" len="lg"/>
            </a:ln>
            <a:effectLst/>
          </p:spPr>
        </p:cxnSp>
        <p:cxnSp>
          <p:nvCxnSpPr>
            <p:cNvPr id="113" name="Curved Connector 36"/>
            <p:cNvCxnSpPr/>
            <p:nvPr/>
          </p:nvCxnSpPr>
          <p:spPr bwMode="auto">
            <a:xfrm flipV="1">
              <a:off x="4369396" y="3879937"/>
              <a:ext cx="315338" cy="213094"/>
            </a:xfrm>
            <a:prstGeom prst="curvedConnector3">
              <a:avLst>
                <a:gd name="adj1" fmla="val 50000"/>
              </a:avLst>
            </a:prstGeom>
            <a:solidFill>
              <a:schemeClr val="accent1"/>
            </a:solidFill>
            <a:ln w="25400" cap="flat" cmpd="sng" algn="ctr">
              <a:gradFill flip="none" rotWithShape="1">
                <a:gsLst>
                  <a:gs pos="0">
                    <a:srgbClr val="4872B6"/>
                  </a:gs>
                  <a:gs pos="100000">
                    <a:srgbClr val="B6C4DC"/>
                  </a:gs>
                  <a:gs pos="61000">
                    <a:srgbClr val="779AD3"/>
                  </a:gs>
                </a:gsLst>
                <a:lin ang="16200000" scaled="0"/>
                <a:tileRect/>
              </a:gradFill>
              <a:prstDash val="solid"/>
              <a:round/>
              <a:headEnd type="none" w="med" len="med"/>
              <a:tailEnd type="stealth" w="med" len="lg"/>
            </a:ln>
            <a:effectLst/>
          </p:spPr>
        </p:cxnSp>
        <p:cxnSp>
          <p:nvCxnSpPr>
            <p:cNvPr id="117" name="Curved Connector 36"/>
            <p:cNvCxnSpPr>
              <a:endCxn id="16" idx="2"/>
            </p:cNvCxnSpPr>
            <p:nvPr/>
          </p:nvCxnSpPr>
          <p:spPr bwMode="auto">
            <a:xfrm rot="16200000" flipV="1">
              <a:off x="4964301" y="4122024"/>
              <a:ext cx="341721" cy="10962"/>
            </a:xfrm>
            <a:prstGeom prst="curvedConnector3">
              <a:avLst>
                <a:gd name="adj1" fmla="val 50000"/>
              </a:avLst>
            </a:prstGeom>
            <a:solidFill>
              <a:schemeClr val="accent1"/>
            </a:solidFill>
            <a:ln w="25400" cap="flat" cmpd="sng" algn="ctr">
              <a:gradFill flip="none" rotWithShape="1">
                <a:gsLst>
                  <a:gs pos="0">
                    <a:srgbClr val="4872B6"/>
                  </a:gs>
                  <a:gs pos="100000">
                    <a:srgbClr val="B6C4DC"/>
                  </a:gs>
                  <a:gs pos="61000">
                    <a:srgbClr val="779AD3"/>
                  </a:gs>
                </a:gsLst>
                <a:lin ang="16200000" scaled="0"/>
                <a:tileRect/>
              </a:gradFill>
              <a:prstDash val="solid"/>
              <a:round/>
              <a:headEnd type="none" w="med" len="med"/>
              <a:tailEnd type="stealth" w="med" len="lg"/>
            </a:ln>
            <a:effectLst/>
          </p:spPr>
        </p:cxnSp>
        <p:pic>
          <p:nvPicPr>
            <p:cNvPr id="16" name="Picture 9" descr="Internet_Rt_vF.png"/>
            <p:cNvPicPr>
              <a:picLocks noChangeAspect="1"/>
            </p:cNvPicPr>
            <p:nvPr/>
          </p:nvPicPr>
          <p:blipFill>
            <a:blip r:embed="rId16"/>
            <a:srcRect/>
            <a:stretch>
              <a:fillRect/>
            </a:stretch>
          </p:blipFill>
          <p:spPr bwMode="auto">
            <a:xfrm>
              <a:off x="4386702" y="3137770"/>
              <a:ext cx="1485957" cy="818875"/>
            </a:xfrm>
            <a:prstGeom prst="rect">
              <a:avLst/>
            </a:prstGeom>
            <a:noFill/>
            <a:ln w="9525">
              <a:noFill/>
              <a:miter lim="800000"/>
              <a:headEnd/>
              <a:tailEnd/>
            </a:ln>
          </p:spPr>
        </p:pic>
      </p:grpSp>
      <p:grpSp>
        <p:nvGrpSpPr>
          <p:cNvPr id="3" name="Group 2"/>
          <p:cNvGrpSpPr/>
          <p:nvPr/>
        </p:nvGrpSpPr>
        <p:grpSpPr>
          <a:xfrm>
            <a:off x="448253" y="900000"/>
            <a:ext cx="8281328" cy="635058"/>
            <a:chOff x="448252" y="1080000"/>
            <a:chExt cx="8281328" cy="635058"/>
          </a:xfrm>
        </p:grpSpPr>
        <p:sp>
          <p:nvSpPr>
            <p:cNvPr id="43" name="Rectangle 42"/>
            <p:cNvSpPr/>
            <p:nvPr/>
          </p:nvSpPr>
          <p:spPr bwMode="invGray">
            <a:xfrm>
              <a:off x="448252" y="1080000"/>
              <a:ext cx="8281328" cy="635058"/>
            </a:xfrm>
            <a:prstGeom prst="rect">
              <a:avLst/>
            </a:prstGeom>
            <a:solidFill>
              <a:srgbClr val="324040"/>
            </a:solidFill>
            <a:ln w="28575">
              <a:noFill/>
              <a:round/>
              <a:headEnd/>
              <a:tailEnd/>
            </a:ln>
            <a:extLst/>
          </p:spPr>
          <p:txBody>
            <a:bodyPr wrap="square" rtlCol="0" anchor="ctr"/>
            <a:lstStyle/>
            <a:p>
              <a:pPr marL="914362" lvl="4" defTabSz="342865"/>
              <a:r>
                <a:rPr lang="en-US" sz="1800" b="1" dirty="0">
                  <a:solidFill>
                    <a:schemeClr val="bg1"/>
                  </a:solidFill>
                  <a:cs typeface="Arial Narrow"/>
                </a:rPr>
                <a:t>Optimize the availability, performance and scalability of mobile, cloud and enterprise application delivery</a:t>
              </a:r>
            </a:p>
          </p:txBody>
        </p:sp>
        <p:pic>
          <p:nvPicPr>
            <p:cNvPr id="46" name="Picture 45"/>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48105" y="1089402"/>
              <a:ext cx="585216" cy="585216"/>
            </a:xfrm>
            <a:prstGeom prst="rect">
              <a:avLst/>
            </a:prstGeom>
          </p:spPr>
        </p:pic>
      </p:grpSp>
    </p:spTree>
    <p:extLst>
      <p:ext uri="{BB962C8B-B14F-4D97-AF65-F5344CB8AC3E}">
        <p14:creationId xmlns:p14="http://schemas.microsoft.com/office/powerpoint/2010/main" val="1498670579"/>
      </p:ext>
    </p:extLst>
  </p:cSld>
  <p:clrMapOvr>
    <a:masterClrMapping/>
  </p:clrMapOvr>
  <p:transition>
    <p:wipe dir="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smtClean="0"/>
              <a:t>FortiADC Series</a:t>
            </a:r>
            <a:endParaRPr lang="en-US" b="0" i="0" dirty="0"/>
          </a:p>
        </p:txBody>
      </p:sp>
      <p:sp>
        <p:nvSpPr>
          <p:cNvPr id="3" name="TextBox 2"/>
          <p:cNvSpPr txBox="1"/>
          <p:nvPr/>
        </p:nvSpPr>
        <p:spPr>
          <a:xfrm>
            <a:off x="252000" y="4343741"/>
            <a:ext cx="6400800" cy="246221"/>
          </a:xfrm>
          <a:prstGeom prst="rect">
            <a:avLst/>
          </a:prstGeom>
          <a:noFill/>
        </p:spPr>
        <p:txBody>
          <a:bodyPr wrap="square" lIns="91436" tIns="45718" rIns="91436" bIns="45718" rtlCol="0">
            <a:spAutoFit/>
          </a:bodyPr>
          <a:lstStyle/>
          <a:p>
            <a:r>
              <a:rPr lang="en-US" sz="1000" dirty="0">
                <a:solidFill>
                  <a:srgbClr val="404040"/>
                </a:solidFill>
                <a:latin typeface="Helvetica 55 Roman"/>
                <a:cs typeface="Helvetica 55 Roman"/>
              </a:rPr>
              <a:t>* Also available: FAD-VM01, FAD-VM02, FAD-VM04, FAD-VM08 (powered by FortiADC OS) </a:t>
            </a:r>
          </a:p>
        </p:txBody>
      </p:sp>
      <p:graphicFrame>
        <p:nvGraphicFramePr>
          <p:cNvPr id="6" name="Group 51"/>
          <p:cNvGraphicFramePr>
            <a:graphicFrameLocks noGrp="1"/>
          </p:cNvGraphicFramePr>
          <p:nvPr>
            <p:extLst>
              <p:ext uri="{D42A27DB-BD31-4B8C-83A1-F6EECF244321}">
                <p14:modId xmlns:p14="http://schemas.microsoft.com/office/powerpoint/2010/main" val="2922444732"/>
              </p:ext>
            </p:extLst>
          </p:nvPr>
        </p:nvGraphicFramePr>
        <p:xfrm>
          <a:off x="252001" y="1080001"/>
          <a:ext cx="8639997" cy="2504034"/>
        </p:xfrm>
        <a:graphic>
          <a:graphicData uri="http://schemas.openxmlformats.org/drawingml/2006/table">
            <a:tbl>
              <a:tblPr firstRow="1" bandRow="1">
                <a:effectLst/>
                <a:tableStyleId>{073A0DAA-6AF3-43AB-8588-CEC1D06C72B9}</a:tableStyleId>
              </a:tblPr>
              <a:tblGrid>
                <a:gridCol w="1127277"/>
                <a:gridCol w="939090"/>
                <a:gridCol w="939090"/>
                <a:gridCol w="939090"/>
                <a:gridCol w="939090"/>
                <a:gridCol w="939090"/>
                <a:gridCol w="939090"/>
                <a:gridCol w="939090"/>
                <a:gridCol w="939090"/>
              </a:tblGrid>
              <a:tr h="4000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FFFF"/>
                          </a:solidFill>
                          <a:effectLst/>
                          <a:latin typeface="Arial"/>
                          <a:cs typeface="Arial"/>
                        </a:rPr>
                        <a:t>FortiADC</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anchor="ctr"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mn-lt"/>
                          <a:cs typeface="Arial"/>
                        </a:rPr>
                        <a:t>FAD</a:t>
                      </a:r>
                      <a:br>
                        <a:rPr kumimoji="0" lang="en-US" sz="1000" u="none" strike="noStrike" cap="none" normalizeH="0" baseline="0" dirty="0" smtClean="0">
                          <a:ln>
                            <a:noFill/>
                          </a:ln>
                          <a:effectLst/>
                          <a:latin typeface="+mn-lt"/>
                          <a:cs typeface="Arial"/>
                        </a:rPr>
                      </a:br>
                      <a:r>
                        <a:rPr kumimoji="0" lang="en-US" sz="1000" u="none" strike="noStrike" cap="none" normalizeH="0" baseline="0" dirty="0" smtClean="0">
                          <a:ln>
                            <a:noFill/>
                          </a:ln>
                          <a:effectLst/>
                          <a:latin typeface="+mn-lt"/>
                          <a:cs typeface="Arial"/>
                        </a:rPr>
                        <a:t>100F</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FAD</a:t>
                      </a:r>
                      <a:br>
                        <a:rPr kumimoji="0" lang="en-US" sz="1000" u="none" strike="noStrike" cap="none" normalizeH="0" baseline="0" dirty="0" smtClean="0">
                          <a:ln>
                            <a:noFill/>
                          </a:ln>
                          <a:effectLst/>
                          <a:latin typeface="Arial"/>
                          <a:cs typeface="Arial"/>
                        </a:rPr>
                      </a:br>
                      <a:r>
                        <a:rPr kumimoji="0" lang="en-US" sz="1000" u="none" strike="noStrike" cap="none" normalizeH="0" baseline="0" dirty="0" smtClean="0">
                          <a:ln>
                            <a:noFill/>
                          </a:ln>
                          <a:effectLst/>
                          <a:latin typeface="Arial"/>
                          <a:cs typeface="Arial"/>
                        </a:rPr>
                        <a:t>200D</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mn-lt"/>
                          <a:cs typeface="Arial"/>
                        </a:rPr>
                        <a:t>FAD</a:t>
                      </a:r>
                      <a:br>
                        <a:rPr kumimoji="0" lang="en-US" sz="1000" u="none" strike="noStrike" cap="none" normalizeH="0" baseline="0" dirty="0" smtClean="0">
                          <a:ln>
                            <a:noFill/>
                          </a:ln>
                          <a:effectLst/>
                          <a:latin typeface="+mn-lt"/>
                          <a:cs typeface="Arial"/>
                        </a:rPr>
                      </a:br>
                      <a:r>
                        <a:rPr kumimoji="0" lang="en-US" sz="1000" u="none" strike="noStrike" cap="none" normalizeH="0" baseline="0" dirty="0" smtClean="0">
                          <a:ln>
                            <a:noFill/>
                          </a:ln>
                          <a:effectLst/>
                          <a:latin typeface="+mn-lt"/>
                          <a:cs typeface="Arial"/>
                        </a:rPr>
                        <a:t>300D</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mn-lt"/>
                          <a:cs typeface="Arial"/>
                        </a:rPr>
                        <a:t>FAD</a:t>
                      </a:r>
                      <a:br>
                        <a:rPr kumimoji="0" lang="en-US" sz="1000" u="none" strike="noStrike" cap="none" normalizeH="0" baseline="0" dirty="0" smtClean="0">
                          <a:ln>
                            <a:noFill/>
                          </a:ln>
                          <a:effectLst/>
                          <a:latin typeface="+mn-lt"/>
                          <a:cs typeface="Arial"/>
                        </a:rPr>
                      </a:br>
                      <a:r>
                        <a:rPr kumimoji="0" lang="en-US" sz="1000" u="none" strike="noStrike" cap="none" normalizeH="0" baseline="0" dirty="0" smtClean="0">
                          <a:ln>
                            <a:noFill/>
                          </a:ln>
                          <a:effectLst/>
                          <a:latin typeface="+mn-lt"/>
                          <a:cs typeface="Arial"/>
                        </a:rPr>
                        <a:t>400D</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mn-lt"/>
                          <a:cs typeface="Arial"/>
                        </a:rPr>
                        <a:t>FAD</a:t>
                      </a:r>
                      <a:br>
                        <a:rPr kumimoji="0" lang="en-US" sz="1000" u="none" strike="noStrike" cap="none" normalizeH="0" baseline="0" dirty="0" smtClean="0">
                          <a:ln>
                            <a:noFill/>
                          </a:ln>
                          <a:effectLst/>
                          <a:latin typeface="+mn-lt"/>
                          <a:cs typeface="Arial"/>
                        </a:rPr>
                      </a:br>
                      <a:r>
                        <a:rPr kumimoji="0" lang="en-US" sz="1000" u="none" strike="noStrike" cap="none" normalizeH="0" baseline="0" dirty="0" smtClean="0">
                          <a:ln>
                            <a:noFill/>
                          </a:ln>
                          <a:effectLst/>
                          <a:latin typeface="+mn-lt"/>
                          <a:cs typeface="Arial"/>
                        </a:rPr>
                        <a:t>700D</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FAD</a:t>
                      </a:r>
                      <a:br>
                        <a:rPr kumimoji="0" lang="en-US" sz="1000" u="none" strike="noStrike" cap="none" normalizeH="0" baseline="0" dirty="0" smtClean="0">
                          <a:ln>
                            <a:noFill/>
                          </a:ln>
                          <a:effectLst/>
                          <a:latin typeface="Arial"/>
                          <a:cs typeface="Arial"/>
                        </a:rPr>
                      </a:br>
                      <a:r>
                        <a:rPr kumimoji="0" lang="en-US" sz="1000" u="none" strike="noStrike" cap="none" normalizeH="0" baseline="0" dirty="0" smtClean="0">
                          <a:ln>
                            <a:noFill/>
                          </a:ln>
                          <a:effectLst/>
                          <a:latin typeface="Arial"/>
                          <a:cs typeface="Arial"/>
                        </a:rPr>
                        <a:t>1500D</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FAD</a:t>
                      </a:r>
                      <a:br>
                        <a:rPr kumimoji="0" lang="en-US" sz="1000" u="none" strike="noStrike" cap="none" normalizeH="0" baseline="0" dirty="0" smtClean="0">
                          <a:ln>
                            <a:noFill/>
                          </a:ln>
                          <a:effectLst/>
                          <a:latin typeface="Arial"/>
                          <a:cs typeface="Arial"/>
                        </a:rPr>
                      </a:br>
                      <a:r>
                        <a:rPr kumimoji="0" lang="en-US" sz="1000" u="none" strike="noStrike" cap="none" normalizeH="0" baseline="0" dirty="0" smtClean="0">
                          <a:ln>
                            <a:noFill/>
                          </a:ln>
                          <a:effectLst/>
                          <a:latin typeface="Arial"/>
                          <a:cs typeface="Arial"/>
                        </a:rPr>
                        <a:t>2000D</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FAD</a:t>
                      </a:r>
                      <a:br>
                        <a:rPr kumimoji="0" lang="en-US" sz="1000" u="none" strike="noStrike" cap="none" normalizeH="0" baseline="0" dirty="0" smtClean="0">
                          <a:ln>
                            <a:noFill/>
                          </a:ln>
                          <a:effectLst/>
                          <a:latin typeface="Arial"/>
                          <a:cs typeface="Arial"/>
                        </a:rPr>
                      </a:br>
                      <a:r>
                        <a:rPr kumimoji="0" lang="en-US" sz="1000" u="none" strike="noStrike" cap="none" normalizeH="0" baseline="0" dirty="0" smtClean="0">
                          <a:ln>
                            <a:noFill/>
                          </a:ln>
                          <a:effectLst/>
                          <a:latin typeface="Arial"/>
                          <a:cs typeface="Arial"/>
                        </a:rPr>
                        <a:t>4000D</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r>
              <a:tr h="220980">
                <a:tc>
                  <a:txBody>
                    <a:bodyPr/>
                    <a:lstStyle/>
                    <a:p>
                      <a:r>
                        <a:rPr lang="en-US" sz="1000" b="1" dirty="0" smtClean="0">
                          <a:solidFill>
                            <a:srgbClr val="FFFFFF"/>
                          </a:solidFill>
                          <a:latin typeface="Arial"/>
                          <a:cs typeface="Arial"/>
                        </a:rPr>
                        <a:t>L4 Throughput</a:t>
                      </a:r>
                      <a:endParaRPr lang="en-US" sz="1000" b="1" dirty="0">
                        <a:solidFill>
                          <a:srgbClr val="FFFFFF"/>
                        </a:solidFill>
                        <a:latin typeface="Arial"/>
                        <a:cs typeface="Arial"/>
                      </a:endParaRPr>
                    </a:p>
                  </a:txBody>
                  <a:tcPr marT="34290" marB="34290">
                    <a:solidFill>
                      <a:schemeClr val="accent4"/>
                    </a:solidFill>
                  </a:tcPr>
                </a:tc>
                <a:tc>
                  <a:txBody>
                    <a:bodyPr/>
                    <a:lstStyle/>
                    <a:p>
                      <a:pPr algn="ctr"/>
                      <a:r>
                        <a:rPr lang="en-US" sz="1000" dirty="0" smtClean="0">
                          <a:latin typeface="Arial"/>
                          <a:cs typeface="Arial"/>
                        </a:rPr>
                        <a:t>1.5 Gbps</a:t>
                      </a:r>
                      <a:endParaRPr lang="en-US" sz="1000" dirty="0">
                        <a:latin typeface="Arial"/>
                        <a:cs typeface="Arial"/>
                      </a:endParaRPr>
                    </a:p>
                  </a:txBody>
                  <a:tcPr marT="34290" marB="34290">
                    <a:solidFill>
                      <a:schemeClr val="accent4">
                        <a:lumMod val="40000"/>
                        <a:lumOff val="60000"/>
                      </a:schemeClr>
                    </a:solidFill>
                  </a:tcPr>
                </a:tc>
                <a:tc>
                  <a:txBody>
                    <a:bodyPr/>
                    <a:lstStyle/>
                    <a:p>
                      <a:pPr algn="ctr"/>
                      <a:r>
                        <a:rPr lang="en-US" sz="1000" dirty="0" smtClean="0">
                          <a:latin typeface="Arial"/>
                          <a:cs typeface="Arial"/>
                        </a:rPr>
                        <a:t>2.7 Gbps</a:t>
                      </a:r>
                      <a:endParaRPr lang="en-US" sz="1000" dirty="0">
                        <a:latin typeface="Arial"/>
                        <a:cs typeface="Arial"/>
                      </a:endParaRPr>
                    </a:p>
                  </a:txBody>
                  <a:tcPr marT="34290" marB="34290">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5 Gbps</a:t>
                      </a:r>
                    </a:p>
                  </a:txBody>
                  <a:tcPr marT="34290" marB="34290">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10 Gbps</a:t>
                      </a:r>
                    </a:p>
                  </a:txBody>
                  <a:tcPr marT="34290" marB="34290">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15 Gbps</a:t>
                      </a:r>
                    </a:p>
                  </a:txBody>
                  <a:tcPr marT="34290" marB="34290">
                    <a:solidFill>
                      <a:schemeClr val="accent4">
                        <a:lumMod val="40000"/>
                        <a:lumOff val="60000"/>
                      </a:schemeClr>
                    </a:solidFill>
                  </a:tcPr>
                </a:tc>
                <a:tc>
                  <a:txBody>
                    <a:bodyPr/>
                    <a:lstStyle/>
                    <a:p>
                      <a:pPr algn="ctr"/>
                      <a:r>
                        <a:rPr lang="en-US" sz="1000" dirty="0" smtClean="0">
                          <a:latin typeface="Arial"/>
                          <a:cs typeface="Arial"/>
                        </a:rPr>
                        <a:t>20 Gbps</a:t>
                      </a:r>
                      <a:endParaRPr lang="en-US" sz="1000" dirty="0">
                        <a:latin typeface="Arial"/>
                        <a:cs typeface="Arial"/>
                      </a:endParaRPr>
                    </a:p>
                  </a:txBody>
                  <a:tcPr marT="34290" marB="34290">
                    <a:solidFill>
                      <a:schemeClr val="accent4">
                        <a:lumMod val="40000"/>
                        <a:lumOff val="60000"/>
                      </a:schemeClr>
                    </a:solidFill>
                  </a:tcPr>
                </a:tc>
                <a:tc>
                  <a:txBody>
                    <a:bodyPr/>
                    <a:lstStyle/>
                    <a:p>
                      <a:pPr algn="ctr"/>
                      <a:r>
                        <a:rPr lang="en-US" sz="1000" dirty="0" smtClean="0">
                          <a:latin typeface="Arial"/>
                          <a:cs typeface="Arial"/>
                        </a:rPr>
                        <a:t>30 Gbps</a:t>
                      </a:r>
                      <a:endParaRPr lang="en-US" sz="1000" dirty="0">
                        <a:latin typeface="Arial"/>
                        <a:cs typeface="Arial"/>
                      </a:endParaRPr>
                    </a:p>
                  </a:txBody>
                  <a:tcPr marT="34290" marB="34290">
                    <a:solidFill>
                      <a:schemeClr val="accent4">
                        <a:lumMod val="40000"/>
                        <a:lumOff val="60000"/>
                      </a:schemeClr>
                    </a:solidFill>
                  </a:tcPr>
                </a:tc>
                <a:tc>
                  <a:txBody>
                    <a:bodyPr/>
                    <a:lstStyle/>
                    <a:p>
                      <a:pPr algn="ctr"/>
                      <a:r>
                        <a:rPr lang="en-US" sz="1000" dirty="0" smtClean="0">
                          <a:latin typeface="Arial"/>
                          <a:cs typeface="Arial"/>
                        </a:rPr>
                        <a:t>50 Gbps</a:t>
                      </a:r>
                      <a:endParaRPr lang="en-US" sz="1000" dirty="0">
                        <a:latin typeface="Arial"/>
                        <a:cs typeface="Arial"/>
                      </a:endParaRPr>
                    </a:p>
                  </a:txBody>
                  <a:tcPr marT="34290" marB="34290">
                    <a:solidFill>
                      <a:schemeClr val="accent4">
                        <a:lumMod val="40000"/>
                        <a:lumOff val="60000"/>
                      </a:schemeClr>
                    </a:solidFill>
                  </a:tcPr>
                </a:tc>
              </a:tr>
              <a:tr h="220980">
                <a:tc>
                  <a:txBody>
                    <a:bodyPr/>
                    <a:lstStyle/>
                    <a:p>
                      <a:r>
                        <a:rPr lang="en-US" sz="1000" b="1" dirty="0" smtClean="0">
                          <a:solidFill>
                            <a:srgbClr val="FFFFFF"/>
                          </a:solidFill>
                          <a:latin typeface="Arial"/>
                          <a:cs typeface="Arial"/>
                        </a:rPr>
                        <a:t>L7 TPS</a:t>
                      </a:r>
                      <a:endParaRPr lang="en-US" sz="1000" b="1" dirty="0">
                        <a:solidFill>
                          <a:srgbClr val="FFFFFF"/>
                        </a:solidFill>
                        <a:latin typeface="Arial"/>
                        <a:cs typeface="Arial"/>
                      </a:endParaRPr>
                    </a:p>
                  </a:txBody>
                  <a:tcPr marT="34290" marB="34290">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70,000 </a:t>
                      </a: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100,000</a:t>
                      </a: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242,000</a:t>
                      </a: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345,000</a:t>
                      </a: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600,000</a:t>
                      </a: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800,000</a:t>
                      </a: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1,200,000</a:t>
                      </a: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smtClean="0">
                          <a:latin typeface="Arial"/>
                          <a:cs typeface="Arial"/>
                        </a:rPr>
                        <a:t>1,600,000</a:t>
                      </a:r>
                      <a:endParaRPr lang="en-US" sz="1000" dirty="0" smtClean="0">
                        <a:latin typeface="Arial"/>
                        <a:cs typeface="Arial"/>
                      </a:endParaRPr>
                    </a:p>
                  </a:txBody>
                  <a:tcPr marT="34290" marB="34290">
                    <a:solidFill>
                      <a:schemeClr val="accent4">
                        <a:lumMod val="20000"/>
                        <a:lumOff val="80000"/>
                      </a:schemeClr>
                    </a:solidFill>
                  </a:tcPr>
                </a:tc>
              </a:tr>
              <a:tr h="229031">
                <a:tc>
                  <a:txBody>
                    <a:bodyPr/>
                    <a:lstStyle/>
                    <a:p>
                      <a:pPr marL="0" marR="0" indent="0" algn="l" defTabSz="685771" rtl="0" eaLnBrk="1" fontAlgn="auto" latinLnBrk="0" hangingPunct="1">
                        <a:lnSpc>
                          <a:spcPct val="100000"/>
                        </a:lnSpc>
                        <a:spcBef>
                          <a:spcPts val="0"/>
                        </a:spcBef>
                        <a:spcAft>
                          <a:spcPts val="0"/>
                        </a:spcAft>
                        <a:buClrTx/>
                        <a:buSzTx/>
                        <a:buFontTx/>
                        <a:buNone/>
                        <a:tabLst/>
                        <a:defRPr/>
                      </a:pPr>
                      <a:r>
                        <a:rPr lang="en-US" sz="1000" b="1" dirty="0" smtClean="0">
                          <a:solidFill>
                            <a:srgbClr val="FFFFFF"/>
                          </a:solidFill>
                          <a:latin typeface="+mn-lt"/>
                          <a:cs typeface="Arial"/>
                        </a:rPr>
                        <a:t>L7 Throughput</a:t>
                      </a:r>
                    </a:p>
                  </a:txBody>
                  <a:tcPr marT="34290" marB="34290">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1.3</a:t>
                      </a:r>
                      <a:r>
                        <a:rPr lang="en-US" sz="1000" baseline="0" dirty="0" smtClean="0">
                          <a:latin typeface="Arial"/>
                          <a:cs typeface="Arial"/>
                        </a:rPr>
                        <a:t> </a:t>
                      </a:r>
                      <a:r>
                        <a:rPr lang="en-US" sz="1000" baseline="0" dirty="0" err="1" smtClean="0">
                          <a:latin typeface="Arial"/>
                          <a:cs typeface="Arial"/>
                        </a:rPr>
                        <a:t>gbps</a:t>
                      </a:r>
                      <a:endParaRPr lang="en-US" sz="1000" dirty="0" smtClean="0">
                        <a:latin typeface="Arial"/>
                        <a:cs typeface="Arial"/>
                      </a:endParaRP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500 Mbps</a:t>
                      </a: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4</a:t>
                      </a:r>
                      <a:r>
                        <a:rPr lang="en-US" sz="1000" baseline="0" dirty="0" smtClean="0">
                          <a:latin typeface="+mn-lt"/>
                          <a:cs typeface="Arial"/>
                        </a:rPr>
                        <a:t> </a:t>
                      </a:r>
                      <a:r>
                        <a:rPr lang="en-US" sz="1000" baseline="0" dirty="0" err="1" smtClean="0">
                          <a:latin typeface="+mn-lt"/>
                          <a:cs typeface="Arial"/>
                        </a:rPr>
                        <a:t>gbps</a:t>
                      </a:r>
                      <a:endParaRPr lang="en-US" sz="1000" dirty="0" smtClean="0">
                        <a:latin typeface="+mn-lt"/>
                        <a:cs typeface="Arial"/>
                      </a:endParaRP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8 Gbps</a:t>
                      </a: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12 Gbps</a:t>
                      </a: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18 Gbps</a:t>
                      </a: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25 Gbps</a:t>
                      </a: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35 Gbps</a:t>
                      </a:r>
                    </a:p>
                  </a:txBody>
                  <a:tcPr marT="34290" marB="34290">
                    <a:solidFill>
                      <a:schemeClr val="accent4">
                        <a:lumMod val="20000"/>
                        <a:lumOff val="80000"/>
                      </a:schemeClr>
                    </a:solidFill>
                  </a:tcPr>
                </a:tc>
              </a:tr>
              <a:tr h="229031">
                <a:tc>
                  <a:txBody>
                    <a:bodyPr/>
                    <a:lstStyle/>
                    <a:p>
                      <a:r>
                        <a:rPr lang="en-US" sz="1000" b="1" dirty="0" smtClean="0">
                          <a:solidFill>
                            <a:srgbClr val="FFFFFF"/>
                          </a:solidFill>
                          <a:latin typeface="Arial"/>
                          <a:cs typeface="Arial"/>
                        </a:rPr>
                        <a:t>SSL CPS</a:t>
                      </a:r>
                      <a:endParaRPr lang="en-US" sz="1000" b="1" dirty="0">
                        <a:solidFill>
                          <a:srgbClr val="FFFFFF"/>
                        </a:solidFill>
                        <a:latin typeface="Arial"/>
                        <a:cs typeface="Arial"/>
                      </a:endParaRPr>
                    </a:p>
                  </a:txBody>
                  <a:tcPr marT="34290" marB="34290">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dirty="0" smtClean="0">
                        <a:latin typeface="Arial"/>
                        <a:cs typeface="Arial"/>
                      </a:endParaRP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900</a:t>
                      </a: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1,500</a:t>
                      </a: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6,000</a:t>
                      </a: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12,000</a:t>
                      </a: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14,500</a:t>
                      </a: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31,000</a:t>
                      </a: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31,000</a:t>
                      </a:r>
                    </a:p>
                  </a:txBody>
                  <a:tcPr marT="34290" marB="34290">
                    <a:solidFill>
                      <a:schemeClr val="accent4">
                        <a:lumMod val="20000"/>
                        <a:lumOff val="80000"/>
                      </a:schemeClr>
                    </a:solidFill>
                  </a:tcPr>
                </a:tc>
              </a:tr>
              <a:tr h="678180">
                <a:tc>
                  <a:txBody>
                    <a:bodyPr/>
                    <a:lstStyle/>
                    <a:p>
                      <a:r>
                        <a:rPr lang="en-US" sz="1000" b="1" dirty="0" smtClean="0">
                          <a:solidFill>
                            <a:srgbClr val="FFFFFF"/>
                          </a:solidFill>
                          <a:latin typeface="Arial"/>
                          <a:cs typeface="Arial"/>
                        </a:rPr>
                        <a:t>Total</a:t>
                      </a:r>
                      <a:r>
                        <a:rPr lang="en-US" sz="1000" b="1" baseline="0" dirty="0" smtClean="0">
                          <a:solidFill>
                            <a:srgbClr val="FFFFFF"/>
                          </a:solidFill>
                          <a:latin typeface="Arial"/>
                          <a:cs typeface="Arial"/>
                        </a:rPr>
                        <a:t> Interfaces</a:t>
                      </a:r>
                      <a:endParaRPr lang="en-US" sz="1000" b="1" dirty="0">
                        <a:solidFill>
                          <a:srgbClr val="FFFFFF"/>
                        </a:solidFill>
                        <a:latin typeface="Arial"/>
                        <a:cs typeface="Arial"/>
                      </a:endParaRPr>
                    </a:p>
                  </a:txBody>
                  <a:tcPr marT="34290" marB="34290">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6x GE RJ45</a:t>
                      </a: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4x GE RJ45</a:t>
                      </a: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4x GE RJ45</a:t>
                      </a:r>
                    </a:p>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4x GE SFP</a:t>
                      </a:r>
                    </a:p>
                    <a:p>
                      <a:pPr marL="0" marR="0" indent="0" algn="ctr" defTabSz="457200" rtl="0" eaLnBrk="1" fontAlgn="auto" latinLnBrk="0" hangingPunct="1">
                        <a:lnSpc>
                          <a:spcPct val="100000"/>
                        </a:lnSpc>
                        <a:spcBef>
                          <a:spcPts val="0"/>
                        </a:spcBef>
                        <a:spcAft>
                          <a:spcPts val="0"/>
                        </a:spcAft>
                        <a:buClrTx/>
                        <a:buSzTx/>
                        <a:buFontTx/>
                        <a:buNone/>
                        <a:tabLst/>
                        <a:defRPr/>
                      </a:pPr>
                      <a:endParaRPr lang="en-US" sz="1000" dirty="0" smtClean="0">
                        <a:latin typeface="+mn-lt"/>
                        <a:cs typeface="Arial"/>
                      </a:endParaRP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2x 10 GE SFP+,</a:t>
                      </a:r>
                      <a:br>
                        <a:rPr lang="en-US" sz="1000" dirty="0" smtClean="0">
                          <a:latin typeface="+mn-lt"/>
                          <a:cs typeface="Arial"/>
                        </a:rPr>
                      </a:br>
                      <a:r>
                        <a:rPr lang="en-US" sz="1000" dirty="0" smtClean="0">
                          <a:latin typeface="+mn-lt"/>
                          <a:cs typeface="Arial"/>
                        </a:rPr>
                        <a:t>4x GE SFP,</a:t>
                      </a:r>
                    </a:p>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4x GE RJ45</a:t>
                      </a: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4x 10 GE SFP+,</a:t>
                      </a:r>
                      <a:br>
                        <a:rPr lang="en-US" sz="1000" dirty="0" smtClean="0">
                          <a:latin typeface="+mn-lt"/>
                          <a:cs typeface="Arial"/>
                        </a:rPr>
                      </a:br>
                      <a:r>
                        <a:rPr lang="en-US" sz="1000" dirty="0" smtClean="0">
                          <a:latin typeface="+mn-lt"/>
                          <a:cs typeface="Arial"/>
                        </a:rPr>
                        <a:t>4x GE SFP,</a:t>
                      </a:r>
                    </a:p>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4x GE RJ45</a:t>
                      </a: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4x 10 GbE SFP+, 8x GE </a:t>
                      </a:r>
                      <a:r>
                        <a:rPr lang="en-US" sz="1000" dirty="0" smtClean="0">
                          <a:latin typeface="+mn-lt"/>
                          <a:cs typeface="Arial"/>
                        </a:rPr>
                        <a:t>RJ45</a:t>
                      </a:r>
                      <a:endParaRPr lang="en-US" sz="1000" dirty="0" smtClean="0">
                        <a:latin typeface="Arial"/>
                        <a:cs typeface="Arial"/>
                      </a:endParaRP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4x 10 GbE SFP+, 16x GE </a:t>
                      </a:r>
                      <a:r>
                        <a:rPr lang="en-US" sz="1000" dirty="0" smtClean="0">
                          <a:latin typeface="+mn-lt"/>
                          <a:cs typeface="Arial"/>
                        </a:rPr>
                        <a:t>RJ45</a:t>
                      </a:r>
                      <a:endParaRPr lang="en-US" sz="1000" dirty="0" smtClean="0">
                        <a:latin typeface="Arial"/>
                        <a:cs typeface="Arial"/>
                      </a:endParaRPr>
                    </a:p>
                  </a:txBody>
                  <a:tcPr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8x 10 GbE SFP+, 16x GE </a:t>
                      </a:r>
                      <a:r>
                        <a:rPr lang="en-US" sz="1000" dirty="0" smtClean="0">
                          <a:latin typeface="+mn-lt"/>
                          <a:cs typeface="Arial"/>
                        </a:rPr>
                        <a:t>RJ45</a:t>
                      </a:r>
                      <a:endParaRPr lang="en-US" sz="1000" dirty="0" smtClean="0">
                        <a:latin typeface="Arial"/>
                        <a:cs typeface="Arial"/>
                      </a:endParaRPr>
                    </a:p>
                  </a:txBody>
                  <a:tcPr marT="34290" marB="34290">
                    <a:solidFill>
                      <a:schemeClr val="accent4">
                        <a:lumMod val="20000"/>
                        <a:lumOff val="80000"/>
                      </a:schemeClr>
                    </a:solidFill>
                  </a:tcPr>
                </a:tc>
              </a:tr>
              <a:tr h="373772">
                <a:tc>
                  <a:txBody>
                    <a:bodyPr/>
                    <a:lstStyle/>
                    <a:p>
                      <a:r>
                        <a:rPr lang="en-US" sz="1000" b="1" dirty="0" smtClean="0">
                          <a:solidFill>
                            <a:srgbClr val="FFFFFF"/>
                          </a:solidFill>
                          <a:latin typeface="Arial"/>
                          <a:cs typeface="Arial"/>
                        </a:rPr>
                        <a:t>Power</a:t>
                      </a:r>
                      <a:r>
                        <a:rPr lang="en-US" sz="1000" b="1" baseline="0" dirty="0" smtClean="0">
                          <a:solidFill>
                            <a:srgbClr val="FFFFFF"/>
                          </a:solidFill>
                          <a:latin typeface="Arial"/>
                          <a:cs typeface="Arial"/>
                        </a:rPr>
                        <a:t> Supply</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mn-lt"/>
                          <a:cs typeface="Arial"/>
                        </a:rPr>
                        <a:t>Single</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Single</a:t>
                      </a:r>
                      <a:endParaRPr lang="en-US" sz="1000" dirty="0">
                        <a:latin typeface="Arial"/>
                        <a:cs typeface="Arial"/>
                      </a:endParaRPr>
                    </a:p>
                  </a:txBody>
                  <a:tcPr marT="34290" marB="34290" anchor="ctr">
                    <a:solidFill>
                      <a:schemeClr val="accent4">
                        <a:lumMod val="40000"/>
                        <a:lumOff val="60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Single</a:t>
                      </a:r>
                    </a:p>
                  </a:txBody>
                  <a:tcPr marT="34290" marB="34290" anchor="ctr">
                    <a:solidFill>
                      <a:schemeClr val="accent4">
                        <a:lumMod val="40000"/>
                        <a:lumOff val="60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Single (optional Dual)</a:t>
                      </a:r>
                    </a:p>
                  </a:txBody>
                  <a:tcPr marT="34290" marB="34290" anchor="ctr">
                    <a:solidFill>
                      <a:schemeClr val="accent4">
                        <a:lumMod val="40000"/>
                        <a:lumOff val="60000"/>
                      </a:schemeClr>
                    </a:solidFill>
                  </a:tcPr>
                </a:tc>
                <a:tc>
                  <a:txBody>
                    <a:bodyPr/>
                    <a:lstStyle/>
                    <a:p>
                      <a:pPr algn="ctr"/>
                      <a:r>
                        <a:rPr lang="en-US" sz="1000" dirty="0" smtClean="0">
                          <a:latin typeface="+mn-lt"/>
                          <a:cs typeface="Arial"/>
                        </a:rPr>
                        <a:t>Single (optional Dual)</a:t>
                      </a: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Dual</a:t>
                      </a: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Dual</a:t>
                      </a:r>
                    </a:p>
                  </a:txBody>
                  <a:tcPr marT="34290" marB="34290" anchor="ctr">
                    <a:solidFill>
                      <a:schemeClr val="accent4">
                        <a:lumMod val="40000"/>
                        <a:lumOff val="60000"/>
                      </a:schemeClr>
                    </a:solidFill>
                  </a:tcPr>
                </a:tc>
                <a:tc>
                  <a:txBody>
                    <a:bodyPr/>
                    <a:lstStyle/>
                    <a:p>
                      <a:pPr algn="ctr"/>
                      <a:r>
                        <a:rPr lang="en-US" sz="1000" dirty="0" smtClean="0">
                          <a:latin typeface="Arial"/>
                          <a:cs typeface="Arial"/>
                        </a:rPr>
                        <a:t>Dual</a:t>
                      </a:r>
                    </a:p>
                  </a:txBody>
                  <a:tcPr marT="34290" marB="34290" anchor="ctr">
                    <a:solidFill>
                      <a:schemeClr val="accent4">
                        <a:lumMod val="40000"/>
                        <a:lumOff val="60000"/>
                      </a:schemeClr>
                    </a:solidFill>
                  </a:tcPr>
                </a:tc>
              </a:tr>
            </a:tbl>
          </a:graphicData>
        </a:graphic>
      </p:graphicFrame>
    </p:spTree>
    <p:extLst>
      <p:ext uri="{BB962C8B-B14F-4D97-AF65-F5344CB8AC3E}">
        <p14:creationId xmlns:p14="http://schemas.microsoft.com/office/powerpoint/2010/main" val="2966313656"/>
      </p:ext>
    </p:extLst>
  </p:cSld>
  <p:clrMapOvr>
    <a:masterClrMapping/>
  </p:clrMapOvr>
  <p:transition spd="slow">
    <p:wip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smtClean="0"/>
              <a:t>FortiADC Series</a:t>
            </a:r>
            <a:endParaRPr lang="en-US" b="0" i="0" dirty="0"/>
          </a:p>
        </p:txBody>
      </p:sp>
      <p:sp>
        <p:nvSpPr>
          <p:cNvPr id="3" name="TextBox 2"/>
          <p:cNvSpPr txBox="1"/>
          <p:nvPr/>
        </p:nvSpPr>
        <p:spPr>
          <a:xfrm>
            <a:off x="252000" y="4343741"/>
            <a:ext cx="6400800" cy="246221"/>
          </a:xfrm>
          <a:prstGeom prst="rect">
            <a:avLst/>
          </a:prstGeom>
          <a:noFill/>
        </p:spPr>
        <p:txBody>
          <a:bodyPr wrap="square" lIns="91436" tIns="45718" rIns="91436" bIns="45718" rtlCol="0">
            <a:spAutoFit/>
          </a:bodyPr>
          <a:lstStyle/>
          <a:p>
            <a:r>
              <a:rPr lang="en-US" sz="1000" dirty="0">
                <a:solidFill>
                  <a:srgbClr val="404040"/>
                </a:solidFill>
                <a:latin typeface="Helvetica 55 Roman"/>
                <a:cs typeface="Helvetica 55 Roman"/>
              </a:rPr>
              <a:t>* Also available: FAD-VM01, FAD-VM02, FAD-VM04, FAD-VM08 (powered by FortiADC OS) </a:t>
            </a:r>
          </a:p>
        </p:txBody>
      </p:sp>
      <p:graphicFrame>
        <p:nvGraphicFramePr>
          <p:cNvPr id="6" name="Group 51"/>
          <p:cNvGraphicFramePr>
            <a:graphicFrameLocks noGrp="1"/>
          </p:cNvGraphicFramePr>
          <p:nvPr>
            <p:extLst>
              <p:ext uri="{D42A27DB-BD31-4B8C-83A1-F6EECF244321}">
                <p14:modId xmlns:p14="http://schemas.microsoft.com/office/powerpoint/2010/main" val="4043209245"/>
              </p:ext>
            </p:extLst>
          </p:nvPr>
        </p:nvGraphicFramePr>
        <p:xfrm>
          <a:off x="252000" y="1080001"/>
          <a:ext cx="8640002" cy="1880769"/>
        </p:xfrm>
        <a:graphic>
          <a:graphicData uri="http://schemas.openxmlformats.org/drawingml/2006/table">
            <a:tbl>
              <a:tblPr firstRow="1" bandRow="1">
                <a:effectLst/>
                <a:tableStyleId>{073A0DAA-6AF3-43AB-8588-CEC1D06C72B9}</a:tableStyleId>
              </a:tblPr>
              <a:tblGrid>
                <a:gridCol w="1247378"/>
                <a:gridCol w="1848156"/>
                <a:gridCol w="1848156"/>
                <a:gridCol w="1848156"/>
                <a:gridCol w="1848156"/>
              </a:tblGrid>
              <a:tr h="4000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FFFF"/>
                          </a:solidFill>
                          <a:effectLst/>
                          <a:latin typeface="Arial"/>
                          <a:cs typeface="Arial"/>
                        </a:rPr>
                        <a:t>FortiADC</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anchor="ctr"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FAD-VM01</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anchor="ctr"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mn-lt"/>
                          <a:cs typeface="Arial"/>
                        </a:rPr>
                        <a:t>FAD-VM02</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anchor="ctr"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mn-lt"/>
                          <a:cs typeface="Arial"/>
                        </a:rPr>
                        <a:t>FAD-VM04</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anchor="ctr"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mn-lt"/>
                          <a:cs typeface="Arial"/>
                        </a:rPr>
                        <a:t>FAD-VM08</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anchor="ctr" horzOverflow="overflow">
                    <a:solidFill>
                      <a:srgbClr val="3C3C3C"/>
                    </a:solidFill>
                  </a:tcPr>
                </a:tc>
              </a:tr>
              <a:tr h="220980">
                <a:tc>
                  <a:txBody>
                    <a:bodyPr/>
                    <a:lstStyle/>
                    <a:p>
                      <a:r>
                        <a:rPr lang="en-US" sz="1000" b="1" dirty="0" smtClean="0">
                          <a:solidFill>
                            <a:srgbClr val="FFFFFF"/>
                          </a:solidFill>
                          <a:latin typeface="Arial"/>
                          <a:cs typeface="Arial"/>
                        </a:rPr>
                        <a:t>L4 Throughput</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1 Gbps</a:t>
                      </a:r>
                      <a:endParaRPr lang="en-US" sz="1000" dirty="0">
                        <a:latin typeface="Arial"/>
                        <a:cs typeface="Arial"/>
                      </a:endParaRPr>
                    </a:p>
                  </a:txBody>
                  <a:tcPr marT="34290" marB="34290" anchor="ct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2 Gbps</a:t>
                      </a:r>
                    </a:p>
                  </a:txBody>
                  <a:tcPr marT="34290" marB="34290" anchor="ct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4 Gbps</a:t>
                      </a:r>
                    </a:p>
                  </a:txBody>
                  <a:tcPr marT="34290" marB="34290" anchor="ct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10 Gbps</a:t>
                      </a:r>
                    </a:p>
                  </a:txBody>
                  <a:tcPr marT="34290" marB="34290" anchor="ctr">
                    <a:solidFill>
                      <a:schemeClr val="accent4">
                        <a:lumMod val="40000"/>
                        <a:lumOff val="60000"/>
                      </a:schemeClr>
                    </a:solidFill>
                  </a:tcPr>
                </a:tc>
              </a:tr>
              <a:tr h="371615">
                <a:tc>
                  <a:txBody>
                    <a:bodyPr/>
                    <a:lstStyle/>
                    <a:p>
                      <a:r>
                        <a:rPr lang="en-US" sz="1000" b="1" dirty="0" smtClean="0">
                          <a:solidFill>
                            <a:srgbClr val="FFFFFF"/>
                          </a:solidFill>
                          <a:latin typeface="Arial"/>
                          <a:cs typeface="Arial"/>
                        </a:rPr>
                        <a:t>VDOM</a:t>
                      </a:r>
                      <a:endParaRPr lang="en-US" sz="1000" b="1" dirty="0">
                        <a:solidFill>
                          <a:srgbClr val="FFFFFF"/>
                        </a:solidFill>
                        <a:latin typeface="Arial"/>
                        <a:cs typeface="Aria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0</a:t>
                      </a:r>
                    </a:p>
                  </a:txBody>
                  <a:tcPr marT="34290" marB="34290" anchor="ct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0</a:t>
                      </a:r>
                    </a:p>
                  </a:txBody>
                  <a:tcPr marT="34290" marB="34290" anchor="ct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5</a:t>
                      </a:r>
                    </a:p>
                  </a:txBody>
                  <a:tcPr marT="34290" marB="34290" anchor="ct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10</a:t>
                      </a:r>
                    </a:p>
                  </a:txBody>
                  <a:tcPr marT="34290" marB="34290" anchor="ctr">
                    <a:solidFill>
                      <a:schemeClr val="accent4">
                        <a:lumMod val="20000"/>
                        <a:lumOff val="80000"/>
                      </a:schemeClr>
                    </a:solidFill>
                  </a:tcPr>
                </a:tc>
              </a:tr>
              <a:tr h="514350">
                <a:tc>
                  <a:txBody>
                    <a:bodyPr/>
                    <a:lstStyle/>
                    <a:p>
                      <a:r>
                        <a:rPr lang="en-US" sz="1000" b="1" dirty="0" err="1" smtClean="0">
                          <a:solidFill>
                            <a:srgbClr val="FFFFFF"/>
                          </a:solidFill>
                          <a:latin typeface="Arial"/>
                          <a:cs typeface="Arial"/>
                        </a:rPr>
                        <a:t>vCPU</a:t>
                      </a:r>
                      <a:r>
                        <a:rPr lang="en-US" sz="1000" b="1" baseline="0" dirty="0" smtClean="0">
                          <a:solidFill>
                            <a:srgbClr val="FFFFFF"/>
                          </a:solidFill>
                          <a:latin typeface="Arial"/>
                          <a:cs typeface="Arial"/>
                        </a:rPr>
                        <a:t> support (Min / Max)</a:t>
                      </a:r>
                      <a:endParaRPr lang="en-US" sz="1000" b="1" dirty="0">
                        <a:solidFill>
                          <a:srgbClr val="FFFFFF"/>
                        </a:solidFill>
                        <a:latin typeface="Arial"/>
                        <a:cs typeface="Arial"/>
                      </a:endParaRP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1</a:t>
                      </a:r>
                    </a:p>
                  </a:txBody>
                  <a:tcPr marT="34290" marB="34290" anchor="ct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2</a:t>
                      </a:r>
                    </a:p>
                  </a:txBody>
                  <a:tcPr marT="34290" marB="34290" anchor="ct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4</a:t>
                      </a:r>
                    </a:p>
                  </a:txBody>
                  <a:tcPr marT="34290" marB="34290" anchor="ct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8</a:t>
                      </a:r>
                    </a:p>
                  </a:txBody>
                  <a:tcPr marT="34290" marB="34290" anchor="ctr">
                    <a:solidFill>
                      <a:schemeClr val="accent4">
                        <a:lumMod val="20000"/>
                        <a:lumOff val="80000"/>
                      </a:schemeClr>
                    </a:solidFill>
                  </a:tcPr>
                </a:tc>
              </a:tr>
              <a:tr h="373772">
                <a:tc>
                  <a:txBody>
                    <a:bodyPr/>
                    <a:lstStyle/>
                    <a:p>
                      <a:r>
                        <a:rPr lang="en-US" sz="1000" b="1" dirty="0" smtClean="0">
                          <a:solidFill>
                            <a:srgbClr val="FFFFFF"/>
                          </a:solidFill>
                          <a:latin typeface="Arial"/>
                          <a:cs typeface="Arial"/>
                        </a:rPr>
                        <a:t>Memory support</a:t>
                      </a:r>
                      <a:r>
                        <a:rPr lang="en-US" sz="1000" b="1" baseline="0" dirty="0" smtClean="0">
                          <a:solidFill>
                            <a:srgbClr val="FFFFFF"/>
                          </a:solidFill>
                          <a:latin typeface="Arial"/>
                          <a:cs typeface="Arial"/>
                        </a:rPr>
                        <a:t> (Min / Max)</a:t>
                      </a:r>
                      <a:endParaRPr lang="en-US" sz="1000" b="1" dirty="0">
                        <a:solidFill>
                          <a:srgbClr val="FFFFFF"/>
                        </a:solidFill>
                        <a:latin typeface="Arial"/>
                        <a:cs typeface="Arial"/>
                      </a:endParaRPr>
                    </a:p>
                  </a:txBody>
                  <a:tcPr marT="34290" marB="34290" anchor="ctr">
                    <a:solidFill>
                      <a:schemeClr val="accent4"/>
                    </a:solid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de-DE" sz="1000" dirty="0" smtClean="0">
                          <a:latin typeface="+mn-lt"/>
                          <a:cs typeface="Arial"/>
                        </a:rPr>
                        <a:t>512 MB / 2 GB</a:t>
                      </a:r>
                    </a:p>
                  </a:txBody>
                  <a:tcPr marT="34290" marB="34290" anchor="ctr">
                    <a:solidFill>
                      <a:schemeClr val="accent4">
                        <a:lumMod val="40000"/>
                        <a:lumOff val="60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de-DE" sz="1000" dirty="0" smtClean="0">
                          <a:latin typeface="+mn-lt"/>
                          <a:cs typeface="Arial"/>
                        </a:rPr>
                        <a:t>512 MB / 4 GB</a:t>
                      </a:r>
                    </a:p>
                  </a:txBody>
                  <a:tcPr marT="34290" marB="34290" anchor="ctr">
                    <a:solidFill>
                      <a:schemeClr val="accent4">
                        <a:lumMod val="40000"/>
                        <a:lumOff val="60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de-DE" sz="1000" dirty="0" smtClean="0">
                          <a:latin typeface="+mn-lt"/>
                          <a:cs typeface="Arial"/>
                        </a:rPr>
                        <a:t>512 MB / 8 GB</a:t>
                      </a:r>
                    </a:p>
                  </a:txBody>
                  <a:tcPr marT="34290" marB="34290" anchor="ctr">
                    <a:solidFill>
                      <a:schemeClr val="accent4">
                        <a:lumMod val="40000"/>
                        <a:lumOff val="60000"/>
                      </a:schemeClr>
                    </a:solidFill>
                  </a:tcPr>
                </a:tc>
                <a:tc>
                  <a:txBody>
                    <a:bodyPr/>
                    <a:lstStyle/>
                    <a:p>
                      <a:pPr algn="ctr"/>
                      <a:r>
                        <a:rPr lang="de-DE" sz="1000" dirty="0" smtClean="0">
                          <a:latin typeface="+mn-lt"/>
                          <a:cs typeface="Arial"/>
                        </a:rPr>
                        <a:t>512 MB / 16 GB</a:t>
                      </a:r>
                    </a:p>
                  </a:txBody>
                  <a:tcPr marT="34290" marB="34290" anchor="ctr">
                    <a:solidFill>
                      <a:schemeClr val="accent4">
                        <a:lumMod val="40000"/>
                        <a:lumOff val="60000"/>
                      </a:schemeClr>
                    </a:solidFill>
                  </a:tcPr>
                </a:tc>
              </a:tr>
            </a:tbl>
          </a:graphicData>
        </a:graphic>
      </p:graphicFrame>
    </p:spTree>
    <p:extLst>
      <p:ext uri="{BB962C8B-B14F-4D97-AF65-F5344CB8AC3E}">
        <p14:creationId xmlns:p14="http://schemas.microsoft.com/office/powerpoint/2010/main" val="866697263"/>
      </p:ext>
    </p:extLst>
  </p:cSld>
  <p:clrMapOvr>
    <a:masterClrMapping/>
  </p:clrMapOvr>
  <p:transition spd="slow">
    <p:wip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a:solidFill>
                  <a:srgbClr val="FFFFFF"/>
                </a:solidFill>
              </a:rPr>
              <a:t>FortiWAN</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1766" y="2152119"/>
            <a:ext cx="526923" cy="528066"/>
          </a:xfrm>
          <a:prstGeom prst="rect">
            <a:avLst/>
          </a:prstGeom>
        </p:spPr>
      </p:pic>
    </p:spTree>
    <p:extLst>
      <p:ext uri="{BB962C8B-B14F-4D97-AF65-F5344CB8AC3E}">
        <p14:creationId xmlns:p14="http://schemas.microsoft.com/office/powerpoint/2010/main" val="3578131650"/>
      </p:ext>
    </p:extLst>
  </p:cSld>
  <p:clrMapOvr>
    <a:masterClrMapping/>
  </p:clrMapOvr>
  <p:transition>
    <p:wipe dir="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smtClean="0"/>
              <a:t>FortiWAN Series</a:t>
            </a:r>
            <a:endParaRPr lang="en-US" b="0" i="0" dirty="0"/>
          </a:p>
        </p:txBody>
      </p:sp>
      <p:graphicFrame>
        <p:nvGraphicFramePr>
          <p:cNvPr id="5" name="Group 51"/>
          <p:cNvGraphicFramePr>
            <a:graphicFrameLocks noGrp="1"/>
          </p:cNvGraphicFramePr>
          <p:nvPr>
            <p:extLst>
              <p:ext uri="{D42A27DB-BD31-4B8C-83A1-F6EECF244321}">
                <p14:modId xmlns:p14="http://schemas.microsoft.com/office/powerpoint/2010/main" val="411735554"/>
              </p:ext>
            </p:extLst>
          </p:nvPr>
        </p:nvGraphicFramePr>
        <p:xfrm>
          <a:off x="252002" y="1080000"/>
          <a:ext cx="8640001" cy="1950276"/>
        </p:xfrm>
        <a:graphic>
          <a:graphicData uri="http://schemas.openxmlformats.org/drawingml/2006/table">
            <a:tbl>
              <a:tblPr firstRow="1" bandRow="1">
                <a:effectLst/>
                <a:tableStyleId>{073A0DAA-6AF3-43AB-8588-CEC1D06C72B9}</a:tableStyleId>
              </a:tblPr>
              <a:tblGrid>
                <a:gridCol w="2500636"/>
                <a:gridCol w="2046455"/>
                <a:gridCol w="2046455"/>
                <a:gridCol w="2046455"/>
              </a:tblGrid>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FFFF"/>
                          </a:solidFill>
                          <a:effectLst/>
                          <a:latin typeface="Arial"/>
                          <a:cs typeface="Arial"/>
                        </a:rPr>
                        <a:t>FortiWAN</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FWN-200B</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FWN-1000B</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FWN-3000B</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r>
              <a:tr h="314400">
                <a:tc>
                  <a:txBody>
                    <a:bodyPr/>
                    <a:lstStyle/>
                    <a:p>
                      <a:r>
                        <a:rPr lang="en-US" sz="1000" b="1" dirty="0" smtClean="0">
                          <a:solidFill>
                            <a:srgbClr val="FFFFFF"/>
                          </a:solidFill>
                          <a:latin typeface="Arial"/>
                          <a:cs typeface="Arial"/>
                        </a:rPr>
                        <a:t>WAN Bandwidth</a:t>
                      </a:r>
                      <a:endParaRPr lang="en-US" sz="1000" b="1" dirty="0">
                        <a:solidFill>
                          <a:srgbClr val="FFFFFF"/>
                        </a:solidFill>
                        <a:latin typeface="Arial"/>
                        <a:cs typeface="Arial"/>
                      </a:endParaRPr>
                    </a:p>
                  </a:txBody>
                  <a:tcPr marT="81000" marB="81000">
                    <a:solidFill>
                      <a:schemeClr val="accent4"/>
                    </a:solidFill>
                  </a:tcPr>
                </a:tc>
                <a:tc>
                  <a:txBody>
                    <a:bodyPr/>
                    <a:lstStyle/>
                    <a:p>
                      <a:pPr algn="ctr"/>
                      <a:r>
                        <a:rPr lang="en-US" sz="1000" dirty="0" smtClean="0">
                          <a:latin typeface="Arial"/>
                          <a:cs typeface="Arial"/>
                        </a:rPr>
                        <a:t>60-200 Mbps*</a:t>
                      </a:r>
                      <a:endParaRPr lang="en-US" sz="1000" dirty="0">
                        <a:latin typeface="Arial"/>
                        <a:cs typeface="Arial"/>
                      </a:endParaRPr>
                    </a:p>
                  </a:txBody>
                  <a:tcPr marT="81000" marB="81000">
                    <a:solidFill>
                      <a:srgbClr val="C9C9C9"/>
                    </a:solidFill>
                  </a:tcPr>
                </a:tc>
                <a:tc>
                  <a:txBody>
                    <a:bodyPr/>
                    <a:lstStyle/>
                    <a:p>
                      <a:pPr algn="ctr"/>
                      <a:r>
                        <a:rPr lang="en-US" sz="1000" dirty="0" smtClean="0">
                          <a:latin typeface="Arial"/>
                          <a:cs typeface="Arial"/>
                        </a:rPr>
                        <a:t>1 - 2 Gbps*</a:t>
                      </a:r>
                      <a:endParaRPr lang="en-US" sz="1000" dirty="0">
                        <a:latin typeface="Arial"/>
                        <a:cs typeface="Arial"/>
                      </a:endParaRPr>
                    </a:p>
                  </a:txBody>
                  <a:tcPr marT="81000" marB="81000">
                    <a:solidFill>
                      <a:srgbClr val="C9C9C9"/>
                    </a:solidFill>
                  </a:tcPr>
                </a:tc>
                <a:tc>
                  <a:txBody>
                    <a:bodyPr/>
                    <a:lstStyle/>
                    <a:p>
                      <a:pPr algn="ctr"/>
                      <a:r>
                        <a:rPr lang="en-US" sz="1000" dirty="0" smtClean="0">
                          <a:latin typeface="Arial"/>
                          <a:cs typeface="Arial"/>
                        </a:rPr>
                        <a:t>3 – 9 Gbps*</a:t>
                      </a:r>
                      <a:endParaRPr lang="en-US" sz="1000" dirty="0">
                        <a:latin typeface="Arial"/>
                        <a:cs typeface="Arial"/>
                      </a:endParaRPr>
                    </a:p>
                  </a:txBody>
                  <a:tcPr marT="81000" marB="81000">
                    <a:solidFill>
                      <a:srgbClr val="C9C9C9"/>
                    </a:solidFill>
                  </a:tcPr>
                </a:tc>
              </a:tr>
              <a:tr h="314400">
                <a:tc>
                  <a:txBody>
                    <a:bodyPr/>
                    <a:lstStyle/>
                    <a:p>
                      <a:r>
                        <a:rPr lang="en-US" sz="1000" b="1" dirty="0" smtClean="0">
                          <a:solidFill>
                            <a:srgbClr val="FFFFFF"/>
                          </a:solidFill>
                          <a:latin typeface="Arial"/>
                          <a:cs typeface="Arial"/>
                        </a:rPr>
                        <a:t>Max. WAN Links</a:t>
                      </a:r>
                      <a:endParaRPr lang="en-US" sz="1000" b="1" dirty="0">
                        <a:solidFill>
                          <a:srgbClr val="FFFFFF"/>
                        </a:solidFill>
                        <a:latin typeface="Arial"/>
                        <a:cs typeface="Arial"/>
                      </a:endParaRPr>
                    </a:p>
                  </a:txBody>
                  <a:tcPr marT="81000" marB="81000">
                    <a:solidFill>
                      <a:schemeClr val="accent4"/>
                    </a:solidFill>
                  </a:tcPr>
                </a:tc>
                <a:tc>
                  <a:txBody>
                    <a:bodyPr/>
                    <a:lstStyle/>
                    <a:p>
                      <a:pPr algn="ctr"/>
                      <a:r>
                        <a:rPr lang="en-US" sz="1000" dirty="0" smtClean="0">
                          <a:latin typeface="Arial"/>
                          <a:cs typeface="Arial"/>
                        </a:rPr>
                        <a:t>25</a:t>
                      </a:r>
                      <a:endParaRPr lang="en-US" sz="1000" dirty="0">
                        <a:latin typeface="Arial"/>
                        <a:cs typeface="Arial"/>
                      </a:endParaRPr>
                    </a:p>
                  </a:txBody>
                  <a:tcPr marT="81000" marB="81000">
                    <a:solidFill>
                      <a:schemeClr val="accent4">
                        <a:lumMod val="20000"/>
                        <a:lumOff val="80000"/>
                      </a:schemeClr>
                    </a:solidFill>
                  </a:tcPr>
                </a:tc>
                <a:tc>
                  <a:txBody>
                    <a:bodyPr/>
                    <a:lstStyle/>
                    <a:p>
                      <a:pPr algn="ctr"/>
                      <a:r>
                        <a:rPr lang="en-US" sz="1000" dirty="0" smtClean="0">
                          <a:latin typeface="Arial"/>
                          <a:cs typeface="Arial"/>
                        </a:rPr>
                        <a:t>50</a:t>
                      </a:r>
                      <a:endParaRPr lang="en-US" sz="1000" dirty="0">
                        <a:latin typeface="Arial"/>
                        <a:cs typeface="Arial"/>
                      </a:endParaRPr>
                    </a:p>
                  </a:txBody>
                  <a:tcPr marT="81000" marB="8100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50</a:t>
                      </a:r>
                    </a:p>
                  </a:txBody>
                  <a:tcPr marT="81000" marB="81000">
                    <a:solidFill>
                      <a:schemeClr val="accent4">
                        <a:lumMod val="20000"/>
                        <a:lumOff val="80000"/>
                      </a:schemeClr>
                    </a:solidFill>
                  </a:tcPr>
                </a:tc>
              </a:tr>
              <a:tr h="314400">
                <a:tc>
                  <a:txBody>
                    <a:bodyPr/>
                    <a:lstStyle/>
                    <a:p>
                      <a:r>
                        <a:rPr lang="en-US" sz="1000" b="1" dirty="0" smtClean="0">
                          <a:solidFill>
                            <a:srgbClr val="FFFFFF"/>
                          </a:solidFill>
                          <a:latin typeface="+mn-lt"/>
                          <a:cs typeface="Arial"/>
                        </a:rPr>
                        <a:t>Concurrent Connections </a:t>
                      </a:r>
                    </a:p>
                  </a:txBody>
                  <a:tcPr marT="81000" marB="81000">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800,000</a:t>
                      </a:r>
                    </a:p>
                  </a:txBody>
                  <a:tcPr marT="81000" marB="81000">
                    <a:solidFill>
                      <a:srgbClr val="C9C9C9"/>
                    </a:solidFill>
                  </a:tcPr>
                </a:tc>
                <a:tc>
                  <a:txBody>
                    <a:bodyPr/>
                    <a:lstStyle/>
                    <a:p>
                      <a:pPr algn="ctr"/>
                      <a:r>
                        <a:rPr lang="en-US" sz="1000" dirty="0" smtClean="0">
                          <a:latin typeface="Arial"/>
                          <a:cs typeface="Arial"/>
                        </a:rPr>
                        <a:t>2,000,000</a:t>
                      </a:r>
                      <a:endParaRPr lang="en-US" sz="1000" dirty="0">
                        <a:latin typeface="Arial"/>
                        <a:cs typeface="Arial"/>
                      </a:endParaRPr>
                    </a:p>
                  </a:txBody>
                  <a:tcPr marT="81000" marB="81000">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6,000,000</a:t>
                      </a:r>
                    </a:p>
                  </a:txBody>
                  <a:tcPr marT="81000" marB="81000">
                    <a:solidFill>
                      <a:srgbClr val="C9C9C9"/>
                    </a:solidFill>
                  </a:tcPr>
                </a:tc>
              </a:tr>
              <a:tr h="314400">
                <a:tc>
                  <a:txBody>
                    <a:bodyPr/>
                    <a:lstStyle/>
                    <a:p>
                      <a:r>
                        <a:rPr lang="en-US" sz="1000" b="1" dirty="0" smtClean="0">
                          <a:solidFill>
                            <a:srgbClr val="FFFFFF"/>
                          </a:solidFill>
                          <a:latin typeface="+mn-lt"/>
                          <a:cs typeface="Arial"/>
                        </a:rPr>
                        <a:t>Connections per Second </a:t>
                      </a:r>
                    </a:p>
                  </a:txBody>
                  <a:tcPr marT="81000" marB="81000">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42,000</a:t>
                      </a:r>
                    </a:p>
                  </a:txBody>
                  <a:tcPr marT="81000" marB="81000">
                    <a:solidFill>
                      <a:srgbClr val="C9C9C9"/>
                    </a:solid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180,000</a:t>
                      </a:r>
                    </a:p>
                  </a:txBody>
                  <a:tcPr marT="81000" marB="81000">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550,000</a:t>
                      </a:r>
                    </a:p>
                  </a:txBody>
                  <a:tcPr marT="81000" marB="81000">
                    <a:solidFill>
                      <a:srgbClr val="C9C9C9"/>
                    </a:solidFill>
                  </a:tcPr>
                </a:tc>
              </a:tr>
              <a:tr h="466800">
                <a:tc>
                  <a:txBody>
                    <a:bodyPr/>
                    <a:lstStyle/>
                    <a:p>
                      <a:r>
                        <a:rPr lang="en-US" sz="1000" b="1" dirty="0" smtClean="0">
                          <a:solidFill>
                            <a:srgbClr val="FFFFFF"/>
                          </a:solidFill>
                          <a:latin typeface="Arial"/>
                          <a:cs typeface="Arial"/>
                        </a:rPr>
                        <a:t>Network</a:t>
                      </a:r>
                      <a:r>
                        <a:rPr lang="en-US" sz="1000" b="1" baseline="0" dirty="0" smtClean="0">
                          <a:solidFill>
                            <a:srgbClr val="FFFFFF"/>
                          </a:solidFill>
                          <a:latin typeface="Arial"/>
                          <a:cs typeface="Arial"/>
                        </a:rPr>
                        <a:t> </a:t>
                      </a:r>
                      <a:r>
                        <a:rPr lang="en-US" sz="1000" b="1" dirty="0" smtClean="0">
                          <a:solidFill>
                            <a:srgbClr val="FFFFFF"/>
                          </a:solidFill>
                          <a:latin typeface="Arial"/>
                          <a:cs typeface="Arial"/>
                        </a:rPr>
                        <a:t>Interfaces</a:t>
                      </a:r>
                      <a:endParaRPr lang="en-US" sz="1000" b="1" dirty="0">
                        <a:solidFill>
                          <a:srgbClr val="FFFFFF"/>
                        </a:solidFill>
                        <a:latin typeface="Arial"/>
                        <a:cs typeface="Arial"/>
                      </a:endParaRPr>
                    </a:p>
                  </a:txBody>
                  <a:tcPr marT="81000" marB="81000">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dirty="0" smtClean="0">
                          <a:latin typeface="Arial"/>
                          <a:cs typeface="Arial"/>
                        </a:rPr>
                        <a:t>5x GE </a:t>
                      </a:r>
                      <a:r>
                        <a:rPr lang="en-US" sz="1000" dirty="0" smtClean="0">
                          <a:latin typeface="+mn-lt"/>
                          <a:cs typeface="Arial"/>
                        </a:rPr>
                        <a:t>RJ45</a:t>
                      </a:r>
                      <a:endParaRPr lang="en-US" sz="1000" dirty="0" smtClean="0">
                        <a:latin typeface="Arial"/>
                        <a:cs typeface="Arial"/>
                      </a:endParaRPr>
                    </a:p>
                  </a:txBody>
                  <a:tcPr marT="81000" marB="81000">
                    <a:solidFill>
                      <a:srgbClr val="C9C9C9"/>
                    </a:solidFill>
                  </a:tcPr>
                </a:tc>
                <a:tc>
                  <a:txBody>
                    <a:bodyPr/>
                    <a:lstStyle/>
                    <a:p>
                      <a:pPr algn="ctr"/>
                      <a:r>
                        <a:rPr lang="en-US" sz="1000" dirty="0" smtClean="0">
                          <a:latin typeface="Arial"/>
                          <a:cs typeface="Arial"/>
                        </a:rPr>
                        <a:t>3x GE RJ45</a:t>
                      </a:r>
                      <a:r>
                        <a:rPr lang="en-US" sz="1000" baseline="0" dirty="0" smtClean="0">
                          <a:latin typeface="Arial"/>
                          <a:cs typeface="Arial"/>
                        </a:rPr>
                        <a:t>, </a:t>
                      </a:r>
                      <a:r>
                        <a:rPr lang="en-US" sz="1000" dirty="0" smtClean="0">
                          <a:latin typeface="Arial"/>
                          <a:cs typeface="Arial"/>
                        </a:rPr>
                        <a:t>4x GE SFP</a:t>
                      </a:r>
                      <a:endParaRPr lang="en-US" sz="1000" dirty="0">
                        <a:latin typeface="Arial"/>
                        <a:cs typeface="Arial"/>
                      </a:endParaRPr>
                    </a:p>
                  </a:txBody>
                  <a:tcPr marT="81000" marB="81000">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8x</a:t>
                      </a:r>
                      <a:r>
                        <a:rPr lang="en-US" sz="1000" baseline="0" dirty="0" smtClean="0">
                          <a:latin typeface="Arial"/>
                          <a:cs typeface="Arial"/>
                        </a:rPr>
                        <a:t> 10GE SFP+, </a:t>
                      </a:r>
                      <a:r>
                        <a:rPr lang="en-US" sz="1000" dirty="0" smtClean="0">
                          <a:latin typeface="Arial"/>
                          <a:cs typeface="Arial"/>
                        </a:rPr>
                        <a:t>8x GE RJ45 ,</a:t>
                      </a:r>
                      <a:r>
                        <a:rPr lang="en-US" sz="1000" baseline="0" dirty="0" smtClean="0">
                          <a:latin typeface="Arial"/>
                          <a:cs typeface="Arial"/>
                        </a:rPr>
                        <a:t> </a:t>
                      </a:r>
                      <a:r>
                        <a:rPr lang="en-US" sz="1000" dirty="0" smtClean="0">
                          <a:latin typeface="Arial"/>
                          <a:cs typeface="Arial"/>
                        </a:rPr>
                        <a:t>8x GE SFP</a:t>
                      </a:r>
                    </a:p>
                  </a:txBody>
                  <a:tcPr marT="81000" marB="81000">
                    <a:solidFill>
                      <a:srgbClr val="C9C9C9"/>
                    </a:solidFill>
                  </a:tcPr>
                </a:tc>
              </a:tr>
            </a:tbl>
          </a:graphicData>
        </a:graphic>
      </p:graphicFrame>
      <p:sp>
        <p:nvSpPr>
          <p:cNvPr id="4" name="TextBox 3"/>
          <p:cNvSpPr txBox="1"/>
          <p:nvPr/>
        </p:nvSpPr>
        <p:spPr>
          <a:xfrm>
            <a:off x="252002" y="4088133"/>
            <a:ext cx="8149755" cy="473190"/>
          </a:xfrm>
          <a:prstGeom prst="rect">
            <a:avLst/>
          </a:prstGeom>
          <a:noFill/>
        </p:spPr>
        <p:txBody>
          <a:bodyPr wrap="square" lIns="91436" tIns="45718" rIns="91436" bIns="45718" rtlCol="0">
            <a:spAutoFit/>
          </a:bodyPr>
          <a:lstStyle/>
          <a:p>
            <a:r>
              <a:rPr lang="en-US" sz="800" dirty="0"/>
              <a:t>* Throughputs based on license(s) selected.</a:t>
            </a:r>
          </a:p>
          <a:p>
            <a:r>
              <a:rPr lang="en-US" sz="800" dirty="0"/>
              <a:t>** Actual performance values may vary depending on system configuration and network traffic. Performance metrics were observed using a Dell PowerEdge R730 server (2x Intel Xeon E5-2630v3 2.4 GHz 20 MB Cache) running VMware ESXi 5.5 with 2 GB of </a:t>
            </a:r>
            <a:r>
              <a:rPr lang="en-US" sz="800" dirty="0" err="1"/>
              <a:t>vRAM</a:t>
            </a:r>
            <a:r>
              <a:rPr lang="en-US" sz="800" dirty="0"/>
              <a:t> assigned to the 2 </a:t>
            </a:r>
            <a:r>
              <a:rPr lang="en-US" sz="800" dirty="0" err="1"/>
              <a:t>vCPU</a:t>
            </a:r>
            <a:r>
              <a:rPr lang="en-US" sz="800" dirty="0"/>
              <a:t> and 4 </a:t>
            </a:r>
            <a:r>
              <a:rPr lang="en-US" sz="800" dirty="0" err="1"/>
              <a:t>vCPU</a:t>
            </a:r>
            <a:r>
              <a:rPr lang="en-US" sz="800" dirty="0"/>
              <a:t> FortiWAN Virtual Appliances. </a:t>
            </a:r>
          </a:p>
        </p:txBody>
      </p:sp>
      <p:graphicFrame>
        <p:nvGraphicFramePr>
          <p:cNvPr id="6" name="Group 51"/>
          <p:cNvGraphicFramePr>
            <a:graphicFrameLocks noGrp="1"/>
          </p:cNvGraphicFramePr>
          <p:nvPr>
            <p:extLst>
              <p:ext uri="{D42A27DB-BD31-4B8C-83A1-F6EECF244321}">
                <p14:modId xmlns:p14="http://schemas.microsoft.com/office/powerpoint/2010/main" val="469444956"/>
              </p:ext>
            </p:extLst>
          </p:nvPr>
        </p:nvGraphicFramePr>
        <p:xfrm>
          <a:off x="252002" y="3153285"/>
          <a:ext cx="8640001" cy="854676"/>
        </p:xfrm>
        <a:graphic>
          <a:graphicData uri="http://schemas.openxmlformats.org/drawingml/2006/table">
            <a:tbl>
              <a:tblPr firstRow="1" bandRow="1">
                <a:effectLst/>
                <a:tableStyleId>{073A0DAA-6AF3-43AB-8588-CEC1D06C72B9}</a:tableStyleId>
              </a:tblPr>
              <a:tblGrid>
                <a:gridCol w="2483919"/>
                <a:gridCol w="3078041"/>
                <a:gridCol w="3078041"/>
              </a:tblGrid>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FFFF"/>
                          </a:solidFill>
                          <a:effectLst/>
                          <a:latin typeface="Arial"/>
                          <a:cs typeface="Arial"/>
                        </a:rPr>
                        <a:t>FortiWAN-VM</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smtClean="0">
                          <a:ln>
                            <a:noFill/>
                          </a:ln>
                          <a:effectLst/>
                          <a:latin typeface="Arial"/>
                          <a:cs typeface="Arial"/>
                        </a:rPr>
                        <a:t>FWN-VM02**</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FWN-VM04**</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r>
              <a:tr h="314400">
                <a:tc>
                  <a:txBody>
                    <a:bodyPr/>
                    <a:lstStyle/>
                    <a:p>
                      <a:r>
                        <a:rPr lang="en-US" sz="1000" b="1" dirty="0" smtClean="0">
                          <a:solidFill>
                            <a:srgbClr val="FFFFFF"/>
                          </a:solidFill>
                          <a:latin typeface="Arial"/>
                          <a:cs typeface="Arial"/>
                        </a:rPr>
                        <a:t>WAN Bandwidth</a:t>
                      </a:r>
                      <a:endParaRPr lang="en-US" sz="1000" b="1" dirty="0">
                        <a:solidFill>
                          <a:srgbClr val="FFFFFF"/>
                        </a:solidFill>
                        <a:latin typeface="Arial"/>
                        <a:cs typeface="Arial"/>
                      </a:endParaRPr>
                    </a:p>
                  </a:txBody>
                  <a:tcPr marT="81000" marB="81000">
                    <a:solidFill>
                      <a:schemeClr val="accent4"/>
                    </a:solidFill>
                  </a:tcPr>
                </a:tc>
                <a:tc>
                  <a:txBody>
                    <a:bodyPr/>
                    <a:lstStyle/>
                    <a:p>
                      <a:pPr algn="ctr"/>
                      <a:r>
                        <a:rPr lang="en-US" sz="1000" dirty="0" smtClean="0">
                          <a:latin typeface="Arial"/>
                          <a:cs typeface="Arial"/>
                        </a:rPr>
                        <a:t>1 Gbps</a:t>
                      </a:r>
                      <a:endParaRPr lang="en-US" sz="1000" dirty="0">
                        <a:latin typeface="Arial"/>
                        <a:cs typeface="Arial"/>
                      </a:endParaRPr>
                    </a:p>
                  </a:txBody>
                  <a:tcPr marT="81000" marB="81000">
                    <a:solidFill>
                      <a:srgbClr val="C9C9C9"/>
                    </a:solidFill>
                  </a:tcPr>
                </a:tc>
                <a:tc>
                  <a:txBody>
                    <a:bodyPr/>
                    <a:lstStyle/>
                    <a:p>
                      <a:pPr algn="ctr"/>
                      <a:r>
                        <a:rPr lang="en-US" sz="1000" dirty="0" smtClean="0">
                          <a:latin typeface="+mn-lt"/>
                          <a:cs typeface="Arial"/>
                        </a:rPr>
                        <a:t>2 Gbps</a:t>
                      </a:r>
                      <a:endParaRPr lang="en-US" sz="1000" dirty="0">
                        <a:latin typeface="+mn-lt"/>
                        <a:cs typeface="Arial"/>
                      </a:endParaRPr>
                    </a:p>
                  </a:txBody>
                  <a:tcPr marT="81000" marB="81000">
                    <a:solidFill>
                      <a:srgbClr val="C9C9C9"/>
                    </a:solidFill>
                  </a:tcPr>
                </a:tc>
              </a:tr>
              <a:tr h="314400">
                <a:tc>
                  <a:txBody>
                    <a:bodyPr/>
                    <a:lstStyle/>
                    <a:p>
                      <a:r>
                        <a:rPr lang="en-US" sz="1000" b="1" dirty="0" smtClean="0">
                          <a:solidFill>
                            <a:srgbClr val="FFFFFF"/>
                          </a:solidFill>
                          <a:latin typeface="+mn-lt"/>
                          <a:cs typeface="Arial"/>
                        </a:rPr>
                        <a:t>Network</a:t>
                      </a:r>
                      <a:r>
                        <a:rPr lang="en-US" sz="1000" b="1" baseline="0" dirty="0" smtClean="0">
                          <a:solidFill>
                            <a:srgbClr val="FFFFFF"/>
                          </a:solidFill>
                          <a:latin typeface="+mn-lt"/>
                          <a:cs typeface="Arial"/>
                        </a:rPr>
                        <a:t> </a:t>
                      </a:r>
                      <a:r>
                        <a:rPr lang="en-US" sz="1000" b="1" dirty="0" smtClean="0">
                          <a:solidFill>
                            <a:srgbClr val="FFFFFF"/>
                          </a:solidFill>
                          <a:latin typeface="+mn-lt"/>
                          <a:cs typeface="Arial"/>
                        </a:rPr>
                        <a:t>Interfaces</a:t>
                      </a:r>
                      <a:endParaRPr lang="en-US" sz="1000" b="1" dirty="0">
                        <a:solidFill>
                          <a:srgbClr val="FFFFFF"/>
                        </a:solidFill>
                        <a:latin typeface="+mn-lt"/>
                        <a:cs typeface="Arial"/>
                      </a:endParaRPr>
                    </a:p>
                  </a:txBody>
                  <a:tcPr marT="81000" marB="81000">
                    <a:solidFill>
                      <a:schemeClr val="accent4"/>
                    </a:solidFill>
                  </a:tcPr>
                </a:tc>
                <a:tc gridSpan="2">
                  <a:txBody>
                    <a:bodyPr/>
                    <a:lstStyle/>
                    <a:p>
                      <a:pPr algn="ctr"/>
                      <a:r>
                        <a:rPr lang="en-US" sz="1000" dirty="0" smtClean="0">
                          <a:latin typeface="+mn-lt"/>
                          <a:cs typeface="Arial"/>
                        </a:rPr>
                        <a:t>Up to 10x GE / 10 GE </a:t>
                      </a:r>
                      <a:r>
                        <a:rPr lang="en-US" sz="1000" dirty="0" err="1" smtClean="0">
                          <a:latin typeface="+mn-lt"/>
                          <a:cs typeface="Arial"/>
                        </a:rPr>
                        <a:t>vNICs</a:t>
                      </a:r>
                      <a:r>
                        <a:rPr lang="en-US" sz="1000" dirty="0" smtClean="0">
                          <a:latin typeface="+mn-lt"/>
                          <a:cs typeface="Arial"/>
                        </a:rPr>
                        <a:t> (1 reserved for HA) </a:t>
                      </a:r>
                    </a:p>
                  </a:txBody>
                  <a:tcPr marT="81000" marB="81000">
                    <a:solidFill>
                      <a:schemeClr val="accent4">
                        <a:lumMod val="20000"/>
                        <a:lumOff val="80000"/>
                      </a:schemeClr>
                    </a:solidFill>
                  </a:tcPr>
                </a:tc>
                <a:tc hMerge="1">
                  <a:txBody>
                    <a:bodyPr/>
                    <a:lstStyle/>
                    <a:p>
                      <a:pPr algn="ctr"/>
                      <a:endParaRPr lang="en-US" sz="1300" dirty="0">
                        <a:latin typeface="Arial"/>
                        <a:cs typeface="Arial"/>
                      </a:endParaRPr>
                    </a:p>
                  </a:txBody>
                  <a:tcPr marT="108000" marB="108000">
                    <a:solidFill>
                      <a:schemeClr val="accent4">
                        <a:lumMod val="20000"/>
                        <a:lumOff val="80000"/>
                      </a:schemeClr>
                    </a:solidFill>
                  </a:tcPr>
                </a:tc>
              </a:tr>
            </a:tbl>
          </a:graphicData>
        </a:graphic>
      </p:graphicFrame>
    </p:spTree>
    <p:extLst>
      <p:ext uri="{BB962C8B-B14F-4D97-AF65-F5344CB8AC3E}">
        <p14:creationId xmlns:p14="http://schemas.microsoft.com/office/powerpoint/2010/main" val="1424087418"/>
      </p:ext>
    </p:extLst>
  </p:cSld>
  <p:clrMapOvr>
    <a:masterClrMapping/>
  </p:clrMapOvr>
  <p:transition spd="slow">
    <p:wip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a:solidFill>
                  <a:srgbClr val="FFFFFF"/>
                </a:solidFill>
              </a:rPr>
              <a:t>FortiCache</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3375" y="2136851"/>
            <a:ext cx="585216" cy="585216"/>
          </a:xfrm>
          <a:prstGeom prst="rect">
            <a:avLst/>
          </a:prstGeom>
        </p:spPr>
      </p:pic>
    </p:spTree>
    <p:extLst>
      <p:ext uri="{BB962C8B-B14F-4D97-AF65-F5344CB8AC3E}">
        <p14:creationId xmlns:p14="http://schemas.microsoft.com/office/powerpoint/2010/main" val="860889563"/>
      </p:ext>
    </p:extLst>
  </p:cSld>
  <p:clrMapOvr>
    <a:masterClrMapping/>
  </p:clrMapOvr>
  <p:transition>
    <p:wipe dir="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Content Placeholder 4"/>
          <p:cNvGraphicFramePr>
            <a:graphicFrameLocks/>
          </p:cNvGraphicFramePr>
          <p:nvPr>
            <p:extLst>
              <p:ext uri="{D42A27DB-BD31-4B8C-83A1-F6EECF244321}">
                <p14:modId xmlns:p14="http://schemas.microsoft.com/office/powerpoint/2010/main" val="3779296576"/>
              </p:ext>
            </p:extLst>
          </p:nvPr>
        </p:nvGraphicFramePr>
        <p:xfrm>
          <a:off x="448252" y="2069365"/>
          <a:ext cx="3650536" cy="2438550"/>
        </p:xfrm>
        <a:graphic>
          <a:graphicData uri="http://schemas.openxmlformats.org/drawingml/2006/table">
            <a:tbl>
              <a:tblPr bandRow="1">
                <a:tableStyleId>{073A0DAA-6AF3-43AB-8588-CEC1D06C72B9}</a:tableStyleId>
              </a:tblPr>
              <a:tblGrid>
                <a:gridCol w="3650536"/>
              </a:tblGrid>
              <a:tr h="7252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Web Content Caching</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GB" sz="900" u="none" strike="noStrike" kern="1200" cap="none" spc="0" normalizeH="0" baseline="0" noProof="0" dirty="0" smtClean="0">
                          <a:ln>
                            <a:noFill/>
                          </a:ln>
                          <a:effectLst/>
                          <a:uLnTx/>
                          <a:uFillTx/>
                        </a:rPr>
                        <a:t>High performance content caching</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GB" sz="900" u="none" strike="noStrike" kern="1200" cap="none" spc="0" normalizeH="0" baseline="0" noProof="0" dirty="0" smtClean="0">
                          <a:ln>
                            <a:noFill/>
                          </a:ln>
                          <a:effectLst/>
                          <a:uLnTx/>
                          <a:uFillTx/>
                        </a:rPr>
                        <a:t>Explicit or Transparent proxy cache</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GB" sz="900" b="0" u="none" strike="noStrike" kern="1200" cap="none" spc="0" normalizeH="0" baseline="0" noProof="0" dirty="0" smtClean="0">
                          <a:ln>
                            <a:noFill/>
                          </a:ln>
                          <a:effectLst/>
                          <a:uLnTx/>
                          <a:uFillTx/>
                        </a:rPr>
                        <a:t>FortiGuard Web Filtering</a:t>
                      </a:r>
                    </a:p>
                  </a:txBody>
                  <a:tcPr marL="180000" marT="34290" marB="108000">
                    <a:lnT w="12700" cap="flat" cmpd="sng" algn="ctr">
                      <a:no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9995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u="none" strike="noStrike" kern="1200" cap="none" spc="0" normalizeH="0" baseline="0" noProof="0" dirty="0" smtClean="0">
                          <a:ln>
                            <a:noFill/>
                          </a:ln>
                          <a:effectLst/>
                          <a:uLnTx/>
                          <a:uFillTx/>
                        </a:rPr>
                        <a:t>Video Caching</a:t>
                      </a:r>
                      <a:endParaRPr kumimoji="0" lang="en-US" sz="1100" b="1" u="none" strike="noStrike" kern="1200" cap="none" spc="0" normalizeH="0" baseline="0" noProof="0" dirty="0" smtClean="0">
                        <a:ln>
                          <a:noFill/>
                        </a:ln>
                        <a:effectLst/>
                        <a:uLnTx/>
                        <a:uFillTx/>
                      </a:endParaRP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GB" sz="900" u="none" strike="noStrike" kern="1200" cap="none" spc="0" normalizeH="0" baseline="0" noProof="0" dirty="0" smtClean="0">
                          <a:ln>
                            <a:noFill/>
                          </a:ln>
                          <a:effectLst/>
                          <a:uLnTx/>
                          <a:uFillTx/>
                        </a:rPr>
                        <a:t>Broad CDN Support</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GB" sz="900" u="none" strike="noStrike" kern="1200" cap="none" spc="0" normalizeH="0" baseline="0" noProof="0" dirty="0" smtClean="0">
                          <a:ln>
                            <a:noFill/>
                          </a:ln>
                          <a:effectLst/>
                          <a:uLnTx/>
                          <a:uFillTx/>
                        </a:rPr>
                        <a:t>Detects same video ID when content comes from different CDN hosts</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GB" sz="900" u="none" strike="noStrike" kern="1200" cap="none" spc="0" normalizeH="0" baseline="0" noProof="0" dirty="0" smtClean="0">
                          <a:ln>
                            <a:noFill/>
                          </a:ln>
                          <a:effectLst/>
                          <a:uLnTx/>
                          <a:uFillTx/>
                        </a:rPr>
                        <a:t>Supports seek forwards and backwards in video, </a:t>
                      </a:r>
                      <a:r>
                        <a:rPr kumimoji="0" lang="en-GB" sz="900" u="none" strike="noStrike" kern="1200" cap="none" spc="0" normalizeH="0" baseline="0" noProof="0" dirty="0" err="1" smtClean="0">
                          <a:ln>
                            <a:noFill/>
                          </a:ln>
                          <a:effectLst/>
                          <a:uLnTx/>
                          <a:uFillTx/>
                        </a:rPr>
                        <a:t>detectd</a:t>
                      </a:r>
                      <a:r>
                        <a:rPr kumimoji="0" lang="en-GB" sz="900" u="none" strike="noStrike" kern="1200" cap="none" spc="0" normalizeH="0" baseline="0" noProof="0" dirty="0" smtClean="0">
                          <a:ln>
                            <a:noFill/>
                          </a:ln>
                          <a:effectLst/>
                          <a:uLnTx/>
                          <a:uFillTx/>
                        </a:rPr>
                        <a:t> preceding adverts</a:t>
                      </a: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r h="71379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smtClean="0">
                          <a:ln>
                            <a:noFill/>
                          </a:ln>
                          <a:effectLst/>
                          <a:uLnTx/>
                          <a:uFillTx/>
                        </a:rPr>
                        <a:t>WN Optimization</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GB" sz="900" u="none" strike="noStrike" kern="1200" cap="none" spc="0" normalizeH="0" baseline="0" noProof="0" dirty="0" smtClean="0">
                          <a:ln>
                            <a:noFill/>
                          </a:ln>
                          <a:effectLst/>
                          <a:uLnTx/>
                          <a:uFillTx/>
                        </a:rPr>
                        <a:t>Bandwidth optimisation across congested WAN Links</a:t>
                      </a:r>
                    </a:p>
                    <a:p>
                      <a:pPr marL="171450" marR="0" lvl="0" indent="-171450" algn="l" defTabSz="457200" rtl="0" eaLnBrk="1" fontAlgn="auto" latinLnBrk="0" hangingPunct="1">
                        <a:lnSpc>
                          <a:spcPct val="100000"/>
                        </a:lnSpc>
                        <a:spcBef>
                          <a:spcPts val="0"/>
                        </a:spcBef>
                        <a:spcAft>
                          <a:spcPts val="0"/>
                        </a:spcAft>
                        <a:buClr>
                          <a:schemeClr val="accent4"/>
                        </a:buClr>
                        <a:buSzTx/>
                        <a:buFont typeface="Arial"/>
                        <a:buChar char="•"/>
                        <a:tabLst/>
                        <a:defRPr/>
                      </a:pPr>
                      <a:r>
                        <a:rPr kumimoji="0" lang="en-GB" sz="900" u="none" strike="noStrike" kern="1200" cap="none" spc="0" normalizeH="0" baseline="0" noProof="0" dirty="0" smtClean="0">
                          <a:ln>
                            <a:noFill/>
                          </a:ln>
                          <a:effectLst/>
                          <a:uLnTx/>
                          <a:uFillTx/>
                        </a:rPr>
                        <a:t>Interoperates with FortiGate</a:t>
                      </a:r>
                      <a:endParaRPr kumimoji="0" lang="en-US" sz="900" u="none" strike="noStrike" kern="1200" cap="none" spc="0" normalizeH="0" baseline="0" noProof="0" dirty="0" smtClean="0">
                        <a:ln>
                          <a:noFill/>
                        </a:ln>
                        <a:effectLst/>
                        <a:uLnTx/>
                        <a:uFillTx/>
                      </a:endParaRPr>
                    </a:p>
                  </a:txBody>
                  <a:tcPr marL="180000" marT="34290" marB="108000">
                    <a:lnT w="12700" cap="flat" cmpd="sng" algn="ctr">
                      <a:solidFill>
                        <a:srgbClr val="36424A">
                          <a:lumMod val="40000"/>
                          <a:lumOff val="60000"/>
                        </a:srgbClr>
                      </a:solidFill>
                      <a:prstDash val="sysDash"/>
                      <a:round/>
                      <a:headEnd type="none" w="med" len="med"/>
                      <a:tailEnd type="none" w="med" len="med"/>
                    </a:lnT>
                    <a:lnB w="12700" cap="flat" cmpd="sng" algn="ctr">
                      <a:solidFill>
                        <a:srgbClr val="36424A">
                          <a:lumMod val="40000"/>
                          <a:lumOff val="60000"/>
                        </a:srgbClr>
                      </a:solidFill>
                      <a:prstDash val="sysDash"/>
                      <a:round/>
                      <a:headEnd type="none" w="med" len="med"/>
                      <a:tailEnd type="none" w="med" len="med"/>
                    </a:lnB>
                    <a:solidFill>
                      <a:schemeClr val="bg1"/>
                    </a:solidFill>
                  </a:tcPr>
                </a:tc>
              </a:tr>
            </a:tbl>
          </a:graphicData>
        </a:graphic>
      </p:graphicFrame>
      <p:sp>
        <p:nvSpPr>
          <p:cNvPr id="9" name="Title 1"/>
          <p:cNvSpPr>
            <a:spLocks noGrp="1"/>
          </p:cNvSpPr>
          <p:nvPr>
            <p:ph type="title"/>
          </p:nvPr>
        </p:nvSpPr>
        <p:spPr/>
        <p:txBody>
          <a:bodyPr/>
          <a:lstStyle/>
          <a:p>
            <a:r>
              <a:rPr lang="en-US" b="0" i="0" dirty="0"/>
              <a:t>Introducing FortiCache</a:t>
            </a:r>
          </a:p>
        </p:txBody>
      </p:sp>
      <p:pic>
        <p:nvPicPr>
          <p:cNvPr id="6145" name="Picture 1"/>
          <p:cNvPicPr>
            <a:picLocks noChangeAspect="1" noChangeArrowheads="1"/>
          </p:cNvPicPr>
          <p:nvPr/>
        </p:nvPicPr>
        <p:blipFill>
          <a:blip r:embed="rId3"/>
          <a:srcRect/>
          <a:stretch>
            <a:fillRect/>
          </a:stretch>
        </p:blipFill>
        <p:spPr bwMode="auto">
          <a:xfrm>
            <a:off x="4631926" y="1897006"/>
            <a:ext cx="4097655" cy="2857500"/>
          </a:xfrm>
          <a:prstGeom prst="rect">
            <a:avLst/>
          </a:prstGeom>
          <a:noFill/>
          <a:ln w="9525">
            <a:noFill/>
            <a:miter lim="800000"/>
            <a:headEnd/>
            <a:tailEnd/>
          </a:ln>
          <a:effectLst/>
        </p:spPr>
      </p:pic>
      <p:grpSp>
        <p:nvGrpSpPr>
          <p:cNvPr id="2" name="Group 1"/>
          <p:cNvGrpSpPr/>
          <p:nvPr/>
        </p:nvGrpSpPr>
        <p:grpSpPr>
          <a:xfrm>
            <a:off x="448253" y="900000"/>
            <a:ext cx="8281328" cy="635058"/>
            <a:chOff x="448252" y="1080000"/>
            <a:chExt cx="8281328" cy="635058"/>
          </a:xfrm>
        </p:grpSpPr>
        <p:sp>
          <p:nvSpPr>
            <p:cNvPr id="8" name="Rectangle 7"/>
            <p:cNvSpPr/>
            <p:nvPr/>
          </p:nvSpPr>
          <p:spPr bwMode="invGray">
            <a:xfrm>
              <a:off x="448252" y="1080000"/>
              <a:ext cx="8281328" cy="635058"/>
            </a:xfrm>
            <a:prstGeom prst="rect">
              <a:avLst/>
            </a:prstGeom>
            <a:solidFill>
              <a:srgbClr val="324040"/>
            </a:solidFill>
            <a:ln w="28575">
              <a:noFill/>
              <a:round/>
              <a:headEnd/>
              <a:tailEnd/>
            </a:ln>
            <a:extLst/>
          </p:spPr>
          <p:txBody>
            <a:bodyPr wrap="square" rtlCol="0" anchor="ctr"/>
            <a:lstStyle/>
            <a:p>
              <a:pPr marL="914362" lvl="4" defTabSz="342865"/>
              <a:r>
                <a:rPr lang="en-US" sz="1800" b="1" dirty="0">
                  <a:solidFill>
                    <a:schemeClr val="bg1"/>
                  </a:solidFill>
                  <a:cs typeface="Arial Narrow"/>
                </a:rPr>
                <a:t>Reduce the cost and impact of downloaded content, while increasing performance by improving the speed of access</a:t>
              </a: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1141" y="1111700"/>
              <a:ext cx="585216" cy="585216"/>
            </a:xfrm>
            <a:prstGeom prst="rect">
              <a:avLst/>
            </a:prstGeom>
          </p:spPr>
        </p:pic>
      </p:grpSp>
    </p:spTree>
    <p:extLst>
      <p:ext uri="{BB962C8B-B14F-4D97-AF65-F5344CB8AC3E}">
        <p14:creationId xmlns:p14="http://schemas.microsoft.com/office/powerpoint/2010/main" val="3712306954"/>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p:txBody>
          <a:bodyPr/>
          <a:lstStyle/>
          <a:p>
            <a:pPr eaLnBrk="1" hangingPunct="1"/>
            <a:r>
              <a:rPr lang="en-US" b="0" i="0" dirty="0" smtClean="0"/>
              <a:t>FortiGate/FortiWiFi 60D</a:t>
            </a:r>
          </a:p>
        </p:txBody>
      </p:sp>
      <p:pic>
        <p:nvPicPr>
          <p:cNvPr id="2" name="Picture 1"/>
          <p:cNvPicPr>
            <a:picLocks noChangeAspect="1"/>
          </p:cNvPicPr>
          <p:nvPr/>
        </p:nvPicPr>
        <p:blipFill>
          <a:blip r:embed="rId2"/>
          <a:stretch>
            <a:fillRect/>
          </a:stretch>
        </p:blipFill>
        <p:spPr>
          <a:xfrm>
            <a:off x="1213804" y="1129031"/>
            <a:ext cx="3360420" cy="1537335"/>
          </a:xfrm>
          <a:prstGeom prst="rect">
            <a:avLst/>
          </a:prstGeom>
        </p:spPr>
      </p:pic>
      <p:sp>
        <p:nvSpPr>
          <p:cNvPr id="10"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WAN Ports</a:t>
            </a:r>
          </a:p>
          <a:p>
            <a:pPr marL="343033" indent="-343033" defTabSz="914379">
              <a:spcBef>
                <a:spcPct val="20000"/>
              </a:spcBef>
              <a:buClr>
                <a:schemeClr val="accent6"/>
              </a:buClr>
              <a:buFont typeface="+mj-ea"/>
              <a:buAutoNum type="circleNumDbPlain"/>
            </a:pPr>
            <a:r>
              <a:rPr lang="en-US" sz="1000" b="1" dirty="0"/>
              <a:t>1x GE RJ45 DMZ Port</a:t>
            </a:r>
          </a:p>
          <a:p>
            <a:pPr marL="343033" indent="-343033" defTabSz="914379">
              <a:spcBef>
                <a:spcPct val="20000"/>
              </a:spcBef>
              <a:buClr>
                <a:schemeClr val="accent6"/>
              </a:buClr>
              <a:buFont typeface="+mj-ea"/>
              <a:buAutoNum type="circleNumDbPlain"/>
            </a:pPr>
            <a:r>
              <a:rPr lang="en-US" sz="1000" b="1" dirty="0"/>
              <a:t>7x GE RJ45 Ports</a:t>
            </a:r>
          </a:p>
          <a:p>
            <a:pPr marL="343033" indent="-343033" defTabSz="914379">
              <a:spcBef>
                <a:spcPct val="20000"/>
              </a:spcBef>
              <a:buClr>
                <a:schemeClr val="accent6"/>
              </a:buClr>
              <a:buFont typeface="+mj-ea"/>
              <a:buAutoNum type="circleNumDbPlain"/>
            </a:pPr>
            <a:r>
              <a:rPr lang="en-US" sz="1000" b="1" dirty="0"/>
              <a:t>WiFi Variant: 802.11a/b/g/n</a:t>
            </a:r>
          </a:p>
          <a:p>
            <a:pPr defTabSz="914379">
              <a:spcBef>
                <a:spcPct val="20000"/>
              </a:spcBef>
              <a:buClr>
                <a:schemeClr val="accent6"/>
              </a:buClr>
            </a:pPr>
            <a:endParaRPr lang="en-US" sz="10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93479" y="2297091"/>
            <a:ext cx="372259" cy="547200"/>
          </a:xfrm>
          <a:prstGeom prst="rect">
            <a:avLst/>
          </a:prstGeom>
        </p:spPr>
      </p:pic>
      <p:pic>
        <p:nvPicPr>
          <p:cNvPr id="12" name="Picture 11"/>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21220" y="2297091"/>
            <a:ext cx="372259" cy="547200"/>
          </a:xfrm>
          <a:prstGeom prst="rect">
            <a:avLst/>
          </a:prstGeom>
        </p:spPr>
      </p:pic>
      <p:cxnSp>
        <p:nvCxnSpPr>
          <p:cNvPr id="14" name="Straight Connector 13"/>
          <p:cNvCxnSpPr/>
          <p:nvPr/>
        </p:nvCxnSpPr>
        <p:spPr bwMode="auto">
          <a:xfrm>
            <a:off x="6646531" y="2297091"/>
            <a:ext cx="0" cy="5472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15" name="Picture 14" descr="WiFi-a-b-g-n.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16761" y="2297091"/>
            <a:ext cx="371646" cy="547200"/>
          </a:xfrm>
          <a:prstGeom prst="rect">
            <a:avLst/>
          </a:prstGeom>
        </p:spPr>
      </p:pic>
      <p:sp>
        <p:nvSpPr>
          <p:cNvPr id="16" name="Oval 15"/>
          <p:cNvSpPr/>
          <p:nvPr/>
        </p:nvSpPr>
        <p:spPr bwMode="auto">
          <a:xfrm>
            <a:off x="3559887" y="244082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sp>
        <p:nvSpPr>
          <p:cNvPr id="17" name="Oval 16"/>
          <p:cNvSpPr/>
          <p:nvPr/>
        </p:nvSpPr>
        <p:spPr bwMode="auto">
          <a:xfrm>
            <a:off x="2235273" y="244082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19" name="Oval 18"/>
          <p:cNvSpPr/>
          <p:nvPr/>
        </p:nvSpPr>
        <p:spPr bwMode="auto">
          <a:xfrm>
            <a:off x="2581822" y="244082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sp>
        <p:nvSpPr>
          <p:cNvPr id="20" name="Oval 19"/>
          <p:cNvSpPr/>
          <p:nvPr/>
        </p:nvSpPr>
        <p:spPr bwMode="auto">
          <a:xfrm>
            <a:off x="4301192" y="1975951"/>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4</a:t>
            </a:r>
          </a:p>
        </p:txBody>
      </p:sp>
      <p:pic>
        <p:nvPicPr>
          <p:cNvPr id="18" name="Picture 17" descr="Firewall-Sym-Dk.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21" name="TextBox 20"/>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1.5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500,000</a:t>
            </a:r>
          </a:p>
          <a:p>
            <a:r>
              <a:rPr lang="en-US" sz="800" dirty="0">
                <a:solidFill>
                  <a:srgbClr val="7F7F7F"/>
                </a:solidFill>
              </a:rPr>
              <a:t>Concurrent Sessions</a:t>
            </a:r>
          </a:p>
          <a:p>
            <a:endParaRPr lang="en-US" sz="800" dirty="0">
              <a:solidFill>
                <a:srgbClr val="7F7F7F"/>
              </a:solidFill>
            </a:endParaRPr>
          </a:p>
          <a:p>
            <a:r>
              <a:rPr lang="en-US" sz="1800" b="1" dirty="0"/>
              <a:t>4,000</a:t>
            </a:r>
          </a:p>
          <a:p>
            <a:r>
              <a:rPr lang="en-US" sz="800" dirty="0">
                <a:solidFill>
                  <a:srgbClr val="7F7F7F"/>
                </a:solidFill>
              </a:rPr>
              <a:t>New Sessions/Sec</a:t>
            </a:r>
          </a:p>
        </p:txBody>
      </p:sp>
      <p:cxnSp>
        <p:nvCxnSpPr>
          <p:cNvPr id="22" name="Straight Connector 21"/>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8"/>
          <a:stretch>
            <a:fillRect/>
          </a:stretch>
        </p:blipFill>
        <p:spPr>
          <a:xfrm>
            <a:off x="7396793" y="4062941"/>
            <a:ext cx="505867" cy="503339"/>
          </a:xfrm>
          <a:prstGeom prst="rect">
            <a:avLst/>
          </a:prstGeom>
        </p:spPr>
      </p:pic>
      <p:pic>
        <p:nvPicPr>
          <p:cNvPr id="28" name="Picture 27"/>
          <p:cNvPicPr>
            <a:picLocks noChangeAspect="1"/>
          </p:cNvPicPr>
          <p:nvPr/>
        </p:nvPicPr>
        <p:blipFill>
          <a:blip r:embed="rId9"/>
          <a:stretch>
            <a:fillRect/>
          </a:stretch>
        </p:blipFill>
        <p:spPr>
          <a:xfrm>
            <a:off x="6703208" y="4104601"/>
            <a:ext cx="468167" cy="438533"/>
          </a:xfrm>
          <a:prstGeom prst="rect">
            <a:avLst/>
          </a:prstGeom>
        </p:spPr>
      </p:pic>
      <p:pic>
        <p:nvPicPr>
          <p:cNvPr id="29" name="Picture 28"/>
          <p:cNvPicPr>
            <a:picLocks noChangeAspect="1"/>
          </p:cNvPicPr>
          <p:nvPr/>
        </p:nvPicPr>
        <p:blipFill>
          <a:blip r:embed="rId10"/>
          <a:stretch>
            <a:fillRect/>
          </a:stretch>
        </p:blipFill>
        <p:spPr>
          <a:xfrm>
            <a:off x="8097409" y="4111845"/>
            <a:ext cx="613216" cy="427264"/>
          </a:xfrm>
          <a:prstGeom prst="rect">
            <a:avLst/>
          </a:prstGeom>
        </p:spPr>
      </p:pic>
      <p:grpSp>
        <p:nvGrpSpPr>
          <p:cNvPr id="30" name="Group 29"/>
          <p:cNvGrpSpPr/>
          <p:nvPr/>
        </p:nvGrpSpPr>
        <p:grpSpPr>
          <a:xfrm>
            <a:off x="5984936" y="4091312"/>
            <a:ext cx="482083" cy="459205"/>
            <a:chOff x="5818638" y="4203821"/>
            <a:chExt cx="467667" cy="445474"/>
          </a:xfrm>
        </p:grpSpPr>
        <p:pic>
          <p:nvPicPr>
            <p:cNvPr id="31" name="Picture 30"/>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32" name="Picture 31"/>
            <p:cNvPicPr>
              <a:picLocks noChangeAspect="1"/>
            </p:cNvPicPr>
            <p:nvPr/>
          </p:nvPicPr>
          <p:blipFill>
            <a:blip r:embed="rId12"/>
            <a:stretch>
              <a:fillRect/>
            </a:stretch>
          </p:blipFill>
          <p:spPr>
            <a:xfrm flipH="1">
              <a:off x="5869115" y="4203821"/>
              <a:ext cx="417190" cy="445474"/>
            </a:xfrm>
            <a:prstGeom prst="rect">
              <a:avLst/>
            </a:prstGeom>
          </p:spPr>
        </p:pic>
      </p:grpSp>
      <p:sp>
        <p:nvSpPr>
          <p:cNvPr id="33" name="Rounded Rectangle 32"/>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a:t>
            </a:r>
          </a:p>
        </p:txBody>
      </p:sp>
      <p:sp>
        <p:nvSpPr>
          <p:cNvPr id="34" name="Rounded Rectangle 33"/>
          <p:cNvSpPr/>
          <p:nvPr/>
        </p:nvSpPr>
        <p:spPr bwMode="invGray">
          <a:xfrm>
            <a:off x="695552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a:t>
            </a:r>
          </a:p>
        </p:txBody>
      </p:sp>
      <p:sp>
        <p:nvSpPr>
          <p:cNvPr id="35" name="Rounded Rectangle 34"/>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a:t>
            </a:r>
          </a:p>
        </p:txBody>
      </p:sp>
      <p:sp>
        <p:nvSpPr>
          <p:cNvPr id="36" name="Rounded Rectangle 35"/>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cxnSp>
        <p:nvCxnSpPr>
          <p:cNvPr id="37" name="Straight Connector 36"/>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Remote Office</a:t>
            </a:r>
          </a:p>
          <a:p>
            <a:r>
              <a:rPr lang="en-US" sz="1000" dirty="0" smtClean="0">
                <a:solidFill>
                  <a:schemeClr val="bg1">
                    <a:lumMod val="50000"/>
                  </a:schemeClr>
                </a:solidFill>
              </a:rPr>
              <a:t>DEFW</a:t>
            </a:r>
            <a:endParaRPr lang="en-US" sz="1000" dirty="0">
              <a:solidFill>
                <a:schemeClr val="bg1">
                  <a:lumMod val="50000"/>
                </a:schemeClr>
              </a:solidFill>
            </a:endParaRPr>
          </a:p>
        </p:txBody>
      </p:sp>
      <p:pic>
        <p:nvPicPr>
          <p:cNvPr id="39" name="Picture 38"/>
          <p:cNvPicPr>
            <a:picLocks noChangeAspect="1"/>
          </p:cNvPicPr>
          <p:nvPr/>
        </p:nvPicPr>
        <p:blipFill>
          <a:blip r:embed="rId13">
            <a:duotone>
              <a:schemeClr val="accent3">
                <a:shade val="45000"/>
                <a:satMod val="135000"/>
              </a:schemeClr>
              <a:prstClr val="white"/>
            </a:duotone>
            <a:extLst>
              <a:ext uri="{BEBA8EAE-BF5A-486C-A8C5-ECC9F3942E4B}">
                <a14:imgProps xmlns:a14="http://schemas.microsoft.com/office/drawing/2010/main">
                  <a14:imgLayer r:embed="rId14">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40" name="Straight Connector 39"/>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42" name="Picture 41" descr="Hacker-D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3" name="TextBox 42"/>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41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23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20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4" name="Picture 43" descr="NGFW_sym.png"/>
          <p:cNvPicPr>
            <a:picLocks noChangeAspect="1"/>
          </p:cNvPicPr>
          <p:nvPr/>
        </p:nvPicPr>
        <p:blipFill>
          <a:blip r:embed="rId16" cstate="email">
            <a:extLst>
              <a:ext uri="{BEBA8EAE-BF5A-486C-A8C5-ECC9F3942E4B}">
                <a14:imgProps xmlns:a14="http://schemas.microsoft.com/office/drawing/2010/main">
                  <a14:imgLayer r:embed="rId17">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45" name="Picture 44"/>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525218545"/>
      </p:ext>
    </p:extLst>
  </p:cSld>
  <p:clrMapOvr>
    <a:masterClrMapping/>
  </p:clrMapOvr>
  <p:transition spd="slow">
    <p:wip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a:t>FortiCache Series</a:t>
            </a:r>
            <a:endParaRPr lang="en-US" dirty="0"/>
          </a:p>
        </p:txBody>
      </p:sp>
      <p:graphicFrame>
        <p:nvGraphicFramePr>
          <p:cNvPr id="5" name="Group 51"/>
          <p:cNvGraphicFramePr>
            <a:graphicFrameLocks noGrp="1"/>
          </p:cNvGraphicFramePr>
          <p:nvPr>
            <p:extLst>
              <p:ext uri="{D42A27DB-BD31-4B8C-83A1-F6EECF244321}">
                <p14:modId xmlns:p14="http://schemas.microsoft.com/office/powerpoint/2010/main" val="513530629"/>
              </p:ext>
            </p:extLst>
          </p:nvPr>
        </p:nvGraphicFramePr>
        <p:xfrm>
          <a:off x="252001" y="1080001"/>
          <a:ext cx="8640003" cy="1372040"/>
        </p:xfrm>
        <a:graphic>
          <a:graphicData uri="http://schemas.openxmlformats.org/drawingml/2006/table">
            <a:tbl>
              <a:tblPr firstRow="1" bandRow="1">
                <a:effectLst/>
                <a:tableStyleId>{073A0DAA-6AF3-43AB-8588-CEC1D06C72B9}</a:tableStyleId>
              </a:tblPr>
              <a:tblGrid>
                <a:gridCol w="1636663"/>
                <a:gridCol w="1400668"/>
                <a:gridCol w="1400668"/>
                <a:gridCol w="1400668"/>
                <a:gridCol w="1400668"/>
                <a:gridCol w="1400668"/>
              </a:tblGrid>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FCH-400C</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mn-lt"/>
                          <a:cs typeface="Arial"/>
                        </a:rPr>
                        <a:t>FCH-400E</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FCH-1000D</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FCH-3000C</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Arial"/>
                          <a:cs typeface="Arial"/>
                        </a:rPr>
                        <a:t>FCH-3000D</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r>
              <a:tr h="247004">
                <a:tc>
                  <a:txBody>
                    <a:bodyPr/>
                    <a:lstStyle/>
                    <a:p>
                      <a:r>
                        <a:rPr lang="en-US" sz="1000" b="1" dirty="0" smtClean="0">
                          <a:solidFill>
                            <a:srgbClr val="FFFFFF"/>
                          </a:solidFill>
                          <a:latin typeface="Arial"/>
                          <a:cs typeface="Arial"/>
                        </a:rPr>
                        <a:t>Throughput</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de-DE" sz="1000" dirty="0" smtClean="0">
                          <a:latin typeface="Arial"/>
                          <a:cs typeface="Arial"/>
                        </a:rPr>
                        <a:t>80Mbps</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de-DE" sz="1000" dirty="0" smtClean="0">
                          <a:latin typeface="+mn-lt"/>
                          <a:cs typeface="Arial"/>
                        </a:rPr>
                        <a:t>100 Mbps </a:t>
                      </a:r>
                    </a:p>
                  </a:txBody>
                  <a:tcPr marT="34290" marB="34290" anchor="ctr">
                    <a:solidFill>
                      <a:schemeClr val="accent4">
                        <a:lumMod val="40000"/>
                        <a:lumOff val="60000"/>
                      </a:schemeClr>
                    </a:solidFill>
                  </a:tcPr>
                </a:tc>
                <a:tc>
                  <a:txBody>
                    <a:bodyPr/>
                    <a:lstStyle/>
                    <a:p>
                      <a:pPr algn="ctr"/>
                      <a:r>
                        <a:rPr lang="de-DE" sz="1000" dirty="0" smtClean="0">
                          <a:latin typeface="Arial"/>
                          <a:cs typeface="Arial"/>
                        </a:rPr>
                        <a:t>200 Mbps</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de-DE" sz="1000" dirty="0" smtClean="0">
                          <a:latin typeface="Arial"/>
                          <a:cs typeface="Arial"/>
                        </a:rPr>
                        <a:t>500 Mbps</a:t>
                      </a:r>
                      <a:endParaRPr lang="en-US" sz="1000" dirty="0">
                        <a:latin typeface="Arial"/>
                        <a:cs typeface="Arial"/>
                      </a:endParaRPr>
                    </a:p>
                  </a:txBody>
                  <a:tcPr marT="34290" marB="34290" anchor="ctr">
                    <a:solidFill>
                      <a:schemeClr val="accent4">
                        <a:lumMod val="40000"/>
                        <a:lumOff val="60000"/>
                      </a:schemeClr>
                    </a:solidFill>
                  </a:tcPr>
                </a:tc>
                <a:tc>
                  <a:txBody>
                    <a:bodyPr/>
                    <a:lstStyle/>
                    <a:p>
                      <a:pPr algn="ctr"/>
                      <a:r>
                        <a:rPr lang="de-DE" sz="1000" dirty="0" smtClean="0">
                          <a:latin typeface="Arial"/>
                          <a:cs typeface="Arial"/>
                        </a:rPr>
                        <a:t>800 Mbps</a:t>
                      </a:r>
                      <a:endParaRPr lang="en-US" sz="1000" dirty="0">
                        <a:latin typeface="Arial"/>
                        <a:cs typeface="Arial"/>
                      </a:endParaRPr>
                    </a:p>
                  </a:txBody>
                  <a:tcPr marT="34290" marB="34290" anchor="ctr">
                    <a:solidFill>
                      <a:schemeClr val="accent4">
                        <a:lumMod val="40000"/>
                        <a:lumOff val="60000"/>
                      </a:schemeClr>
                    </a:solidFill>
                  </a:tcPr>
                </a:tc>
              </a:tr>
              <a:tr h="525780">
                <a:tc>
                  <a:txBody>
                    <a:bodyPr/>
                    <a:lstStyle/>
                    <a:p>
                      <a:r>
                        <a:rPr lang="en-US" sz="1000" b="1" dirty="0" smtClean="0">
                          <a:solidFill>
                            <a:srgbClr val="FFFFFF"/>
                          </a:solidFill>
                          <a:latin typeface="Arial"/>
                          <a:cs typeface="Arial"/>
                        </a:rPr>
                        <a:t>Total Interfaces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4x GE RJ45</a:t>
                      </a:r>
                      <a:endParaRPr lang="en-US" sz="1000" dirty="0">
                        <a:latin typeface="Arial"/>
                        <a:cs typeface="Arial"/>
                      </a:endParaRPr>
                    </a:p>
                  </a:txBody>
                  <a:tcPr marT="34290" marB="34290" anchor="ctr">
                    <a:solidFill>
                      <a:srgbClr val="E4E4E4"/>
                    </a:solid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4x GE RJ45</a:t>
                      </a:r>
                    </a:p>
                  </a:txBody>
                  <a:tcPr marT="34290" marB="34290" anchor="ctr">
                    <a:solidFill>
                      <a:srgbClr val="E4E4E4"/>
                    </a:solidFill>
                  </a:tcPr>
                </a:tc>
                <a:tc>
                  <a:txBody>
                    <a:bodyPr/>
                    <a:lstStyle/>
                    <a:p>
                      <a:pPr algn="ctr"/>
                      <a:r>
                        <a:rPr lang="en-US" sz="1000" dirty="0" smtClean="0">
                          <a:latin typeface="Arial"/>
                          <a:cs typeface="Arial"/>
                        </a:rPr>
                        <a:t>2x GE RJ45,</a:t>
                      </a:r>
                    </a:p>
                    <a:p>
                      <a:pPr algn="ctr"/>
                      <a:r>
                        <a:rPr lang="en-US" sz="1000" dirty="0" smtClean="0">
                          <a:latin typeface="Arial"/>
                          <a:cs typeface="Arial"/>
                        </a:rPr>
                        <a:t>2x</a:t>
                      </a:r>
                      <a:r>
                        <a:rPr lang="en-US" sz="1000" baseline="0" dirty="0" smtClean="0">
                          <a:latin typeface="Arial"/>
                          <a:cs typeface="Arial"/>
                        </a:rPr>
                        <a:t> GE SFP,</a:t>
                      </a:r>
                    </a:p>
                    <a:p>
                      <a:pPr algn="ctr"/>
                      <a:r>
                        <a:rPr lang="en-US" sz="1000" baseline="0" dirty="0" smtClean="0">
                          <a:latin typeface="Arial"/>
                          <a:cs typeface="Arial"/>
                        </a:rPr>
                        <a:t>4x GE bypass</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4x GE RJ45,</a:t>
                      </a:r>
                    </a:p>
                    <a:p>
                      <a:pPr algn="ctr"/>
                      <a:r>
                        <a:rPr lang="en-US" sz="1000" dirty="0" smtClean="0">
                          <a:latin typeface="Arial"/>
                          <a:cs typeface="Arial"/>
                        </a:rPr>
                        <a:t>2x</a:t>
                      </a:r>
                      <a:r>
                        <a:rPr lang="en-US" sz="1000" baseline="0" dirty="0" smtClean="0">
                          <a:latin typeface="Arial"/>
                          <a:cs typeface="Arial"/>
                        </a:rPr>
                        <a:t> GE SFP</a:t>
                      </a:r>
                      <a:endParaRPr lang="en-US" sz="1000" dirty="0">
                        <a:latin typeface="Arial"/>
                        <a:cs typeface="Arial"/>
                      </a:endParaRPr>
                    </a:p>
                  </a:txBody>
                  <a:tcPr marT="34290" marB="34290" anchor="ctr">
                    <a:solidFill>
                      <a:srgbClr val="E4E4E4"/>
                    </a:solidFill>
                  </a:tcPr>
                </a:tc>
                <a:tc>
                  <a:txBody>
                    <a:bodyPr/>
                    <a:lstStyle/>
                    <a:p>
                      <a:pPr algn="ctr"/>
                      <a:r>
                        <a:rPr lang="en-US" sz="1000" dirty="0" smtClean="0">
                          <a:latin typeface="Arial"/>
                          <a:cs typeface="Arial"/>
                        </a:rPr>
                        <a:t>4x GE RJ45,</a:t>
                      </a:r>
                    </a:p>
                    <a:p>
                      <a:pPr algn="ctr"/>
                      <a:r>
                        <a:rPr lang="en-US" sz="1000" dirty="0" smtClean="0">
                          <a:latin typeface="Arial"/>
                          <a:cs typeface="Arial"/>
                        </a:rPr>
                        <a:t>2x</a:t>
                      </a:r>
                      <a:r>
                        <a:rPr lang="en-US" sz="1000" baseline="0" dirty="0" smtClean="0">
                          <a:latin typeface="Arial"/>
                          <a:cs typeface="Arial"/>
                        </a:rPr>
                        <a:t> GE SFP,</a:t>
                      </a:r>
                    </a:p>
                    <a:p>
                      <a:pPr algn="ctr"/>
                      <a:r>
                        <a:rPr lang="en-US" sz="1000" baseline="0" dirty="0" smtClean="0">
                          <a:latin typeface="Arial"/>
                          <a:cs typeface="Arial"/>
                        </a:rPr>
                        <a:t>2x GE bypass</a:t>
                      </a:r>
                      <a:endParaRPr lang="en-US" sz="1000" dirty="0">
                        <a:latin typeface="Arial"/>
                        <a:cs typeface="Arial"/>
                      </a:endParaRPr>
                    </a:p>
                  </a:txBody>
                  <a:tcPr marT="34290" marB="34290" anchor="ctr">
                    <a:solidFill>
                      <a:srgbClr val="E4E4E4"/>
                    </a:solidFill>
                  </a:tcPr>
                </a:tc>
              </a:tr>
              <a:tr h="373380">
                <a:tc>
                  <a:txBody>
                    <a:bodyPr/>
                    <a:lstStyle/>
                    <a:p>
                      <a:r>
                        <a:rPr lang="en-US" sz="1000" b="1" dirty="0" smtClean="0">
                          <a:solidFill>
                            <a:srgbClr val="FFFFFF"/>
                          </a:solidFill>
                          <a:latin typeface="Arial"/>
                          <a:cs typeface="Arial"/>
                        </a:rPr>
                        <a:t>Storage Capacity</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1 TB</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mn-lt"/>
                          <a:cs typeface="Arial"/>
                        </a:rPr>
                        <a:t>2x 2 TB</a:t>
                      </a:r>
                    </a:p>
                  </a:txBody>
                  <a:tcPr marT="34290" marB="34290" anchor="ctr">
                    <a:solidFill>
                      <a:srgbClr val="C9C9C9"/>
                    </a:solidFill>
                  </a:tcPr>
                </a:tc>
                <a:tc>
                  <a:txBody>
                    <a:bodyPr/>
                    <a:lstStyle/>
                    <a:p>
                      <a:pPr algn="ctr"/>
                      <a:r>
                        <a:rPr lang="en-US" sz="1000" dirty="0" smtClean="0">
                          <a:latin typeface="Arial"/>
                          <a:cs typeface="Arial"/>
                        </a:rPr>
                        <a:t>8</a:t>
                      </a:r>
                      <a:r>
                        <a:rPr lang="en-US" sz="1000" baseline="0" dirty="0" smtClean="0">
                          <a:latin typeface="Arial"/>
                          <a:cs typeface="Arial"/>
                        </a:rPr>
                        <a:t> TB</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4x</a:t>
                      </a:r>
                      <a:r>
                        <a:rPr lang="en-US" sz="1000" baseline="0" dirty="0" smtClean="0">
                          <a:latin typeface="Arial"/>
                          <a:cs typeface="Arial"/>
                        </a:rPr>
                        <a:t> 1 TB </a:t>
                      </a:r>
                      <a:br>
                        <a:rPr lang="en-US" sz="1000" baseline="0" dirty="0" smtClean="0">
                          <a:latin typeface="Arial"/>
                          <a:cs typeface="Arial"/>
                        </a:rPr>
                      </a:br>
                      <a:r>
                        <a:rPr lang="en-US" sz="1000" baseline="0" dirty="0" smtClean="0">
                          <a:latin typeface="Arial"/>
                          <a:cs typeface="Arial"/>
                        </a:rPr>
                        <a:t>(6 TB Max)</a:t>
                      </a:r>
                      <a:endParaRPr lang="en-US" sz="1000" dirty="0">
                        <a:latin typeface="Arial"/>
                        <a:cs typeface="Arial"/>
                      </a:endParaRPr>
                    </a:p>
                  </a:txBody>
                  <a:tcPr marT="34290" marB="34290" anchor="ctr">
                    <a:solidFill>
                      <a:srgbClr val="C9C9C9"/>
                    </a:solidFill>
                  </a:tcPr>
                </a:tc>
                <a:tc>
                  <a:txBody>
                    <a:bodyPr/>
                    <a:lstStyle/>
                    <a:p>
                      <a:pPr algn="ctr"/>
                      <a:r>
                        <a:rPr lang="en-US" sz="1000" dirty="0" smtClean="0">
                          <a:latin typeface="Arial"/>
                          <a:cs typeface="Arial"/>
                        </a:rPr>
                        <a:t>4x</a:t>
                      </a:r>
                      <a:r>
                        <a:rPr lang="en-US" sz="1000" baseline="0" dirty="0" smtClean="0">
                          <a:latin typeface="Arial"/>
                          <a:cs typeface="Arial"/>
                        </a:rPr>
                        <a:t> 2 TB </a:t>
                      </a:r>
                      <a:br>
                        <a:rPr lang="en-US" sz="1000" baseline="0" dirty="0" smtClean="0">
                          <a:latin typeface="Arial"/>
                          <a:cs typeface="Arial"/>
                        </a:rPr>
                      </a:br>
                      <a:r>
                        <a:rPr lang="en-US" sz="1000" baseline="0" dirty="0" smtClean="0">
                          <a:latin typeface="Arial"/>
                          <a:cs typeface="Arial"/>
                        </a:rPr>
                        <a:t>(16 TB Max)</a:t>
                      </a:r>
                      <a:endParaRPr lang="en-US" sz="1000" dirty="0">
                        <a:latin typeface="Arial"/>
                        <a:cs typeface="Arial"/>
                      </a:endParaRPr>
                    </a:p>
                  </a:txBody>
                  <a:tcPr marT="34290" marB="34290" anchor="ctr">
                    <a:solidFill>
                      <a:srgbClr val="C9C9C9"/>
                    </a:solidFill>
                  </a:tcPr>
                </a:tc>
              </a:tr>
            </a:tbl>
          </a:graphicData>
        </a:graphic>
      </p:graphicFrame>
    </p:spTree>
    <p:extLst>
      <p:ext uri="{BB962C8B-B14F-4D97-AF65-F5344CB8AC3E}">
        <p14:creationId xmlns:p14="http://schemas.microsoft.com/office/powerpoint/2010/main" val="969608368"/>
      </p:ext>
    </p:extLst>
  </p:cSld>
  <p:clrMapOvr>
    <a:masterClrMapping/>
  </p:clrMapOvr>
  <p:transition spd="slow">
    <p:wip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err="1">
                <a:solidFill>
                  <a:srgbClr val="FFFFFF"/>
                </a:solidFill>
              </a:rPr>
              <a:t>FortiCore</a:t>
            </a:r>
            <a:endParaRPr lang="en-US" sz="3600" b="1" dirty="0">
              <a:solidFill>
                <a:srgbClr val="FFFFFF"/>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1191" y="2151504"/>
            <a:ext cx="547200" cy="547200"/>
          </a:xfrm>
          <a:prstGeom prst="rect">
            <a:avLst/>
          </a:prstGeom>
        </p:spPr>
      </p:pic>
    </p:spTree>
    <p:extLst>
      <p:ext uri="{BB962C8B-B14F-4D97-AF65-F5344CB8AC3E}">
        <p14:creationId xmlns:p14="http://schemas.microsoft.com/office/powerpoint/2010/main" val="1453449120"/>
      </p:ext>
    </p:extLst>
  </p:cSld>
  <p:clrMapOvr>
    <a:masterClrMapping/>
  </p:clrMapOvr>
  <p:transition>
    <p:wipe dir="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a:t>
            </a:r>
            <a:r>
              <a:rPr lang="en-US" dirty="0" err="1" smtClean="0"/>
              <a:t>FortiCore</a:t>
            </a:r>
            <a:endParaRPr lang="en-US" dirty="0"/>
          </a:p>
        </p:txBody>
      </p:sp>
      <p:sp>
        <p:nvSpPr>
          <p:cNvPr id="20" name="Content Placeholder 9"/>
          <p:cNvSpPr txBox="1">
            <a:spLocks/>
          </p:cNvSpPr>
          <p:nvPr/>
        </p:nvSpPr>
        <p:spPr>
          <a:xfrm>
            <a:off x="651600" y="1800001"/>
            <a:ext cx="4320000" cy="3134528"/>
          </a:xfrm>
          <a:prstGeom prst="rect">
            <a:avLst/>
          </a:prstGeom>
        </p:spPr>
        <p:txBody>
          <a:bodyPr vert="horz" wrap="square" lIns="91436" tIns="45718" rIns="91436" bIns="45718" numCol="1" spcCol="323986" anchor="t" anchorCtr="0" compatLnSpc="1">
            <a:prstTxWarp prst="textNoShape">
              <a:avLst/>
            </a:prstTxWarp>
            <a:normAutofit/>
          </a:bodyPr>
          <a:lstStyle>
            <a:lvl1pPr marL="173038" marR="0" indent="-173038" algn="l" defTabSz="914400" rtl="0" eaLnBrk="1" fontAlgn="base" latinLnBrk="0" hangingPunct="1">
              <a:lnSpc>
                <a:spcPct val="100000"/>
              </a:lnSpc>
              <a:spcBef>
                <a:spcPct val="20000"/>
              </a:spcBef>
              <a:spcAft>
                <a:spcPct val="0"/>
              </a:spcAft>
              <a:buClr>
                <a:srgbClr val="FF0000"/>
              </a:buClr>
              <a:buSzPct val="100000"/>
              <a:buFont typeface="Arial"/>
              <a:buChar char="•"/>
              <a:tabLst/>
              <a:defRPr sz="2400" b="0" i="0">
                <a:solidFill>
                  <a:srgbClr val="1B232A"/>
                </a:solidFill>
                <a:latin typeface="Arial Narrow"/>
                <a:ea typeface="+mn-ea"/>
                <a:cs typeface="Arial Narrow"/>
              </a:defRPr>
            </a:lvl1pPr>
            <a:lvl2pPr marL="463550" marR="0" indent="-176213" algn="l" defTabSz="914400" rtl="0" eaLnBrk="1" fontAlgn="base" latinLnBrk="0" hangingPunct="1">
              <a:lnSpc>
                <a:spcPct val="110000"/>
              </a:lnSpc>
              <a:spcBef>
                <a:spcPct val="20000"/>
              </a:spcBef>
              <a:spcAft>
                <a:spcPct val="0"/>
              </a:spcAft>
              <a:buClr>
                <a:srgbClr val="FF0000"/>
              </a:buClr>
              <a:buSzTx/>
              <a:buFont typeface="Lucida Grande"/>
              <a:buChar char="»"/>
              <a:tabLst/>
              <a:defRPr sz="2000" b="0" i="0">
                <a:solidFill>
                  <a:srgbClr val="1B232A"/>
                </a:solidFill>
                <a:latin typeface="Arial Narrow"/>
                <a:ea typeface="+mn-ea"/>
                <a:cs typeface="Arial Narrow"/>
              </a:defRPr>
            </a:lvl2pPr>
            <a:lvl3pPr marL="747713" marR="0" indent="-169863" algn="l" defTabSz="914400" rtl="0" eaLnBrk="1" fontAlgn="base" latinLnBrk="0" hangingPunct="1">
              <a:lnSpc>
                <a:spcPct val="110000"/>
              </a:lnSpc>
              <a:spcBef>
                <a:spcPct val="20000"/>
              </a:spcBef>
              <a:spcAft>
                <a:spcPct val="0"/>
              </a:spcAft>
              <a:buClr>
                <a:srgbClr val="FF0000"/>
              </a:buClr>
              <a:buSzTx/>
              <a:buFont typeface="Arial"/>
              <a:buChar char="•"/>
              <a:tabLst/>
              <a:defRPr sz="1800" b="0" i="0">
                <a:solidFill>
                  <a:srgbClr val="1B232A"/>
                </a:solidFill>
                <a:latin typeface="Arial Narrow"/>
                <a:ea typeface="+mn-ea"/>
                <a:cs typeface="Arial Narrow"/>
              </a:defRPr>
            </a:lvl3pPr>
            <a:lvl4pPr marL="1139825" marR="0" indent="-228600" algn="l" defTabSz="914400" rtl="0" eaLnBrk="1" fontAlgn="base" latinLnBrk="0" hangingPunct="1">
              <a:lnSpc>
                <a:spcPct val="110000"/>
              </a:lnSpc>
              <a:spcBef>
                <a:spcPct val="20000"/>
              </a:spcBef>
              <a:spcAft>
                <a:spcPct val="0"/>
              </a:spcAft>
              <a:buClr>
                <a:srgbClr val="FF0000"/>
              </a:buClr>
              <a:buSzTx/>
              <a:buFont typeface="Lucida Grande"/>
              <a:buChar char="»"/>
              <a:tabLst/>
              <a:defRPr sz="1800" b="0" i="0">
                <a:solidFill>
                  <a:srgbClr val="1B232A"/>
                </a:solidFill>
                <a:latin typeface="Arial Narrow"/>
                <a:ea typeface="+mn-ea"/>
                <a:cs typeface="Arial Narrow"/>
              </a:defRPr>
            </a:lvl4pPr>
            <a:lvl5pPr marL="1492250" marR="0" indent="-228600" algn="l" defTabSz="914400" rtl="0" eaLnBrk="1" fontAlgn="base" latinLnBrk="0" hangingPunct="1">
              <a:lnSpc>
                <a:spcPct val="110000"/>
              </a:lnSpc>
              <a:spcBef>
                <a:spcPct val="20000"/>
              </a:spcBef>
              <a:spcAft>
                <a:spcPct val="0"/>
              </a:spcAft>
              <a:buClr>
                <a:srgbClr val="FF0000"/>
              </a:buClr>
              <a:buSzTx/>
              <a:buFont typeface="Arial"/>
              <a:buChar char="•"/>
              <a:tabLst/>
              <a:defRPr sz="1800" b="0" i="0">
                <a:solidFill>
                  <a:srgbClr val="1B232A"/>
                </a:solidFill>
                <a:latin typeface="Arial Narrow"/>
                <a:ea typeface="+mn-ea"/>
                <a:cs typeface="Arial Narrow"/>
              </a:defRPr>
            </a:lvl5pPr>
            <a:lvl6pPr marL="19637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6pPr>
            <a:lvl7pPr marL="24209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7pPr>
            <a:lvl8pPr marL="28781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8pPr>
            <a:lvl9pPr marL="33353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9pPr>
          </a:lstStyle>
          <a:p>
            <a:pPr>
              <a:lnSpc>
                <a:spcPct val="90000"/>
              </a:lnSpc>
              <a:spcBef>
                <a:spcPts val="984"/>
              </a:spcBef>
              <a:buClr>
                <a:schemeClr val="accent6"/>
              </a:buClr>
              <a:buFont typeface="Wingdings" charset="2"/>
              <a:buChar char="§"/>
            </a:pPr>
            <a:r>
              <a:rPr lang="en-US" sz="1600" dirty="0">
                <a:solidFill>
                  <a:schemeClr val="tx2"/>
                </a:solidFill>
                <a:latin typeface="Arial"/>
                <a:ea typeface="ＭＳ Ｐゴシック" pitchFamily="34" charset="-128"/>
                <a:cs typeface="Arial"/>
              </a:rPr>
              <a:t>Supports </a:t>
            </a:r>
            <a:r>
              <a:rPr lang="en-US" sz="1600" dirty="0" err="1">
                <a:solidFill>
                  <a:schemeClr val="tx2"/>
                </a:solidFill>
                <a:latin typeface="Arial"/>
                <a:ea typeface="ＭＳ Ｐゴシック" pitchFamily="34" charset="-128"/>
                <a:cs typeface="Arial"/>
              </a:rPr>
              <a:t>OpenFlow</a:t>
            </a:r>
            <a:r>
              <a:rPr lang="en-US" sz="1600" dirty="0">
                <a:solidFill>
                  <a:schemeClr val="tx2"/>
                </a:solidFill>
                <a:latin typeface="Arial"/>
                <a:ea typeface="ＭＳ Ｐゴシック" pitchFamily="34" charset="-128"/>
                <a:cs typeface="Arial"/>
              </a:rPr>
              <a:t> 1.3, with wide support with available SDN controllers </a:t>
            </a:r>
          </a:p>
          <a:p>
            <a:pPr>
              <a:lnSpc>
                <a:spcPct val="90000"/>
              </a:lnSpc>
              <a:spcBef>
                <a:spcPts val="984"/>
              </a:spcBef>
              <a:buClr>
                <a:schemeClr val="accent6"/>
              </a:buClr>
              <a:buFont typeface="Wingdings" charset="2"/>
              <a:buChar char="§"/>
            </a:pPr>
            <a:r>
              <a:rPr lang="en-US" sz="1600" dirty="0">
                <a:solidFill>
                  <a:schemeClr val="tx2"/>
                </a:solidFill>
                <a:latin typeface="Arial"/>
                <a:ea typeface="ＭＳ Ｐゴシック" pitchFamily="34" charset="-128"/>
                <a:cs typeface="Arial"/>
              </a:rPr>
              <a:t>Full control/data plane separation, with an internal 40 Gbps path in support of a robust new flow rate </a:t>
            </a:r>
          </a:p>
          <a:p>
            <a:pPr>
              <a:lnSpc>
                <a:spcPct val="90000"/>
              </a:lnSpc>
              <a:spcBef>
                <a:spcPts val="984"/>
              </a:spcBef>
              <a:buClr>
                <a:schemeClr val="accent6"/>
              </a:buClr>
              <a:buFont typeface="Wingdings" charset="2"/>
              <a:buChar char="§"/>
            </a:pPr>
            <a:r>
              <a:rPr lang="en-US" sz="1600" dirty="0">
                <a:solidFill>
                  <a:schemeClr val="tx2"/>
                </a:solidFill>
                <a:latin typeface="Arial"/>
                <a:ea typeface="ＭＳ Ｐゴシック" pitchFamily="34" charset="-128"/>
                <a:cs typeface="Arial"/>
              </a:rPr>
              <a:t>Cardinal Flow Processing (CFP) architecture, support large flow table sizes without sacrificing performance </a:t>
            </a:r>
            <a:endParaRPr lang="en-US" dirty="0">
              <a:solidFill>
                <a:schemeClr val="tx2"/>
              </a:solidFill>
              <a:latin typeface="Arial"/>
              <a:ea typeface="ＭＳ Ｐゴシック" pitchFamily="34" charset="-128"/>
              <a:cs typeface="Arial"/>
            </a:endParaRPr>
          </a:p>
          <a:p>
            <a:pPr>
              <a:lnSpc>
                <a:spcPct val="90000"/>
              </a:lnSpc>
              <a:spcBef>
                <a:spcPts val="984"/>
              </a:spcBef>
              <a:buClr>
                <a:schemeClr val="accent6"/>
              </a:buClr>
              <a:buFont typeface="Wingdings" charset="2"/>
              <a:buChar char="§"/>
            </a:pPr>
            <a:endParaRPr lang="en-US" dirty="0">
              <a:solidFill>
                <a:schemeClr val="tx2"/>
              </a:solidFill>
              <a:latin typeface="Arial"/>
              <a:ea typeface="ＭＳ Ｐゴシック" pitchFamily="34" charset="-128"/>
              <a:cs typeface="Arial"/>
            </a:endParaRPr>
          </a:p>
        </p:txBody>
      </p:sp>
      <p:sp>
        <p:nvSpPr>
          <p:cNvPr id="18" name="Rectangle 17"/>
          <p:cNvSpPr/>
          <p:nvPr/>
        </p:nvSpPr>
        <p:spPr bwMode="invGray">
          <a:xfrm>
            <a:off x="450000" y="900000"/>
            <a:ext cx="8281328" cy="633600"/>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r>
              <a:rPr lang="en-US" sz="1800" b="1" dirty="0">
                <a:solidFill>
                  <a:schemeClr val="bg1"/>
                </a:solidFill>
                <a:cs typeface="Arial Narrow"/>
              </a:rPr>
              <a:t>Network performance tester that aids in infrastructure optimization and configuration validation</a:t>
            </a:r>
          </a:p>
        </p:txBody>
      </p: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14316" y="941505"/>
            <a:ext cx="547200" cy="547200"/>
          </a:xfrm>
          <a:prstGeom prst="rect">
            <a:avLst/>
          </a:prstGeom>
        </p:spPr>
      </p:pic>
      <p:pic>
        <p:nvPicPr>
          <p:cNvPr id="6" name="Picture 5"/>
          <p:cNvPicPr>
            <a:picLocks noChangeAspect="1"/>
          </p:cNvPicPr>
          <p:nvPr/>
        </p:nvPicPr>
        <p:blipFill>
          <a:blip r:embed="rId3"/>
          <a:stretch>
            <a:fillRect/>
          </a:stretch>
        </p:blipFill>
        <p:spPr>
          <a:xfrm>
            <a:off x="5866231" y="1800001"/>
            <a:ext cx="2484668" cy="2595097"/>
          </a:xfrm>
          <a:prstGeom prst="rect">
            <a:avLst/>
          </a:prstGeom>
        </p:spPr>
      </p:pic>
    </p:spTree>
    <p:extLst>
      <p:ext uri="{BB962C8B-B14F-4D97-AF65-F5344CB8AC3E}">
        <p14:creationId xmlns:p14="http://schemas.microsoft.com/office/powerpoint/2010/main" val="1948463916"/>
      </p:ext>
    </p:extLst>
  </p:cSld>
  <p:clrMapOvr>
    <a:masterClrMapping/>
  </p:clrMapOvr>
  <p:transition spd="slow">
    <p:wip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err="1" smtClean="0"/>
              <a:t>FortiCore</a:t>
            </a:r>
            <a:r>
              <a:rPr lang="en-US" b="0" i="0" dirty="0" smtClean="0"/>
              <a:t> </a:t>
            </a:r>
            <a:r>
              <a:rPr lang="en-US" b="0" i="0" dirty="0"/>
              <a:t>Series</a:t>
            </a:r>
            <a:endParaRPr lang="en-US" dirty="0"/>
          </a:p>
        </p:txBody>
      </p:sp>
      <p:graphicFrame>
        <p:nvGraphicFramePr>
          <p:cNvPr id="5" name="Group 51"/>
          <p:cNvGraphicFramePr>
            <a:graphicFrameLocks noGrp="1"/>
          </p:cNvGraphicFramePr>
          <p:nvPr>
            <p:extLst>
              <p:ext uri="{D42A27DB-BD31-4B8C-83A1-F6EECF244321}">
                <p14:modId xmlns:p14="http://schemas.microsoft.com/office/powerpoint/2010/main" val="1319170033"/>
              </p:ext>
            </p:extLst>
          </p:nvPr>
        </p:nvGraphicFramePr>
        <p:xfrm>
          <a:off x="252001" y="1080001"/>
          <a:ext cx="8639998" cy="1352990"/>
        </p:xfrm>
        <a:graphic>
          <a:graphicData uri="http://schemas.openxmlformats.org/drawingml/2006/table">
            <a:tbl>
              <a:tblPr firstRow="1" bandRow="1">
                <a:effectLst/>
                <a:tableStyleId>{073A0DAA-6AF3-43AB-8588-CEC1D06C72B9}</a:tableStyleId>
              </a:tblPr>
              <a:tblGrid>
                <a:gridCol w="1632205"/>
                <a:gridCol w="2335931"/>
                <a:gridCol w="2335931"/>
                <a:gridCol w="2335931"/>
              </a:tblGrid>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FCE-3600E</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mn-lt"/>
                          <a:cs typeface="Arial"/>
                        </a:rPr>
                        <a:t>FCE-3700E</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mn-lt"/>
                          <a:cs typeface="Arial"/>
                        </a:rPr>
                        <a:t>FCE-3800E</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horzOverflow="overflow">
                    <a:solidFill>
                      <a:srgbClr val="3C3C3C"/>
                    </a:solidFill>
                  </a:tcPr>
                </a:tc>
              </a:tr>
              <a:tr h="247004">
                <a:tc>
                  <a:txBody>
                    <a:bodyPr/>
                    <a:lstStyle/>
                    <a:p>
                      <a:r>
                        <a:rPr lang="en-US" sz="1000" b="1" dirty="0" smtClean="0">
                          <a:solidFill>
                            <a:srgbClr val="FFFFFF"/>
                          </a:solidFill>
                          <a:latin typeface="+mn-lt"/>
                          <a:cs typeface="Arial"/>
                        </a:rPr>
                        <a:t>Packet Throughput </a:t>
                      </a:r>
                    </a:p>
                  </a:txBody>
                  <a:tcPr marT="34290" marB="34290" anchor="ctr">
                    <a:solidFill>
                      <a:schemeClr val="accent4"/>
                    </a:solid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1 Tbps </a:t>
                      </a:r>
                    </a:p>
                  </a:txBody>
                  <a:tcPr marT="34290" marB="34290" anchor="ctr">
                    <a:solidFill>
                      <a:schemeClr val="accent4">
                        <a:lumMod val="40000"/>
                        <a:lumOff val="60000"/>
                      </a:schemeClr>
                    </a:solidFill>
                  </a:tcPr>
                </a:tc>
                <a:tc>
                  <a:txBody>
                    <a:bodyPr/>
                    <a:lstStyle/>
                    <a:p>
                      <a:pPr algn="ctr"/>
                      <a:r>
                        <a:rPr lang="en-US" sz="1000" dirty="0" smtClean="0">
                          <a:latin typeface="+mn-lt"/>
                          <a:cs typeface="Arial"/>
                        </a:rPr>
                        <a:t>1 Tbps </a:t>
                      </a:r>
                    </a:p>
                  </a:txBody>
                  <a:tcPr marT="34290" marB="34290" anchor="ctr">
                    <a:solidFill>
                      <a:schemeClr val="accent4">
                        <a:lumMod val="40000"/>
                        <a:lumOff val="60000"/>
                      </a:schemeClr>
                    </a:solidFill>
                  </a:tcPr>
                </a:tc>
                <a:tc>
                  <a:txBody>
                    <a:bodyPr/>
                    <a:lstStyle/>
                    <a:p>
                      <a:pPr algn="ctr"/>
                      <a:r>
                        <a:rPr lang="en-US" sz="1000" dirty="0" smtClean="0">
                          <a:latin typeface="+mn-lt"/>
                          <a:cs typeface="Arial"/>
                        </a:rPr>
                        <a:t>1 Tbps </a:t>
                      </a:r>
                    </a:p>
                  </a:txBody>
                  <a:tcPr marT="34290" marB="34290" anchor="ctr">
                    <a:solidFill>
                      <a:schemeClr val="accent4">
                        <a:lumMod val="40000"/>
                        <a:lumOff val="60000"/>
                      </a:schemeClr>
                    </a:solidFill>
                  </a:tcPr>
                </a:tc>
              </a:tr>
              <a:tr h="514350">
                <a:tc>
                  <a:txBody>
                    <a:bodyPr/>
                    <a:lstStyle/>
                    <a:p>
                      <a:r>
                        <a:rPr lang="en-US" sz="1000" b="1" dirty="0" smtClean="0">
                          <a:solidFill>
                            <a:srgbClr val="FFFFFF"/>
                          </a:solidFill>
                          <a:latin typeface="Arial"/>
                          <a:cs typeface="Arial"/>
                        </a:rPr>
                        <a:t>Total Interfaces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mn-lt"/>
                          <a:cs typeface="Arial"/>
                        </a:rPr>
                        <a:t>32x 10 G SFP+</a:t>
                      </a:r>
                    </a:p>
                  </a:txBody>
                  <a:tcPr marT="34290" marB="34290" anchor="ctr">
                    <a:solidFill>
                      <a:srgbClr val="E4E4E4"/>
                    </a:solid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fr-FR" sz="1000" dirty="0" smtClean="0">
                          <a:latin typeface="+mn-lt"/>
                          <a:cs typeface="Arial"/>
                        </a:rPr>
                        <a:t>32x 10 G SFP+, 4x 40 G QSFP</a:t>
                      </a:r>
                    </a:p>
                  </a:txBody>
                  <a:tcPr marT="34290" marB="34290" anchor="ctr">
                    <a:solidFill>
                      <a:srgbClr val="E4E4E4"/>
                    </a:solidFill>
                  </a:tcPr>
                </a:tc>
                <a:tc>
                  <a:txBody>
                    <a:bodyPr/>
                    <a:lstStyle/>
                    <a:p>
                      <a:pPr algn="ctr"/>
                      <a:r>
                        <a:rPr lang="en-US" sz="1000" dirty="0" smtClean="0">
                          <a:latin typeface="+mn-lt"/>
                          <a:cs typeface="Arial"/>
                        </a:rPr>
                        <a:t>32x 10 G SFP+, 2x 100 G QSFP28</a:t>
                      </a:r>
                    </a:p>
                  </a:txBody>
                  <a:tcPr marT="34290" marB="34290" anchor="ctr">
                    <a:solidFill>
                      <a:srgbClr val="E4E4E4"/>
                    </a:solidFill>
                  </a:tcPr>
                </a:tc>
              </a:tr>
              <a:tr h="365760">
                <a:tc>
                  <a:txBody>
                    <a:bodyPr/>
                    <a:lstStyle/>
                    <a:p>
                      <a:r>
                        <a:rPr lang="en-US" sz="1000" b="1" dirty="0" smtClean="0">
                          <a:solidFill>
                            <a:srgbClr val="FFFFFF"/>
                          </a:solidFill>
                          <a:latin typeface="Arial"/>
                          <a:cs typeface="Arial"/>
                        </a:rPr>
                        <a:t>Storage Capacity</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it-IT" sz="1000" dirty="0" smtClean="0">
                          <a:latin typeface="+mn-lt"/>
                          <a:cs typeface="Arial"/>
                        </a:rPr>
                        <a:t>2x 480 GB </a:t>
                      </a:r>
                    </a:p>
                  </a:txBody>
                  <a:tcPr marT="34290" marB="34290" anchor="ctr">
                    <a:solidFill>
                      <a:srgbClr val="C9C9C9"/>
                    </a:solidFill>
                  </a:tcPr>
                </a:tc>
                <a:tc>
                  <a:txBody>
                    <a:bodyPr/>
                    <a:lstStyle/>
                    <a:p>
                      <a:pPr algn="ctr"/>
                      <a:r>
                        <a:rPr lang="it-IT" sz="1000" dirty="0" smtClean="0">
                          <a:latin typeface="+mn-lt"/>
                          <a:cs typeface="Arial"/>
                        </a:rPr>
                        <a:t>2x 480 GB </a:t>
                      </a:r>
                    </a:p>
                  </a:txBody>
                  <a:tcPr marT="34290" marB="34290" anchor="ctr">
                    <a:solidFill>
                      <a:srgbClr val="C9C9C9"/>
                    </a:solidFill>
                  </a:tcPr>
                </a:tc>
                <a:tc>
                  <a:txBody>
                    <a:bodyPr/>
                    <a:lstStyle/>
                    <a:p>
                      <a:pPr algn="ctr"/>
                      <a:r>
                        <a:rPr lang="it-IT" sz="1000" dirty="0" smtClean="0">
                          <a:latin typeface="+mn-lt"/>
                          <a:cs typeface="Arial"/>
                        </a:rPr>
                        <a:t>2x 480 GB </a:t>
                      </a:r>
                    </a:p>
                  </a:txBody>
                  <a:tcPr marT="34290" marB="34290" anchor="ctr">
                    <a:solidFill>
                      <a:srgbClr val="C9C9C9"/>
                    </a:solidFill>
                  </a:tcPr>
                </a:tc>
              </a:tr>
            </a:tbl>
          </a:graphicData>
        </a:graphic>
      </p:graphicFrame>
    </p:spTree>
    <p:extLst>
      <p:ext uri="{BB962C8B-B14F-4D97-AF65-F5344CB8AC3E}">
        <p14:creationId xmlns:p14="http://schemas.microsoft.com/office/powerpoint/2010/main" val="574899013"/>
      </p:ext>
    </p:extLst>
  </p:cSld>
  <p:clrMapOvr>
    <a:masterClrMapping/>
  </p:clrMapOvr>
  <p:transition spd="slow">
    <p:wip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1414263" y="2010861"/>
            <a:ext cx="7230055" cy="823819"/>
          </a:xfrm>
        </p:spPr>
        <p:txBody>
          <a:bodyPr anchor="ctr"/>
          <a:lstStyle/>
          <a:p>
            <a:pPr marL="0" indent="0" algn="ctr">
              <a:buNone/>
            </a:pPr>
            <a:r>
              <a:rPr lang="en-US" sz="3600" b="1" dirty="0">
                <a:solidFill>
                  <a:srgbClr val="FFFFFF"/>
                </a:solidFill>
              </a:rPr>
              <a:t>FortiRecorder &amp; FortiCamera</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9363" y="2154912"/>
            <a:ext cx="561940" cy="561940"/>
          </a:xfrm>
          <a:prstGeom prst="rect">
            <a:avLst/>
          </a:prstGeom>
        </p:spPr>
      </p:pic>
    </p:spTree>
    <p:extLst>
      <p:ext uri="{BB962C8B-B14F-4D97-AF65-F5344CB8AC3E}">
        <p14:creationId xmlns:p14="http://schemas.microsoft.com/office/powerpoint/2010/main" val="268659924"/>
      </p:ext>
    </p:extLst>
  </p:cSld>
  <p:clrMapOvr>
    <a:masterClrMapping/>
  </p:clrMapOvr>
  <p:transition>
    <p:wipe dir="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b="0" i="0" dirty="0"/>
              <a:t>Introducing </a:t>
            </a:r>
            <a:r>
              <a:rPr lang="en-US" b="0" i="0" dirty="0" smtClean="0"/>
              <a:t>FortiRecorder and FortiCamera</a:t>
            </a:r>
            <a:endParaRPr lang="en-US" b="0" i="0" dirty="0"/>
          </a:p>
        </p:txBody>
      </p:sp>
      <p:sp>
        <p:nvSpPr>
          <p:cNvPr id="2" name="Rectangle 1"/>
          <p:cNvSpPr/>
          <p:nvPr/>
        </p:nvSpPr>
        <p:spPr>
          <a:xfrm>
            <a:off x="441933" y="1765839"/>
            <a:ext cx="4320000" cy="2880788"/>
          </a:xfrm>
          <a:prstGeom prst="rect">
            <a:avLst/>
          </a:prstGeom>
        </p:spPr>
        <p:txBody>
          <a:bodyPr wrap="square" lIns="91436" tIns="45718" rIns="91436" bIns="45718">
            <a:spAutoFit/>
          </a:bodyPr>
          <a:lstStyle/>
          <a:p>
            <a:pPr marL="285738" indent="-176393">
              <a:spcBef>
                <a:spcPts val="984"/>
              </a:spcBef>
              <a:buClr>
                <a:schemeClr val="accent6"/>
              </a:buClr>
              <a:buFont typeface="Wingdings" charset="2"/>
              <a:buChar char="§"/>
            </a:pPr>
            <a:r>
              <a:rPr lang="en-US" sz="1200" dirty="0"/>
              <a:t>Capture continuous or motion-based recording (or both)</a:t>
            </a:r>
          </a:p>
          <a:p>
            <a:pPr marL="285738" indent="-176393">
              <a:spcBef>
                <a:spcPts val="984"/>
              </a:spcBef>
              <a:buClr>
                <a:schemeClr val="accent6"/>
              </a:buClr>
              <a:buFont typeface="Wingdings" charset="2"/>
              <a:buChar char="§"/>
            </a:pPr>
            <a:r>
              <a:rPr lang="en-US" sz="1200" dirty="0"/>
              <a:t>Alarms and snapshot notifications keep you aware of what’s going on</a:t>
            </a:r>
          </a:p>
          <a:p>
            <a:pPr marL="285738" indent="-176393">
              <a:spcBef>
                <a:spcPts val="984"/>
              </a:spcBef>
              <a:buClr>
                <a:schemeClr val="accent6"/>
              </a:buClr>
              <a:buFont typeface="Wingdings" charset="2"/>
              <a:buChar char="§"/>
            </a:pPr>
            <a:r>
              <a:rPr lang="en-US" sz="1200" dirty="0"/>
              <a:t>An event timeline lets you find and review motion events quickly and easily</a:t>
            </a:r>
          </a:p>
          <a:p>
            <a:pPr marL="285738" indent="-176393">
              <a:spcBef>
                <a:spcPts val="984"/>
              </a:spcBef>
              <a:buClr>
                <a:schemeClr val="accent6"/>
              </a:buClr>
              <a:buFont typeface="Wingdings" charset="2"/>
              <a:buChar char="§"/>
            </a:pPr>
            <a:r>
              <a:rPr lang="en-US" sz="1200" dirty="0"/>
              <a:t>IOS and Android apps for mobile camera access</a:t>
            </a:r>
          </a:p>
          <a:p>
            <a:pPr marL="285738" indent="-176393">
              <a:spcBef>
                <a:spcPts val="984"/>
              </a:spcBef>
              <a:buClr>
                <a:schemeClr val="accent6"/>
              </a:buClr>
              <a:buFont typeface="Wingdings" charset="2"/>
              <a:buChar char="§"/>
            </a:pPr>
            <a:r>
              <a:rPr lang="en-US" sz="1200" dirty="0"/>
              <a:t>Cameras use Power over Ethernet (PoE) for easy installation</a:t>
            </a:r>
          </a:p>
          <a:p>
            <a:pPr marL="285738" indent="-176393">
              <a:spcBef>
                <a:spcPts val="984"/>
              </a:spcBef>
              <a:buClr>
                <a:schemeClr val="accent6"/>
              </a:buClr>
              <a:buFont typeface="Wingdings" charset="2"/>
              <a:buChar char="§"/>
            </a:pPr>
            <a:r>
              <a:rPr lang="en-US" sz="1200" dirty="0"/>
              <a:t>Web-based interface with no need for dedicated client</a:t>
            </a:r>
          </a:p>
          <a:p>
            <a:pPr marL="285738" indent="-176393">
              <a:spcBef>
                <a:spcPts val="984"/>
              </a:spcBef>
              <a:buClr>
                <a:schemeClr val="accent6"/>
              </a:buClr>
              <a:buFont typeface="Wingdings" charset="2"/>
              <a:buChar char="§"/>
            </a:pPr>
            <a:r>
              <a:rPr lang="en-US" sz="1200" dirty="0"/>
              <a:t>Video Management System for Windows (FortiRecorder Central)</a:t>
            </a:r>
          </a:p>
        </p:txBody>
      </p:sp>
      <p:grpSp>
        <p:nvGrpSpPr>
          <p:cNvPr id="4" name="Group 3"/>
          <p:cNvGrpSpPr/>
          <p:nvPr/>
        </p:nvGrpSpPr>
        <p:grpSpPr>
          <a:xfrm>
            <a:off x="427039" y="900000"/>
            <a:ext cx="8302542" cy="635058"/>
            <a:chOff x="427038" y="1080000"/>
            <a:chExt cx="8302542" cy="635058"/>
          </a:xfrm>
        </p:grpSpPr>
        <p:sp>
          <p:nvSpPr>
            <p:cNvPr id="25" name="Rectangle 24"/>
            <p:cNvSpPr/>
            <p:nvPr/>
          </p:nvSpPr>
          <p:spPr bwMode="invGray">
            <a:xfrm>
              <a:off x="427038" y="1080000"/>
              <a:ext cx="8302542" cy="635058"/>
            </a:xfrm>
            <a:prstGeom prst="rect">
              <a:avLst/>
            </a:prstGeom>
            <a:solidFill>
              <a:srgbClr val="324040"/>
            </a:solidFill>
            <a:ln w="28575">
              <a:noFill/>
              <a:round/>
              <a:headEnd/>
              <a:tailEnd/>
            </a:ln>
            <a:extLst/>
          </p:spPr>
          <p:txBody>
            <a:bodyPr wrap="square" rtlCol="0" anchor="ctr"/>
            <a:lstStyle/>
            <a:p>
              <a:pPr marL="914362" lvl="4" defTabSz="342865"/>
              <a:r>
                <a:rPr lang="en-US" sz="1800" b="1" dirty="0">
                  <a:solidFill>
                    <a:schemeClr val="bg1"/>
                  </a:solidFill>
                  <a:cs typeface="Arial Narrow"/>
                </a:rPr>
                <a:t>Network-based Video Security that simplify surveillance while streamlining the user experience.</a:t>
              </a:r>
            </a:p>
          </p:txBody>
        </p:sp>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7249" y="1116284"/>
              <a:ext cx="561940" cy="561940"/>
            </a:xfrm>
            <a:prstGeom prst="rect">
              <a:avLst/>
            </a:prstGeom>
          </p:spPr>
        </p:pic>
      </p:grpSp>
      <p:pic>
        <p:nvPicPr>
          <p:cNvPr id="3" name="Picture 2"/>
          <p:cNvPicPr>
            <a:picLocks noChangeAspect="1"/>
          </p:cNvPicPr>
          <p:nvPr/>
        </p:nvPicPr>
        <p:blipFill>
          <a:blip r:embed="rId4"/>
          <a:stretch>
            <a:fillRect/>
          </a:stretch>
        </p:blipFill>
        <p:spPr>
          <a:xfrm>
            <a:off x="5391800" y="2120523"/>
            <a:ext cx="3368040" cy="2072640"/>
          </a:xfrm>
          <a:prstGeom prst="rect">
            <a:avLst/>
          </a:prstGeom>
        </p:spPr>
      </p:pic>
    </p:spTree>
    <p:extLst>
      <p:ext uri="{BB962C8B-B14F-4D97-AF65-F5344CB8AC3E}">
        <p14:creationId xmlns:p14="http://schemas.microsoft.com/office/powerpoint/2010/main" val="1894492683"/>
      </p:ext>
    </p:extLst>
  </p:cSld>
  <p:clrMapOvr>
    <a:masterClrMapping/>
  </p:clrMapOvr>
  <p:transition>
    <p:wipe dir="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FortiRecorder Series</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3819927800"/>
              </p:ext>
            </p:extLst>
          </p:nvPr>
        </p:nvGraphicFramePr>
        <p:xfrm>
          <a:off x="252000" y="1080000"/>
          <a:ext cx="8640000" cy="1562400"/>
        </p:xfrm>
        <a:graphic>
          <a:graphicData uri="http://schemas.openxmlformats.org/drawingml/2006/table">
            <a:tbl>
              <a:tblPr firstRow="1" firstCol="1" bandRow="1">
                <a:effectLst/>
                <a:tableStyleId>{073A0DAA-6AF3-43AB-8588-CEC1D06C72B9}</a:tableStyleId>
              </a:tblPr>
              <a:tblGrid>
                <a:gridCol w="1999275"/>
                <a:gridCol w="2213575"/>
                <a:gridCol w="2213575"/>
                <a:gridCol w="2213575"/>
              </a:tblGrid>
              <a:tr h="260400">
                <a:tc>
                  <a:txBody>
                    <a:bodyPr/>
                    <a:lstStyle/>
                    <a:p>
                      <a:endParaRPr lang="en-US" sz="1000" dirty="0"/>
                    </a:p>
                  </a:txBody>
                  <a:tcPr marT="54000" marB="5400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FRD-100D</a:t>
                      </a:r>
                    </a:p>
                  </a:txBody>
                  <a:tcPr marT="54000" marB="5400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FRD-200D</a:t>
                      </a:r>
                    </a:p>
                  </a:txBody>
                  <a:tcPr marT="54000" marB="5400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FRD-VM</a:t>
                      </a:r>
                    </a:p>
                  </a:txBody>
                  <a:tcPr marT="54000" marB="54000" anchor="ctr">
                    <a:solidFill>
                      <a:schemeClr val="accent4">
                        <a:lumMod val="50000"/>
                      </a:schemeClr>
                    </a:solidFill>
                  </a:tcPr>
                </a:tc>
              </a:tr>
              <a:tr h="260400">
                <a:tc>
                  <a:txBody>
                    <a:bodyPr/>
                    <a:lstStyle/>
                    <a:p>
                      <a:r>
                        <a:rPr lang="en-US" sz="1000" b="1" dirty="0" smtClean="0">
                          <a:solidFill>
                            <a:srgbClr val="FFFFFF"/>
                          </a:solidFill>
                        </a:rPr>
                        <a:t>Camera Capacity</a:t>
                      </a:r>
                      <a:endParaRPr lang="en-US" sz="1000" b="1" dirty="0">
                        <a:solidFill>
                          <a:srgbClr val="FFFFFF"/>
                        </a:solidFill>
                      </a:endParaRPr>
                    </a:p>
                  </a:txBody>
                  <a:tcPr marT="54000" marB="54000" anchor="ctr">
                    <a:solidFill>
                      <a:schemeClr val="accent4"/>
                    </a:solidFill>
                  </a:tcPr>
                </a:tc>
                <a:tc>
                  <a:txBody>
                    <a:bodyPr/>
                    <a:lstStyle/>
                    <a:p>
                      <a:pPr algn="ctr"/>
                      <a:r>
                        <a:rPr lang="en-US" sz="1000" b="0" i="0" dirty="0" smtClean="0">
                          <a:solidFill>
                            <a:schemeClr val="tx1"/>
                          </a:solidFill>
                          <a:latin typeface="+mn-lt"/>
                        </a:rPr>
                        <a:t>16</a:t>
                      </a:r>
                      <a:endParaRPr lang="en-US" sz="1000" b="0" i="0" dirty="0">
                        <a:solidFill>
                          <a:schemeClr val="tx1"/>
                        </a:solidFill>
                        <a:latin typeface="+mn-lt"/>
                      </a:endParaRPr>
                    </a:p>
                  </a:txBody>
                  <a:tcPr marT="54000" marB="54000" anchor="ctr">
                    <a:solidFill>
                      <a:schemeClr val="accent4">
                        <a:lumMod val="40000"/>
                        <a:lumOff val="60000"/>
                      </a:schemeClr>
                    </a:solidFill>
                  </a:tcPr>
                </a:tc>
                <a:tc>
                  <a:txBody>
                    <a:bodyPr/>
                    <a:lstStyle/>
                    <a:p>
                      <a:pPr algn="ctr"/>
                      <a:r>
                        <a:rPr lang="en-US" sz="1000" b="0" i="0" dirty="0" smtClean="0">
                          <a:solidFill>
                            <a:schemeClr val="tx1"/>
                          </a:solidFill>
                          <a:latin typeface="+mn-lt"/>
                        </a:rPr>
                        <a:t>64</a:t>
                      </a:r>
                      <a:endParaRPr lang="en-US" sz="1000" b="0" i="0" dirty="0">
                        <a:solidFill>
                          <a:schemeClr val="tx1"/>
                        </a:solidFill>
                        <a:latin typeface="+mn-lt"/>
                      </a:endParaRPr>
                    </a:p>
                  </a:txBody>
                  <a:tcPr marT="54000" marB="54000" anchor="ctr">
                    <a:solidFill>
                      <a:schemeClr val="accent4">
                        <a:lumMod val="40000"/>
                        <a:lumOff val="60000"/>
                      </a:schemeClr>
                    </a:solidFill>
                  </a:tcPr>
                </a:tc>
                <a:tc>
                  <a:txBody>
                    <a:bodyPr/>
                    <a:lstStyle/>
                    <a:p>
                      <a:pPr algn="ctr"/>
                      <a:r>
                        <a:rPr lang="en-US" sz="1000" b="0" i="0" dirty="0" smtClean="0">
                          <a:solidFill>
                            <a:schemeClr val="tx1"/>
                          </a:solidFill>
                          <a:latin typeface="+mn-lt"/>
                        </a:rPr>
                        <a:t>1024</a:t>
                      </a:r>
                      <a:endParaRPr lang="en-US" sz="1000" b="0" i="0" dirty="0">
                        <a:solidFill>
                          <a:schemeClr val="tx1"/>
                        </a:solidFill>
                        <a:latin typeface="+mn-lt"/>
                      </a:endParaRPr>
                    </a:p>
                  </a:txBody>
                  <a:tcPr marT="54000" marB="54000" anchor="ctr">
                    <a:solidFill>
                      <a:schemeClr val="accent4">
                        <a:lumMod val="40000"/>
                        <a:lumOff val="60000"/>
                      </a:schemeClr>
                    </a:solidFill>
                  </a:tcPr>
                </a:tc>
              </a:tr>
              <a:tr h="260400">
                <a:tc>
                  <a:txBody>
                    <a:bodyPr/>
                    <a:lstStyle/>
                    <a:p>
                      <a:r>
                        <a:rPr lang="en-US" sz="1000" b="1" dirty="0" smtClean="0">
                          <a:solidFill>
                            <a:srgbClr val="FFFFFF"/>
                          </a:solidFill>
                        </a:rPr>
                        <a:t>Form Factor</a:t>
                      </a:r>
                    </a:p>
                  </a:txBody>
                  <a:tcPr marT="54000" marB="54000" anchor="c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Desktop</a:t>
                      </a:r>
                      <a:endParaRPr lang="en-US" sz="1000" b="0" i="0" dirty="0" smtClean="0">
                        <a:solidFill>
                          <a:schemeClr val="tx1"/>
                        </a:solidFill>
                        <a:latin typeface="+mn-lt"/>
                      </a:endParaRPr>
                    </a:p>
                  </a:txBody>
                  <a:tcPr marT="54000" marB="54000" anchor="ctr">
                    <a:solidFill>
                      <a:srgbClr val="E4E4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1 RU</a:t>
                      </a:r>
                      <a:endParaRPr lang="en-US" sz="1000" b="0" i="0" dirty="0" smtClean="0">
                        <a:solidFill>
                          <a:schemeClr val="tx1"/>
                        </a:solidFill>
                        <a:latin typeface="+mn-lt"/>
                      </a:endParaRPr>
                    </a:p>
                  </a:txBody>
                  <a:tcPr marT="54000" marB="54000" anchor="ctr">
                    <a:solidFill>
                      <a:srgbClr val="E4E4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VM</a:t>
                      </a:r>
                      <a:endParaRPr lang="en-US" sz="1000" b="0" i="0" dirty="0" smtClean="0">
                        <a:solidFill>
                          <a:schemeClr val="tx1"/>
                        </a:solidFill>
                        <a:latin typeface="+mn-lt"/>
                      </a:endParaRPr>
                    </a:p>
                  </a:txBody>
                  <a:tcPr marT="54000" marB="54000" anchor="ctr">
                    <a:solidFill>
                      <a:srgbClr val="E4E4E4"/>
                    </a:solidFill>
                  </a:tcPr>
                </a:tc>
              </a:tr>
              <a:tr h="260400">
                <a:tc>
                  <a:txBody>
                    <a:bodyPr/>
                    <a:lstStyle/>
                    <a:p>
                      <a:r>
                        <a:rPr lang="en-US" sz="1000" b="1" dirty="0" smtClean="0">
                          <a:solidFill>
                            <a:srgbClr val="FFFFFF"/>
                          </a:solidFill>
                        </a:rPr>
                        <a:t>Total Interface</a:t>
                      </a:r>
                    </a:p>
                  </a:txBody>
                  <a:tcPr marT="54000" marB="54000" anchor="c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3x GE RJ45</a:t>
                      </a:r>
                      <a:endParaRPr lang="en-US" sz="1000" b="0" i="0" dirty="0" smtClean="0">
                        <a:solidFill>
                          <a:schemeClr val="tx1"/>
                        </a:solidFill>
                        <a:latin typeface="+mn-lt"/>
                      </a:endParaRPr>
                    </a:p>
                  </a:txBody>
                  <a:tcPr marT="54000" marB="5400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4x GE RJ45</a:t>
                      </a:r>
                      <a:endParaRPr lang="en-US" sz="1000" b="0" i="0" dirty="0" smtClean="0">
                        <a:solidFill>
                          <a:schemeClr val="tx1"/>
                        </a:solidFill>
                        <a:latin typeface="+mn-lt"/>
                      </a:endParaRPr>
                    </a:p>
                  </a:txBody>
                  <a:tcPr marT="54000" marB="5400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1 to 4 network cards supported</a:t>
                      </a:r>
                    </a:p>
                  </a:txBody>
                  <a:tcPr marT="54000" marB="54000" anchor="ctr">
                    <a:solidFill>
                      <a:srgbClr val="C9C9C9"/>
                    </a:solidFill>
                  </a:tcPr>
                </a:tc>
              </a:tr>
              <a:tr h="260400">
                <a:tc>
                  <a:txBody>
                    <a:bodyPr/>
                    <a:lstStyle/>
                    <a:p>
                      <a:r>
                        <a:rPr lang="en-US" sz="1000" b="1" dirty="0" smtClean="0">
                          <a:solidFill>
                            <a:srgbClr val="FFFFFF"/>
                          </a:solidFill>
                        </a:rPr>
                        <a:t>Storage</a:t>
                      </a:r>
                      <a:endParaRPr lang="en-US" sz="1000" b="1" dirty="0">
                        <a:solidFill>
                          <a:srgbClr val="FFFFFF"/>
                        </a:solidFill>
                      </a:endParaRPr>
                    </a:p>
                  </a:txBody>
                  <a:tcPr marT="54000" marB="54000" anchor="c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1 TB</a:t>
                      </a:r>
                    </a:p>
                  </a:txBody>
                  <a:tcPr marT="54000" marB="54000" anchor="ctr">
                    <a:solidFill>
                      <a:srgbClr val="E4E4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1 TB</a:t>
                      </a:r>
                    </a:p>
                  </a:txBody>
                  <a:tcPr marT="54000" marB="54000" anchor="ctr">
                    <a:solidFill>
                      <a:srgbClr val="E4E4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Unrestricted</a:t>
                      </a:r>
                    </a:p>
                  </a:txBody>
                  <a:tcPr marT="54000" marB="54000" anchor="ctr">
                    <a:solidFill>
                      <a:srgbClr val="E4E4E4"/>
                    </a:solidFill>
                  </a:tcPr>
                </a:tc>
              </a:tr>
              <a:tr h="260400">
                <a:tc>
                  <a:txBody>
                    <a:bodyPr/>
                    <a:lstStyle/>
                    <a:p>
                      <a:r>
                        <a:rPr lang="en-US" sz="1000" b="1" dirty="0" smtClean="0">
                          <a:solidFill>
                            <a:srgbClr val="FFFFFF"/>
                          </a:solidFill>
                        </a:rPr>
                        <a:t>Management Tools</a:t>
                      </a:r>
                      <a:endParaRPr lang="en-US" sz="1000" b="1" dirty="0">
                        <a:solidFill>
                          <a:srgbClr val="FFFFFF"/>
                        </a:solidFill>
                      </a:endParaRPr>
                    </a:p>
                  </a:txBody>
                  <a:tcPr marT="54000" marB="54000" anchor="ctr">
                    <a:solidFill>
                      <a:schemeClr val="accent4"/>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FortiRecorder</a:t>
                      </a:r>
                      <a:r>
                        <a:rPr lang="en-US" sz="1000" b="0" i="0" baseline="0" dirty="0" smtClean="0">
                          <a:solidFill>
                            <a:schemeClr val="tx1"/>
                          </a:solidFill>
                          <a:latin typeface="+mn-lt"/>
                        </a:rPr>
                        <a:t> Mobile Apps (iOS, Android), FortiRecorder Central (Windows)</a:t>
                      </a:r>
                      <a:endParaRPr lang="en-US" sz="1000" b="0" i="0" dirty="0" smtClean="0">
                        <a:solidFill>
                          <a:schemeClr val="tx1"/>
                        </a:solidFill>
                        <a:latin typeface="+mn-lt"/>
                      </a:endParaRPr>
                    </a:p>
                  </a:txBody>
                  <a:tcPr marT="54000" marB="54000" anchor="ctr">
                    <a:solidFill>
                      <a:srgbClr val="E4E4E4"/>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0" i="0" dirty="0" smtClean="0">
                        <a:solidFill>
                          <a:schemeClr val="tx1"/>
                        </a:solidFill>
                        <a:latin typeface="+mn-lt"/>
                      </a:endParaRPr>
                    </a:p>
                  </a:txBody>
                  <a:tcPr marT="72000" marB="72000" anchor="ctr">
                    <a:solidFill>
                      <a:srgbClr val="E4E4E4"/>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0" i="0" dirty="0" smtClean="0">
                        <a:solidFill>
                          <a:schemeClr val="tx1"/>
                        </a:solidFill>
                        <a:latin typeface="+mn-lt"/>
                      </a:endParaRPr>
                    </a:p>
                  </a:txBody>
                  <a:tcPr marT="72000" marB="72000" anchor="ctr">
                    <a:solidFill>
                      <a:srgbClr val="E4E4E4"/>
                    </a:solidFill>
                  </a:tcPr>
                </a:tc>
              </a:tr>
            </a:tbl>
          </a:graphicData>
        </a:graphic>
      </p:graphicFrame>
    </p:spTree>
    <p:extLst>
      <p:ext uri="{BB962C8B-B14F-4D97-AF65-F5344CB8AC3E}">
        <p14:creationId xmlns:p14="http://schemas.microsoft.com/office/powerpoint/2010/main" val="1805134266"/>
      </p:ext>
    </p:extLst>
  </p:cSld>
  <p:clrMapOvr>
    <a:masterClrMapping/>
  </p:clrMapOvr>
  <p:transition>
    <p:wipe dir="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FortiCamera </a:t>
            </a:r>
            <a:r>
              <a:rPr lang="en-US" dirty="0"/>
              <a:t>Series</a:t>
            </a:r>
          </a:p>
        </p:txBody>
      </p:sp>
      <p:graphicFrame>
        <p:nvGraphicFramePr>
          <p:cNvPr id="4" name="Table 3"/>
          <p:cNvGraphicFramePr>
            <a:graphicFrameLocks noGrp="1"/>
          </p:cNvGraphicFramePr>
          <p:nvPr>
            <p:extLst>
              <p:ext uri="{D42A27DB-BD31-4B8C-83A1-F6EECF244321}">
                <p14:modId xmlns:p14="http://schemas.microsoft.com/office/powerpoint/2010/main" val="3432248052"/>
              </p:ext>
            </p:extLst>
          </p:nvPr>
        </p:nvGraphicFramePr>
        <p:xfrm>
          <a:off x="252001" y="1830740"/>
          <a:ext cx="8640000" cy="2510299"/>
        </p:xfrm>
        <a:graphic>
          <a:graphicData uri="http://schemas.openxmlformats.org/drawingml/2006/table">
            <a:tbl>
              <a:tblPr firstRow="1" firstCol="1" bandRow="1">
                <a:effectLst/>
                <a:tableStyleId>{073A0DAA-6AF3-43AB-8588-CEC1D06C72B9}</a:tableStyleId>
              </a:tblPr>
              <a:tblGrid>
                <a:gridCol w="1999275"/>
                <a:gridCol w="2213575"/>
                <a:gridCol w="2213575"/>
                <a:gridCol w="2213575"/>
              </a:tblGrid>
              <a:tr h="260400">
                <a:tc>
                  <a:txBody>
                    <a:bodyPr/>
                    <a:lstStyle/>
                    <a:p>
                      <a:endParaRPr lang="en-US" sz="1000" dirty="0"/>
                    </a:p>
                  </a:txBody>
                  <a:tcPr marT="54000" marB="5400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1000" dirty="0" smtClean="0"/>
                        <a:t>FCM-FD40</a:t>
                      </a:r>
                      <a:endParaRPr lang="en-US" sz="1000" dirty="0" smtClean="0"/>
                    </a:p>
                  </a:txBody>
                  <a:tcPr marT="54000" marB="5400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1000" dirty="0" smtClean="0"/>
                        <a:t>FCM-FD20</a:t>
                      </a:r>
                      <a:endParaRPr lang="en-US" sz="1000" dirty="0" smtClean="0"/>
                    </a:p>
                  </a:txBody>
                  <a:tcPr marT="54000" marB="5400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1000" dirty="0" smtClean="0"/>
                        <a:t>FCM-MD20</a:t>
                      </a:r>
                      <a:endParaRPr lang="en-US" sz="1000" dirty="0" smtClean="0"/>
                    </a:p>
                  </a:txBody>
                  <a:tcPr marT="54000" marB="54000" anchor="ctr">
                    <a:solidFill>
                      <a:schemeClr val="accent4">
                        <a:lumMod val="50000"/>
                      </a:schemeClr>
                    </a:solidFill>
                  </a:tcPr>
                </a:tc>
              </a:tr>
              <a:tr h="535025">
                <a:tc>
                  <a:txBody>
                    <a:bodyPr/>
                    <a:lstStyle/>
                    <a:p>
                      <a:r>
                        <a:rPr lang="en-US" sz="1000" b="1" dirty="0" smtClean="0">
                          <a:solidFill>
                            <a:srgbClr val="FFFFFF"/>
                          </a:solidFill>
                        </a:rPr>
                        <a:t>Description</a:t>
                      </a:r>
                      <a:endParaRPr lang="en-US" sz="1000" b="1" dirty="0">
                        <a:solidFill>
                          <a:srgbClr val="FFFFFF"/>
                        </a:solidFill>
                      </a:endParaRPr>
                    </a:p>
                  </a:txBody>
                  <a:tcPr marT="54000" marB="54000" anchor="ctr">
                    <a:solidFill>
                      <a:schemeClr val="accent4"/>
                    </a:solidFill>
                  </a:tcPr>
                </a:tc>
                <a:tc>
                  <a:txBody>
                    <a:bodyPr/>
                    <a:lstStyle/>
                    <a:p>
                      <a:pPr algn="ctr"/>
                      <a:r>
                        <a:rPr lang="en-US" sz="1000" b="0" i="0" dirty="0" smtClean="0">
                          <a:solidFill>
                            <a:schemeClr val="tx1"/>
                          </a:solidFill>
                          <a:latin typeface="+mn-lt"/>
                        </a:rPr>
                        <a:t>Ultra-WDR Day/Night IP Video Security Camera</a:t>
                      </a:r>
                    </a:p>
                  </a:txBody>
                  <a:tcPr marT="54000" marB="54000" anchor="ctr">
                    <a:solidFill>
                      <a:schemeClr val="accent4">
                        <a:lumMod val="40000"/>
                        <a:lumOff val="60000"/>
                      </a:schemeClr>
                    </a:solidFill>
                  </a:tcPr>
                </a:tc>
                <a:tc>
                  <a:txBody>
                    <a:bodyPr/>
                    <a:lstStyle/>
                    <a:p>
                      <a:pPr algn="ctr"/>
                      <a:r>
                        <a:rPr lang="en-US" sz="1000" b="0" i="0" dirty="0" smtClean="0">
                          <a:solidFill>
                            <a:schemeClr val="tx1"/>
                          </a:solidFill>
                          <a:latin typeface="+mn-lt"/>
                        </a:rPr>
                        <a:t>Versatile Day/Night,</a:t>
                      </a:r>
                      <a:r>
                        <a:rPr lang="en-US" sz="1000" b="0" i="0" baseline="0" dirty="0" smtClean="0">
                          <a:solidFill>
                            <a:schemeClr val="tx1"/>
                          </a:solidFill>
                          <a:latin typeface="+mn-lt"/>
                        </a:rPr>
                        <a:t> </a:t>
                      </a:r>
                      <a:r>
                        <a:rPr lang="en-US" sz="1000" b="0" i="0" dirty="0" smtClean="0">
                          <a:solidFill>
                            <a:schemeClr val="tx1"/>
                          </a:solidFill>
                          <a:latin typeface="+mn-lt"/>
                        </a:rPr>
                        <a:t>Vandal proof indoor/outdoor camera</a:t>
                      </a:r>
                    </a:p>
                  </a:txBody>
                  <a:tcPr marT="54000" marB="54000" anchor="ct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Day/Night IP Video Security Camera </a:t>
                      </a:r>
                    </a:p>
                  </a:txBody>
                  <a:tcPr marT="54000" marB="54000" anchor="ctr">
                    <a:solidFill>
                      <a:schemeClr val="accent4">
                        <a:lumMod val="40000"/>
                        <a:lumOff val="60000"/>
                      </a:schemeClr>
                    </a:solidFill>
                  </a:tcPr>
                </a:tc>
              </a:tr>
              <a:tr h="495525">
                <a:tc>
                  <a:txBody>
                    <a:bodyPr/>
                    <a:lstStyle/>
                    <a:p>
                      <a:r>
                        <a:rPr lang="en-US" sz="1000" b="1" dirty="0" smtClean="0">
                          <a:solidFill>
                            <a:srgbClr val="FFFFFF"/>
                          </a:solidFill>
                        </a:rPr>
                        <a:t>Camera</a:t>
                      </a:r>
                    </a:p>
                  </a:txBody>
                  <a:tcPr marT="54000" marB="54000" anchor="c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4 Megapixel Fixed Dome IP Camera</a:t>
                      </a:r>
                    </a:p>
                  </a:txBody>
                  <a:tcPr marT="54000" marB="54000" anchor="ctr">
                    <a:solidFill>
                      <a:srgbClr val="E4E4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2 Megapixel Fixed Dome IP Camera</a:t>
                      </a:r>
                    </a:p>
                  </a:txBody>
                  <a:tcPr marT="54000" marB="54000" anchor="ctr">
                    <a:solidFill>
                      <a:srgbClr val="E4E4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2 Megapixel Mini Dome IP Camera</a:t>
                      </a:r>
                    </a:p>
                  </a:txBody>
                  <a:tcPr marT="54000" marB="54000" anchor="ctr">
                    <a:solidFill>
                      <a:srgbClr val="E4E4E4"/>
                    </a:solidFill>
                  </a:tcPr>
                </a:tc>
              </a:tr>
              <a:tr h="495525">
                <a:tc>
                  <a:txBody>
                    <a:bodyPr/>
                    <a:lstStyle/>
                    <a:p>
                      <a:r>
                        <a:rPr lang="en-US" sz="1000" b="1" dirty="0" smtClean="0">
                          <a:solidFill>
                            <a:srgbClr val="FFFFFF"/>
                          </a:solidFill>
                        </a:rPr>
                        <a:t>Additional Features</a:t>
                      </a:r>
                    </a:p>
                  </a:txBody>
                  <a:tcPr marT="54000" marB="54000" anchor="c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IR/Night Vision, Audio, DIDO</a:t>
                      </a:r>
                    </a:p>
                  </a:txBody>
                  <a:tcPr marT="54000" marB="5400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IR/Night Vision, Vandal Proof</a:t>
                      </a:r>
                    </a:p>
                  </a:txBody>
                  <a:tcPr marT="54000" marB="5400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IR/Night Vision</a:t>
                      </a:r>
                    </a:p>
                  </a:txBody>
                  <a:tcPr marT="54000" marB="54000" anchor="ctr">
                    <a:solidFill>
                      <a:srgbClr val="C9C9C9"/>
                    </a:solidFill>
                  </a:tcPr>
                </a:tc>
              </a:tr>
              <a:tr h="361912">
                <a:tc>
                  <a:txBody>
                    <a:bodyPr/>
                    <a:lstStyle/>
                    <a:p>
                      <a:r>
                        <a:rPr lang="en-US" sz="1000" b="1" dirty="0" smtClean="0">
                          <a:solidFill>
                            <a:srgbClr val="FFFFFF"/>
                          </a:solidFill>
                        </a:rPr>
                        <a:t>Total Interface</a:t>
                      </a:r>
                    </a:p>
                  </a:txBody>
                  <a:tcPr marT="54000" marB="54000" anchor="c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cap="none" normalizeH="0" baseline="0" dirty="0" smtClean="0">
                          <a:ln>
                            <a:noFill/>
                          </a:ln>
                          <a:solidFill>
                            <a:schemeClr val="dk1"/>
                          </a:solidFill>
                          <a:effectLst/>
                          <a:latin typeface="+mn-lt"/>
                        </a:rPr>
                        <a:t>1x FE RJ45, 802.3af PoE</a:t>
                      </a:r>
                      <a:endParaRPr lang="en-US" sz="1000" b="0" i="0" dirty="0" smtClean="0">
                        <a:solidFill>
                          <a:schemeClr val="tx1"/>
                        </a:solidFill>
                        <a:latin typeface="+mn-lt"/>
                      </a:endParaRPr>
                    </a:p>
                  </a:txBody>
                  <a:tcPr marT="54000" marB="5400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cap="none" normalizeH="0" baseline="0" dirty="0" smtClean="0">
                          <a:ln>
                            <a:noFill/>
                          </a:ln>
                          <a:solidFill>
                            <a:schemeClr val="dk1"/>
                          </a:solidFill>
                          <a:effectLst/>
                          <a:latin typeface="+mn-lt"/>
                        </a:rPr>
                        <a:t>1x FE RJ45, 802.3af PoE</a:t>
                      </a:r>
                      <a:endParaRPr lang="en-US" sz="1000" b="0" i="0" dirty="0" smtClean="0">
                        <a:solidFill>
                          <a:schemeClr val="tx1"/>
                        </a:solidFill>
                        <a:latin typeface="+mn-lt"/>
                      </a:endParaRPr>
                    </a:p>
                  </a:txBody>
                  <a:tcPr marT="54000" marB="5400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cap="none" normalizeH="0" baseline="0" dirty="0" smtClean="0">
                          <a:ln>
                            <a:noFill/>
                          </a:ln>
                          <a:solidFill>
                            <a:schemeClr val="dk1"/>
                          </a:solidFill>
                          <a:effectLst/>
                          <a:latin typeface="+mn-lt"/>
                        </a:rPr>
                        <a:t>1x FE RJ45, 802.3af </a:t>
                      </a:r>
                      <a:r>
                        <a:rPr kumimoji="0" lang="en-US" sz="1000" b="0" i="0" u="none" strike="noStrike" cap="none" normalizeH="0" baseline="0" dirty="0" smtClean="0">
                          <a:ln>
                            <a:noFill/>
                          </a:ln>
                          <a:solidFill>
                            <a:schemeClr val="tx1"/>
                          </a:solidFill>
                          <a:effectLst/>
                          <a:latin typeface="+mn-lt"/>
                        </a:rPr>
                        <a:t>PoE</a:t>
                      </a:r>
                      <a:endParaRPr lang="en-US" sz="1000" b="0" i="0" dirty="0" smtClean="0">
                        <a:solidFill>
                          <a:schemeClr val="tx1"/>
                        </a:solidFill>
                        <a:latin typeface="+mn-lt"/>
                      </a:endParaRPr>
                    </a:p>
                  </a:txBody>
                  <a:tcPr marT="54000" marB="54000" anchor="ctr">
                    <a:solidFill>
                      <a:srgbClr val="C9C9C9"/>
                    </a:solidFill>
                  </a:tcPr>
                </a:tc>
              </a:tr>
              <a:tr h="361912">
                <a:tc>
                  <a:txBody>
                    <a:bodyPr/>
                    <a:lstStyle/>
                    <a:p>
                      <a:r>
                        <a:rPr lang="en-US" sz="1000" b="1" dirty="0" smtClean="0">
                          <a:solidFill>
                            <a:srgbClr val="FFFFFF"/>
                          </a:solidFill>
                        </a:rPr>
                        <a:t>Wireless AP</a:t>
                      </a:r>
                    </a:p>
                  </a:txBody>
                  <a:tcPr marT="54000" marB="54000" anchor="c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a:t>
                      </a:r>
                    </a:p>
                  </a:txBody>
                  <a:tcPr marT="54000" marB="5400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a:t>
                      </a:r>
                    </a:p>
                  </a:txBody>
                  <a:tcPr marT="54000" marB="5400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a:t>
                      </a:r>
                    </a:p>
                  </a:txBody>
                  <a:tcPr marT="54000" marB="54000" anchor="ctr">
                    <a:solidFill>
                      <a:srgbClr val="C9C9C9"/>
                    </a:solidFill>
                  </a:tcPr>
                </a:tc>
              </a:tr>
            </a:tbl>
          </a:graphicData>
        </a:graphic>
      </p:graphicFrame>
      <p:pic>
        <p:nvPicPr>
          <p:cNvPr id="3" name="Picture 2"/>
          <p:cNvPicPr>
            <a:picLocks noChangeAspect="1"/>
          </p:cNvPicPr>
          <p:nvPr/>
        </p:nvPicPr>
        <p:blipFill>
          <a:blip r:embed="rId2"/>
          <a:stretch>
            <a:fillRect/>
          </a:stretch>
        </p:blipFill>
        <p:spPr>
          <a:xfrm>
            <a:off x="3035300" y="971828"/>
            <a:ext cx="777240" cy="757311"/>
          </a:xfrm>
          <a:prstGeom prst="rect">
            <a:avLst/>
          </a:prstGeom>
        </p:spPr>
      </p:pic>
      <p:pic>
        <p:nvPicPr>
          <p:cNvPr id="10" name="Picture 9"/>
          <p:cNvPicPr>
            <a:picLocks noChangeAspect="1"/>
          </p:cNvPicPr>
          <p:nvPr/>
        </p:nvPicPr>
        <p:blipFill>
          <a:blip r:embed="rId3"/>
          <a:stretch>
            <a:fillRect/>
          </a:stretch>
        </p:blipFill>
        <p:spPr>
          <a:xfrm>
            <a:off x="5110481" y="971828"/>
            <a:ext cx="690880" cy="672333"/>
          </a:xfrm>
          <a:prstGeom prst="rect">
            <a:avLst/>
          </a:prstGeom>
        </p:spPr>
      </p:pic>
      <p:pic>
        <p:nvPicPr>
          <p:cNvPr id="11" name="Picture 10"/>
          <p:cNvPicPr>
            <a:picLocks noChangeAspect="1"/>
          </p:cNvPicPr>
          <p:nvPr/>
        </p:nvPicPr>
        <p:blipFill>
          <a:blip r:embed="rId4"/>
          <a:stretch>
            <a:fillRect/>
          </a:stretch>
        </p:blipFill>
        <p:spPr>
          <a:xfrm>
            <a:off x="7366001" y="978250"/>
            <a:ext cx="934720" cy="665912"/>
          </a:xfrm>
          <a:prstGeom prst="rect">
            <a:avLst/>
          </a:prstGeom>
        </p:spPr>
      </p:pic>
    </p:spTree>
    <p:extLst>
      <p:ext uri="{BB962C8B-B14F-4D97-AF65-F5344CB8AC3E}">
        <p14:creationId xmlns:p14="http://schemas.microsoft.com/office/powerpoint/2010/main" val="2320584060"/>
      </p:ext>
    </p:extLst>
  </p:cSld>
  <p:clrMapOvr>
    <a:masterClrMapping/>
  </p:clrMapOvr>
  <p:transition>
    <p:wipe dir="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FortiCamera </a:t>
            </a:r>
            <a:r>
              <a:rPr lang="en-US" dirty="0"/>
              <a:t>Series</a:t>
            </a:r>
          </a:p>
        </p:txBody>
      </p:sp>
      <p:graphicFrame>
        <p:nvGraphicFramePr>
          <p:cNvPr id="4" name="Table 3"/>
          <p:cNvGraphicFramePr>
            <a:graphicFrameLocks noGrp="1"/>
          </p:cNvGraphicFramePr>
          <p:nvPr>
            <p:extLst>
              <p:ext uri="{D42A27DB-BD31-4B8C-83A1-F6EECF244321}">
                <p14:modId xmlns:p14="http://schemas.microsoft.com/office/powerpoint/2010/main" val="3728790290"/>
              </p:ext>
            </p:extLst>
          </p:nvPr>
        </p:nvGraphicFramePr>
        <p:xfrm>
          <a:off x="252001" y="1830740"/>
          <a:ext cx="8640000" cy="2612075"/>
        </p:xfrm>
        <a:graphic>
          <a:graphicData uri="http://schemas.openxmlformats.org/drawingml/2006/table">
            <a:tbl>
              <a:tblPr firstRow="1" firstCol="1" bandRow="1">
                <a:effectLst/>
                <a:tableStyleId>{073A0DAA-6AF3-43AB-8588-CEC1D06C72B9}</a:tableStyleId>
              </a:tblPr>
              <a:tblGrid>
                <a:gridCol w="1999275"/>
                <a:gridCol w="2213575"/>
                <a:gridCol w="2213575"/>
                <a:gridCol w="2213575"/>
              </a:tblGrid>
              <a:tr h="260400">
                <a:tc>
                  <a:txBody>
                    <a:bodyPr/>
                    <a:lstStyle/>
                    <a:p>
                      <a:endParaRPr lang="en-US" sz="1000" dirty="0"/>
                    </a:p>
                  </a:txBody>
                  <a:tcPr marT="54000" marB="5400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1000" dirty="0" smtClean="0"/>
                        <a:t>FCM-CB20</a:t>
                      </a:r>
                      <a:endParaRPr lang="en-US" sz="1000" dirty="0" smtClean="0"/>
                    </a:p>
                  </a:txBody>
                  <a:tcPr marT="54000" marB="5400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1000" dirty="0" smtClean="0"/>
                        <a:t>FCM-SD20</a:t>
                      </a:r>
                      <a:endParaRPr lang="en-US" sz="1000" dirty="0" smtClean="0"/>
                    </a:p>
                  </a:txBody>
                  <a:tcPr marT="54000" marB="5400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1000" dirty="0" smtClean="0"/>
                        <a:t>FCM-AP214B</a:t>
                      </a:r>
                      <a:endParaRPr lang="en-US" sz="1000" dirty="0" smtClean="0"/>
                    </a:p>
                  </a:txBody>
                  <a:tcPr marT="54000" marB="54000" anchor="ctr">
                    <a:solidFill>
                      <a:schemeClr val="accent4">
                        <a:lumMod val="50000"/>
                      </a:schemeClr>
                    </a:solidFill>
                  </a:tcPr>
                </a:tc>
              </a:tr>
              <a:tr h="535025">
                <a:tc>
                  <a:txBody>
                    <a:bodyPr/>
                    <a:lstStyle/>
                    <a:p>
                      <a:r>
                        <a:rPr lang="en-US" sz="1000" b="1" dirty="0" smtClean="0">
                          <a:solidFill>
                            <a:srgbClr val="FFFFFF"/>
                          </a:solidFill>
                        </a:rPr>
                        <a:t>Description</a:t>
                      </a:r>
                      <a:endParaRPr lang="en-US" sz="1000" b="1" dirty="0">
                        <a:solidFill>
                          <a:srgbClr val="FFFFFF"/>
                        </a:solidFill>
                      </a:endParaRPr>
                    </a:p>
                  </a:txBody>
                  <a:tcPr marT="54000" marB="54000" anchor="c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err="1" smtClean="0">
                          <a:solidFill>
                            <a:schemeClr val="tx1"/>
                          </a:solidFill>
                          <a:latin typeface="+mn-lt"/>
                        </a:rPr>
                        <a:t>Varifocal</a:t>
                      </a:r>
                      <a:r>
                        <a:rPr lang="en-US" sz="1000" b="0" i="0" dirty="0" smtClean="0">
                          <a:solidFill>
                            <a:schemeClr val="tx1"/>
                          </a:solidFill>
                          <a:latin typeface="+mn-lt"/>
                        </a:rPr>
                        <a:t> zoom lens, indoor/outdoor camera</a:t>
                      </a:r>
                    </a:p>
                  </a:txBody>
                  <a:tcPr marT="54000" marB="54000" anchor="ctr">
                    <a:solidFill>
                      <a:schemeClr val="accent4">
                        <a:lumMod val="40000"/>
                        <a:lumOff val="60000"/>
                      </a:schemeClr>
                    </a:solid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Ultra-WDR IP PTZ Camera </a:t>
                      </a:r>
                    </a:p>
                    <a:p>
                      <a:pPr marL="0" marR="0" indent="0" algn="ctr" defTabSz="685771"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a:t>
                      </a:r>
                      <a:r>
                        <a:rPr lang="en-US" sz="1000" b="0" i="0" baseline="0" dirty="0" smtClean="0">
                          <a:solidFill>
                            <a:schemeClr val="tx1"/>
                          </a:solidFill>
                          <a:latin typeface="+mn-lt"/>
                        </a:rPr>
                        <a:t> </a:t>
                      </a:r>
                      <a:r>
                        <a:rPr lang="en-US" sz="1000" dirty="0" smtClean="0"/>
                        <a:t>Speed Dome, Indoor/Outdoor</a:t>
                      </a:r>
                    </a:p>
                  </a:txBody>
                  <a:tcPr marT="54000" marB="54000" anchor="ct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Indoor Fixed Dome IP Camera with</a:t>
                      </a:r>
                      <a:r>
                        <a:rPr lang="en-US" sz="1000" b="0" i="0" baseline="0" dirty="0" smtClean="0">
                          <a:solidFill>
                            <a:schemeClr val="tx1"/>
                          </a:solidFill>
                          <a:latin typeface="+mn-lt"/>
                        </a:rPr>
                        <a:t> </a:t>
                      </a:r>
                      <a:r>
                        <a:rPr lang="en-US" sz="1000" b="0" i="0" dirty="0" smtClean="0">
                          <a:solidFill>
                            <a:schemeClr val="tx1"/>
                          </a:solidFill>
                          <a:latin typeface="+mn-lt"/>
                        </a:rPr>
                        <a:t>built-in wireless AP</a:t>
                      </a:r>
                      <a:endParaRPr lang="en-US" sz="1000" b="0" i="0" dirty="0">
                        <a:solidFill>
                          <a:schemeClr val="tx1"/>
                        </a:solidFill>
                        <a:latin typeface="+mn-lt"/>
                      </a:endParaRPr>
                    </a:p>
                  </a:txBody>
                  <a:tcPr marT="54000" marB="54000" anchor="ctr">
                    <a:solidFill>
                      <a:schemeClr val="accent4">
                        <a:lumMod val="40000"/>
                        <a:lumOff val="60000"/>
                      </a:schemeClr>
                    </a:solidFill>
                  </a:tcPr>
                </a:tc>
              </a:tr>
              <a:tr h="495525">
                <a:tc>
                  <a:txBody>
                    <a:bodyPr/>
                    <a:lstStyle/>
                    <a:p>
                      <a:r>
                        <a:rPr lang="en-US" sz="1000" b="1" dirty="0" smtClean="0">
                          <a:solidFill>
                            <a:srgbClr val="FFFFFF"/>
                          </a:solidFill>
                        </a:rPr>
                        <a:t>Camera</a:t>
                      </a:r>
                    </a:p>
                  </a:txBody>
                  <a:tcPr marT="54000" marB="54000" anchor="c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2 Megapixel Bullet IP Camera</a:t>
                      </a:r>
                    </a:p>
                  </a:txBody>
                  <a:tcPr marT="54000" marB="54000" anchor="ctr">
                    <a:solidFill>
                      <a:srgbClr val="E4E4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2 Megapixel Dome IP Camera</a:t>
                      </a:r>
                      <a:endParaRPr lang="en-US" sz="1000" b="0" i="0" dirty="0" smtClean="0">
                        <a:solidFill>
                          <a:schemeClr val="tx1"/>
                        </a:solidFill>
                        <a:latin typeface="+mn-lt"/>
                      </a:endParaRPr>
                    </a:p>
                  </a:txBody>
                  <a:tcPr marT="54000" marB="54000" anchor="ctr">
                    <a:solidFill>
                      <a:srgbClr val="E4E4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2 Megapixel Indoor Fixed Dome IP Camera</a:t>
                      </a:r>
                      <a:endParaRPr lang="en-US" sz="1000" b="0" i="0" dirty="0" smtClean="0">
                        <a:solidFill>
                          <a:schemeClr val="tx1"/>
                        </a:solidFill>
                        <a:latin typeface="+mn-lt"/>
                      </a:endParaRPr>
                    </a:p>
                  </a:txBody>
                  <a:tcPr marT="54000" marB="54000" anchor="ctr">
                    <a:solidFill>
                      <a:srgbClr val="E4E4E4"/>
                    </a:solidFill>
                  </a:tcPr>
                </a:tc>
              </a:tr>
              <a:tr h="495525">
                <a:tc>
                  <a:txBody>
                    <a:bodyPr/>
                    <a:lstStyle/>
                    <a:p>
                      <a:r>
                        <a:rPr lang="en-US" sz="1000" b="1" dirty="0" smtClean="0">
                          <a:solidFill>
                            <a:srgbClr val="FFFFFF"/>
                          </a:solidFill>
                        </a:rPr>
                        <a:t>Additional Features</a:t>
                      </a:r>
                    </a:p>
                  </a:txBody>
                  <a:tcPr marT="54000" marB="54000" anchor="c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IR/Night Vision, 2.8 - 12mm </a:t>
                      </a:r>
                      <a:r>
                        <a:rPr lang="en-US" sz="1000" b="0" i="0" dirty="0" err="1" smtClean="0">
                          <a:solidFill>
                            <a:schemeClr val="tx1"/>
                          </a:solidFill>
                          <a:latin typeface="+mn-lt"/>
                        </a:rPr>
                        <a:t>varifocal</a:t>
                      </a:r>
                      <a:r>
                        <a:rPr lang="en-US" sz="1000" b="0" i="0" dirty="0" smtClean="0">
                          <a:solidFill>
                            <a:schemeClr val="tx1"/>
                          </a:solidFill>
                          <a:latin typeface="+mn-lt"/>
                        </a:rPr>
                        <a:t> lens, IP66</a:t>
                      </a:r>
                    </a:p>
                  </a:txBody>
                  <a:tcPr marT="54000" marB="5400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optical 30x zoom,</a:t>
                      </a:r>
                      <a:r>
                        <a:rPr lang="en-US" sz="1000" b="0" i="0" baseline="0" dirty="0" smtClean="0">
                          <a:solidFill>
                            <a:schemeClr val="tx1"/>
                          </a:solidFill>
                          <a:latin typeface="+mn-lt"/>
                        </a:rPr>
                        <a:t> electronic image stabilization, wide dynamic range </a:t>
                      </a:r>
                    </a:p>
                  </a:txBody>
                  <a:tcPr marT="54000" marB="5400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LED Night Vision, PIR, Audio, DIDO</a:t>
                      </a:r>
                    </a:p>
                  </a:txBody>
                  <a:tcPr marT="54000" marB="54000" anchor="ctr">
                    <a:solidFill>
                      <a:srgbClr val="C9C9C9"/>
                    </a:solidFill>
                  </a:tcPr>
                </a:tc>
              </a:tr>
              <a:tr h="412800">
                <a:tc>
                  <a:txBody>
                    <a:bodyPr/>
                    <a:lstStyle/>
                    <a:p>
                      <a:r>
                        <a:rPr lang="en-US" sz="1000" b="1" dirty="0" smtClean="0">
                          <a:solidFill>
                            <a:srgbClr val="FFFFFF"/>
                          </a:solidFill>
                        </a:rPr>
                        <a:t>Total Interface</a:t>
                      </a:r>
                    </a:p>
                  </a:txBody>
                  <a:tcPr marT="54000" marB="54000" anchor="c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cap="none" normalizeH="0" baseline="0" dirty="0" smtClean="0">
                          <a:ln>
                            <a:noFill/>
                          </a:ln>
                          <a:solidFill>
                            <a:schemeClr val="dk1"/>
                          </a:solidFill>
                          <a:effectLst/>
                          <a:latin typeface="+mn-lt"/>
                        </a:rPr>
                        <a:t>1x FE RJ45, 802.3af </a:t>
                      </a:r>
                      <a:endParaRPr lang="en-US" sz="1000" b="0" i="0" dirty="0" smtClean="0">
                        <a:solidFill>
                          <a:schemeClr val="tx1"/>
                        </a:solidFill>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000" b="0" i="0" dirty="0" smtClean="0">
                        <a:solidFill>
                          <a:schemeClr val="tx1"/>
                        </a:solidFill>
                        <a:latin typeface="+mn-lt"/>
                      </a:endParaRPr>
                    </a:p>
                  </a:txBody>
                  <a:tcPr marT="54000" marB="5400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cap="none" normalizeH="0" baseline="0" dirty="0" smtClean="0">
                          <a:ln>
                            <a:noFill/>
                          </a:ln>
                          <a:solidFill>
                            <a:schemeClr val="dk1"/>
                          </a:solidFill>
                          <a:effectLst/>
                          <a:latin typeface="+mn-lt"/>
                        </a:rPr>
                        <a:t>1x FE RJ45, </a:t>
                      </a:r>
                      <a:r>
                        <a:rPr kumimoji="0" lang="en-US" sz="1000" b="0" i="0" u="none" strike="noStrike" cap="none" normalizeH="0" baseline="0" dirty="0" smtClean="0">
                          <a:ln>
                            <a:noFill/>
                          </a:ln>
                          <a:solidFill>
                            <a:schemeClr val="dk1"/>
                          </a:solidFill>
                          <a:effectLst/>
                          <a:latin typeface="+mn-lt"/>
                        </a:rPr>
                        <a:t>802.3at PoE</a:t>
                      </a:r>
                      <a:endParaRPr lang="en-US" sz="1000" b="0" i="0" dirty="0" smtClean="0">
                        <a:solidFill>
                          <a:schemeClr val="tx1"/>
                        </a:solidFill>
                        <a:latin typeface="+mn-lt"/>
                      </a:endParaRPr>
                    </a:p>
                  </a:txBody>
                  <a:tcPr marT="54000" marB="5400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1 x GE RJ45, </a:t>
                      </a:r>
                      <a:r>
                        <a:rPr kumimoji="0" lang="da-DK" sz="1000" b="0" i="0" u="none" strike="noStrike" cap="none" normalizeH="0" baseline="0" dirty="0" smtClean="0">
                          <a:ln>
                            <a:noFill/>
                          </a:ln>
                          <a:solidFill>
                            <a:schemeClr val="dk1"/>
                          </a:solidFill>
                          <a:effectLst/>
                          <a:latin typeface="+mn-lt"/>
                        </a:rPr>
                        <a:t>802.3af PoE</a:t>
                      </a:r>
                      <a:endParaRPr kumimoji="0" lang="en-US" sz="1000" b="0" i="0" u="none" strike="noStrike" cap="none" normalizeH="0" baseline="0" dirty="0" smtClean="0">
                        <a:ln>
                          <a:noFill/>
                        </a:ln>
                        <a:solidFill>
                          <a:schemeClr val="dk1"/>
                        </a:solidFill>
                        <a:effectLst/>
                        <a:latin typeface="+mn-lt"/>
                      </a:endParaRPr>
                    </a:p>
                  </a:txBody>
                  <a:tcPr marT="54000" marB="54000" anchor="ctr">
                    <a:solidFill>
                      <a:srgbClr val="C9C9C9"/>
                    </a:solidFill>
                  </a:tcPr>
                </a:tc>
              </a:tr>
              <a:tr h="412800">
                <a:tc>
                  <a:txBody>
                    <a:bodyPr/>
                    <a:lstStyle/>
                    <a:p>
                      <a:r>
                        <a:rPr lang="en-US" sz="1000" b="1" dirty="0" smtClean="0">
                          <a:solidFill>
                            <a:srgbClr val="FFFFFF"/>
                          </a:solidFill>
                        </a:rPr>
                        <a:t>Wireless AP</a:t>
                      </a:r>
                    </a:p>
                  </a:txBody>
                  <a:tcPr marT="54000" marB="54000" anchor="c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a:t>
                      </a:r>
                    </a:p>
                  </a:txBody>
                  <a:tcPr marT="54000" marB="5400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a:t>
                      </a:r>
                    </a:p>
                  </a:txBody>
                  <a:tcPr marT="54000" marB="5400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single radio (802.11 a/b/g/n, 2x2 MIMO)</a:t>
                      </a:r>
                    </a:p>
                  </a:txBody>
                  <a:tcPr marT="54000" marB="54000" anchor="ctr">
                    <a:solidFill>
                      <a:srgbClr val="C9C9C9"/>
                    </a:solidFill>
                  </a:tcPr>
                </a:tc>
              </a:tr>
            </a:tbl>
          </a:graphicData>
        </a:graphic>
      </p:graphicFrame>
      <p:pic>
        <p:nvPicPr>
          <p:cNvPr id="7" name="Picture 6" descr="big-cam-prod-slid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65481" y="1028771"/>
            <a:ext cx="917966" cy="735531"/>
          </a:xfrm>
          <a:prstGeom prst="rect">
            <a:avLst/>
          </a:prstGeom>
        </p:spPr>
      </p:pic>
      <p:pic>
        <p:nvPicPr>
          <p:cNvPr id="9" name="Picture 8" descr="big-cam-prod-slid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81293" y="1125071"/>
            <a:ext cx="818446" cy="705669"/>
          </a:xfrm>
          <a:prstGeom prst="rect">
            <a:avLst/>
          </a:prstGeom>
        </p:spPr>
      </p:pic>
      <p:pic>
        <p:nvPicPr>
          <p:cNvPr id="3" name="Picture 2"/>
          <p:cNvPicPr>
            <a:picLocks noChangeAspect="1"/>
          </p:cNvPicPr>
          <p:nvPr/>
        </p:nvPicPr>
        <p:blipFill>
          <a:blip r:embed="rId4"/>
          <a:stretch>
            <a:fillRect/>
          </a:stretch>
        </p:blipFill>
        <p:spPr>
          <a:xfrm>
            <a:off x="5306060" y="965599"/>
            <a:ext cx="567148" cy="865141"/>
          </a:xfrm>
          <a:prstGeom prst="rect">
            <a:avLst/>
          </a:prstGeom>
        </p:spPr>
      </p:pic>
    </p:spTree>
    <p:extLst>
      <p:ext uri="{BB962C8B-B14F-4D97-AF65-F5344CB8AC3E}">
        <p14:creationId xmlns:p14="http://schemas.microsoft.com/office/powerpoint/2010/main" val="3405890944"/>
      </p:ext>
    </p:extLst>
  </p:cSld>
  <p:clrMapOvr>
    <a:masterClrMapping/>
  </p:clrMapOvr>
  <p:transition>
    <p:wipe dir="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a:solidFill>
                  <a:srgbClr val="FFFFFF"/>
                </a:solidFill>
              </a:rPr>
              <a:t>FortiBridge</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4553" y="2154161"/>
            <a:ext cx="581891" cy="585216"/>
          </a:xfrm>
          <a:prstGeom prst="rect">
            <a:avLst/>
          </a:prstGeom>
        </p:spPr>
      </p:pic>
    </p:spTree>
    <p:extLst>
      <p:ext uri="{BB962C8B-B14F-4D97-AF65-F5344CB8AC3E}">
        <p14:creationId xmlns:p14="http://schemas.microsoft.com/office/powerpoint/2010/main" val="3791607687"/>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p:txBody>
          <a:bodyPr/>
          <a:lstStyle/>
          <a:p>
            <a:pPr eaLnBrk="1" hangingPunct="1"/>
            <a:r>
              <a:rPr lang="en-US" b="0" i="0" dirty="0" smtClean="0"/>
              <a:t>FortiGate/FortiWiFi 60D-POE</a:t>
            </a:r>
          </a:p>
        </p:txBody>
      </p:sp>
      <p:grpSp>
        <p:nvGrpSpPr>
          <p:cNvPr id="2" name="Group 1"/>
          <p:cNvGrpSpPr/>
          <p:nvPr/>
        </p:nvGrpSpPr>
        <p:grpSpPr>
          <a:xfrm>
            <a:off x="1286783" y="1256011"/>
            <a:ext cx="3227070" cy="1257300"/>
            <a:chOff x="1340122" y="1327131"/>
            <a:chExt cx="3227070" cy="125730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40122" y="1327131"/>
              <a:ext cx="3227070" cy="58293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40122" y="2012931"/>
              <a:ext cx="3173730" cy="571500"/>
            </a:xfrm>
            <a:prstGeom prst="rect">
              <a:avLst/>
            </a:prstGeom>
          </p:spPr>
        </p:pic>
      </p:grpSp>
      <p:sp>
        <p:nvSpPr>
          <p:cNvPr id="12"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WAN Ports</a:t>
            </a:r>
          </a:p>
          <a:p>
            <a:pPr marL="343033" indent="-343033" defTabSz="914379">
              <a:spcBef>
                <a:spcPct val="20000"/>
              </a:spcBef>
              <a:buClr>
                <a:schemeClr val="accent6"/>
              </a:buClr>
              <a:buFont typeface="+mj-ea"/>
              <a:buAutoNum type="circleNumDbPlain"/>
            </a:pPr>
            <a:r>
              <a:rPr lang="en-US" sz="1000" b="1" dirty="0"/>
              <a:t>1x GE RJ45 DMZ Port</a:t>
            </a:r>
          </a:p>
          <a:p>
            <a:pPr marL="343033" indent="-343033" defTabSz="914379">
              <a:spcBef>
                <a:spcPct val="20000"/>
              </a:spcBef>
              <a:buClr>
                <a:schemeClr val="accent6"/>
              </a:buClr>
              <a:buFont typeface="+mj-ea"/>
              <a:buAutoNum type="circleNumDbPlain"/>
            </a:pPr>
            <a:r>
              <a:rPr lang="en-US" sz="1000" b="1" dirty="0"/>
              <a:t>5x GE RJ45 Ports</a:t>
            </a:r>
          </a:p>
          <a:p>
            <a:pPr marL="343033" indent="-343033" defTabSz="914379">
              <a:spcBef>
                <a:spcPct val="20000"/>
              </a:spcBef>
              <a:buClr>
                <a:schemeClr val="accent6"/>
              </a:buClr>
              <a:buFont typeface="+mj-ea"/>
              <a:buAutoNum type="circleNumDbPlain"/>
            </a:pPr>
            <a:r>
              <a:rPr lang="en-US" sz="1000" b="1" dirty="0"/>
              <a:t>2x GE RJ45 PoE Ports</a:t>
            </a:r>
          </a:p>
          <a:p>
            <a:pPr marL="343033" indent="-343033" defTabSz="914379">
              <a:spcBef>
                <a:spcPct val="20000"/>
              </a:spcBef>
              <a:buClr>
                <a:schemeClr val="accent6"/>
              </a:buClr>
              <a:buFont typeface="+mj-ea"/>
              <a:buAutoNum type="circleNumDbPlain"/>
            </a:pPr>
            <a:r>
              <a:rPr lang="en-US" sz="1000" b="1" dirty="0"/>
              <a:t>WiFi Variant: 802.11a/b/g/n</a:t>
            </a:r>
          </a:p>
          <a:p>
            <a:pPr defTabSz="914379">
              <a:spcBef>
                <a:spcPct val="20000"/>
              </a:spcBef>
              <a:buClr>
                <a:schemeClr val="accent6"/>
              </a:buClr>
            </a:pPr>
            <a:endParaRPr lang="en-US" sz="1000"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65738" y="2296499"/>
            <a:ext cx="372258" cy="54720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93479" y="2296027"/>
            <a:ext cx="372259" cy="547200"/>
          </a:xfrm>
          <a:prstGeom prst="rect">
            <a:avLst/>
          </a:prstGeom>
        </p:spPr>
      </p:pic>
      <p:pic>
        <p:nvPicPr>
          <p:cNvPr id="18" name="Picture 17"/>
          <p:cNvPicPr>
            <a:picLocks noChangeAspect="1"/>
          </p:cNvPicPr>
          <p:nvPr/>
        </p:nvPicPr>
        <p:blipFill>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21220" y="2297091"/>
            <a:ext cx="372259" cy="547200"/>
          </a:xfrm>
          <a:prstGeom prst="rect">
            <a:avLst/>
          </a:prstGeom>
        </p:spPr>
      </p:pic>
      <p:cxnSp>
        <p:nvCxnSpPr>
          <p:cNvPr id="19" name="Straight Connector 18"/>
          <p:cNvCxnSpPr/>
          <p:nvPr/>
        </p:nvCxnSpPr>
        <p:spPr bwMode="auto">
          <a:xfrm>
            <a:off x="7018177" y="2296027"/>
            <a:ext cx="0" cy="5472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20" name="Picture 19" descr="WiFi-a-b-g-n.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88407" y="2296027"/>
            <a:ext cx="371646" cy="547200"/>
          </a:xfrm>
          <a:prstGeom prst="rect">
            <a:avLst/>
          </a:prstGeom>
        </p:spPr>
      </p:pic>
      <p:sp>
        <p:nvSpPr>
          <p:cNvPr id="23" name="Oval 22"/>
          <p:cNvSpPr/>
          <p:nvPr/>
        </p:nvSpPr>
        <p:spPr bwMode="auto">
          <a:xfrm>
            <a:off x="3559887" y="244082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sp>
        <p:nvSpPr>
          <p:cNvPr id="24" name="Oval 23"/>
          <p:cNvSpPr/>
          <p:nvPr/>
        </p:nvSpPr>
        <p:spPr bwMode="auto">
          <a:xfrm>
            <a:off x="2235273" y="244082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25" name="Oval 24"/>
          <p:cNvSpPr/>
          <p:nvPr/>
        </p:nvSpPr>
        <p:spPr bwMode="auto">
          <a:xfrm>
            <a:off x="2581822" y="244082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sp>
        <p:nvSpPr>
          <p:cNvPr id="26" name="Oval 25"/>
          <p:cNvSpPr/>
          <p:nvPr/>
        </p:nvSpPr>
        <p:spPr bwMode="auto">
          <a:xfrm>
            <a:off x="4302113" y="1941812"/>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5</a:t>
            </a:r>
          </a:p>
        </p:txBody>
      </p:sp>
      <p:sp>
        <p:nvSpPr>
          <p:cNvPr id="27" name="Oval 26"/>
          <p:cNvSpPr/>
          <p:nvPr/>
        </p:nvSpPr>
        <p:spPr bwMode="auto">
          <a:xfrm>
            <a:off x="3989001" y="244082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4</a:t>
            </a:r>
          </a:p>
        </p:txBody>
      </p:sp>
      <p:pic>
        <p:nvPicPr>
          <p:cNvPr id="21" name="Picture 20" descr="Firewall-Sym-Dk.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22" name="TextBox 21"/>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1.5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500,000</a:t>
            </a:r>
          </a:p>
          <a:p>
            <a:r>
              <a:rPr lang="en-US" sz="800" dirty="0">
                <a:solidFill>
                  <a:srgbClr val="7F7F7F"/>
                </a:solidFill>
              </a:rPr>
              <a:t>Concurrent Sessions</a:t>
            </a:r>
          </a:p>
          <a:p>
            <a:endParaRPr lang="en-US" sz="800" dirty="0">
              <a:solidFill>
                <a:srgbClr val="7F7F7F"/>
              </a:solidFill>
            </a:endParaRPr>
          </a:p>
          <a:p>
            <a:r>
              <a:rPr lang="en-US" sz="1800" b="1" dirty="0"/>
              <a:t>4,000</a:t>
            </a:r>
          </a:p>
          <a:p>
            <a:r>
              <a:rPr lang="en-US" sz="800" dirty="0">
                <a:solidFill>
                  <a:srgbClr val="7F7F7F"/>
                </a:solidFill>
              </a:rPr>
              <a:t>New Sessions/Sec</a:t>
            </a:r>
          </a:p>
        </p:txBody>
      </p:sp>
      <p:cxnSp>
        <p:nvCxnSpPr>
          <p:cNvPr id="28" name="Straight Connector 27"/>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10"/>
          <a:stretch>
            <a:fillRect/>
          </a:stretch>
        </p:blipFill>
        <p:spPr>
          <a:xfrm>
            <a:off x="7396793" y="4062941"/>
            <a:ext cx="505867" cy="503339"/>
          </a:xfrm>
          <a:prstGeom prst="rect">
            <a:avLst/>
          </a:prstGeom>
        </p:spPr>
      </p:pic>
      <p:pic>
        <p:nvPicPr>
          <p:cNvPr id="34" name="Picture 33"/>
          <p:cNvPicPr>
            <a:picLocks noChangeAspect="1"/>
          </p:cNvPicPr>
          <p:nvPr/>
        </p:nvPicPr>
        <p:blipFill>
          <a:blip r:embed="rId11"/>
          <a:stretch>
            <a:fillRect/>
          </a:stretch>
        </p:blipFill>
        <p:spPr>
          <a:xfrm>
            <a:off x="6703208" y="4104601"/>
            <a:ext cx="468167" cy="438533"/>
          </a:xfrm>
          <a:prstGeom prst="rect">
            <a:avLst/>
          </a:prstGeom>
        </p:spPr>
      </p:pic>
      <p:pic>
        <p:nvPicPr>
          <p:cNvPr id="35" name="Picture 34"/>
          <p:cNvPicPr>
            <a:picLocks noChangeAspect="1"/>
          </p:cNvPicPr>
          <p:nvPr/>
        </p:nvPicPr>
        <p:blipFill>
          <a:blip r:embed="rId12"/>
          <a:stretch>
            <a:fillRect/>
          </a:stretch>
        </p:blipFill>
        <p:spPr>
          <a:xfrm>
            <a:off x="8097409" y="4111845"/>
            <a:ext cx="613216" cy="427264"/>
          </a:xfrm>
          <a:prstGeom prst="rect">
            <a:avLst/>
          </a:prstGeom>
        </p:spPr>
      </p:pic>
      <p:grpSp>
        <p:nvGrpSpPr>
          <p:cNvPr id="36" name="Group 35"/>
          <p:cNvGrpSpPr/>
          <p:nvPr/>
        </p:nvGrpSpPr>
        <p:grpSpPr>
          <a:xfrm>
            <a:off x="5984936" y="4091312"/>
            <a:ext cx="482083" cy="459205"/>
            <a:chOff x="5818638" y="4203821"/>
            <a:chExt cx="467667" cy="445474"/>
          </a:xfrm>
        </p:grpSpPr>
        <p:pic>
          <p:nvPicPr>
            <p:cNvPr id="37" name="Picture 36"/>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38" name="Picture 37"/>
            <p:cNvPicPr>
              <a:picLocks noChangeAspect="1"/>
            </p:cNvPicPr>
            <p:nvPr/>
          </p:nvPicPr>
          <p:blipFill>
            <a:blip r:embed="rId14"/>
            <a:stretch>
              <a:fillRect/>
            </a:stretch>
          </p:blipFill>
          <p:spPr>
            <a:xfrm flipH="1">
              <a:off x="5869115" y="4203821"/>
              <a:ext cx="417190" cy="445474"/>
            </a:xfrm>
            <a:prstGeom prst="rect">
              <a:avLst/>
            </a:prstGeom>
          </p:spPr>
        </p:pic>
      </p:grpSp>
      <p:sp>
        <p:nvSpPr>
          <p:cNvPr id="39" name="Rounded Rectangle 38"/>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a:t>
            </a:r>
          </a:p>
        </p:txBody>
      </p:sp>
      <p:sp>
        <p:nvSpPr>
          <p:cNvPr id="40" name="Rounded Rectangle 39"/>
          <p:cNvSpPr/>
          <p:nvPr/>
        </p:nvSpPr>
        <p:spPr bwMode="invGray">
          <a:xfrm>
            <a:off x="695552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a:t>
            </a:r>
          </a:p>
        </p:txBody>
      </p:sp>
      <p:sp>
        <p:nvSpPr>
          <p:cNvPr id="41" name="Rounded Rectangle 40"/>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a:t>
            </a:r>
          </a:p>
        </p:txBody>
      </p:sp>
      <p:sp>
        <p:nvSpPr>
          <p:cNvPr id="42" name="Rounded Rectangle 41"/>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cxnSp>
        <p:nvCxnSpPr>
          <p:cNvPr id="43" name="Straight Connector 42"/>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Remote Office</a:t>
            </a:r>
          </a:p>
          <a:p>
            <a:r>
              <a:rPr lang="en-US" sz="1000" dirty="0">
                <a:solidFill>
                  <a:schemeClr val="bg1">
                    <a:lumMod val="50000"/>
                  </a:schemeClr>
                </a:solidFill>
              </a:rPr>
              <a:t>DEFW</a:t>
            </a:r>
          </a:p>
        </p:txBody>
      </p:sp>
      <p:pic>
        <p:nvPicPr>
          <p:cNvPr id="45" name="Picture 44"/>
          <p:cNvPicPr>
            <a:picLocks noChangeAspect="1"/>
          </p:cNvPicPr>
          <p:nvPr/>
        </p:nvPicPr>
        <p:blipFill>
          <a:blip r:embed="rId15">
            <a:duotone>
              <a:schemeClr val="accent3">
                <a:shade val="45000"/>
                <a:satMod val="135000"/>
              </a:schemeClr>
              <a:prstClr val="white"/>
            </a:duotone>
            <a:extLst>
              <a:ext uri="{BEBA8EAE-BF5A-486C-A8C5-ECC9F3942E4B}">
                <a14:imgProps xmlns:a14="http://schemas.microsoft.com/office/drawing/2010/main">
                  <a14:imgLayer r:embed="rId16">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46" name="Straight Connector 45"/>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48" name="Picture 47" descr="Hacker-Dk.png"/>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9" name="TextBox 48"/>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41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23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20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50" name="Picture 49" descr="NGFW_sym.png"/>
          <p:cNvPicPr>
            <a:picLocks noChangeAspect="1"/>
          </p:cNvPicPr>
          <p:nvPr/>
        </p:nvPicPr>
        <p:blipFill>
          <a:blip r:embed="rId18" cstate="email">
            <a:extLst>
              <a:ext uri="{BEBA8EAE-BF5A-486C-A8C5-ECC9F3942E4B}">
                <a14:imgProps xmlns:a14="http://schemas.microsoft.com/office/drawing/2010/main">
                  <a14:imgLayer r:embed="rId19">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51" name="Picture 50"/>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2192457739"/>
      </p:ext>
    </p:extLst>
  </p:cSld>
  <p:clrMapOvr>
    <a:masterClrMapping/>
  </p:clrMapOvr>
  <p:transition spd="slow">
    <p:wipe/>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b="0" i="0" dirty="0"/>
              <a:t>Introducing </a:t>
            </a:r>
            <a:r>
              <a:rPr lang="en-US" b="0" i="0" dirty="0" smtClean="0"/>
              <a:t>FortiBridge</a:t>
            </a:r>
            <a:endParaRPr lang="en-US" b="0" i="0" dirty="0"/>
          </a:p>
        </p:txBody>
      </p:sp>
      <p:sp>
        <p:nvSpPr>
          <p:cNvPr id="2" name="Rectangle 1"/>
          <p:cNvSpPr/>
          <p:nvPr/>
        </p:nvSpPr>
        <p:spPr>
          <a:xfrm>
            <a:off x="441933" y="1852417"/>
            <a:ext cx="4320000" cy="2529919"/>
          </a:xfrm>
          <a:prstGeom prst="rect">
            <a:avLst/>
          </a:prstGeom>
        </p:spPr>
        <p:txBody>
          <a:bodyPr wrap="square" lIns="91436" tIns="45718" rIns="91436" bIns="45718">
            <a:spAutoFit/>
          </a:bodyPr>
          <a:lstStyle/>
          <a:p>
            <a:pPr marL="285738" indent="-176393">
              <a:spcBef>
                <a:spcPts val="984"/>
              </a:spcBef>
              <a:buClr>
                <a:schemeClr val="accent6"/>
              </a:buClr>
              <a:buFont typeface="Wingdings" charset="2"/>
              <a:buChar char="§"/>
            </a:pPr>
            <a:r>
              <a:rPr lang="en-US" dirty="0"/>
              <a:t>Maximizes network uptime by automatically re-routing traffic in the event of a power outage or any other type of event that would degrade the availability of the network segment.</a:t>
            </a:r>
          </a:p>
          <a:p>
            <a:pPr marL="285738" indent="-176393">
              <a:spcBef>
                <a:spcPts val="984"/>
              </a:spcBef>
              <a:buClr>
                <a:schemeClr val="accent6"/>
              </a:buClr>
              <a:buFont typeface="Wingdings" charset="2"/>
              <a:buChar char="§"/>
            </a:pPr>
            <a:r>
              <a:rPr lang="en-US" dirty="0"/>
              <a:t>Monitor and control the bypass status of network segments remotely, with the ability to view mode of operation, manually switch the appliance into bypass or normal operation mode, and configure thresholds for automatic bypass fail-to-wire </a:t>
            </a:r>
          </a:p>
          <a:p>
            <a:pPr marL="285738" indent="-176393">
              <a:spcBef>
                <a:spcPts val="984"/>
              </a:spcBef>
              <a:buClr>
                <a:schemeClr val="accent6"/>
              </a:buClr>
              <a:buFont typeface="Wingdings" charset="2"/>
              <a:buChar char="§"/>
            </a:pPr>
            <a:endParaRPr lang="en-US" sz="1600" dirty="0"/>
          </a:p>
        </p:txBody>
      </p:sp>
      <p:grpSp>
        <p:nvGrpSpPr>
          <p:cNvPr id="3" name="Group 2"/>
          <p:cNvGrpSpPr/>
          <p:nvPr/>
        </p:nvGrpSpPr>
        <p:grpSpPr>
          <a:xfrm>
            <a:off x="427039" y="900000"/>
            <a:ext cx="8302542" cy="635058"/>
            <a:chOff x="427038" y="1080000"/>
            <a:chExt cx="8302542" cy="635058"/>
          </a:xfrm>
        </p:grpSpPr>
        <p:sp>
          <p:nvSpPr>
            <p:cNvPr id="25" name="Rectangle 24"/>
            <p:cNvSpPr/>
            <p:nvPr/>
          </p:nvSpPr>
          <p:spPr bwMode="invGray">
            <a:xfrm>
              <a:off x="427038" y="1080000"/>
              <a:ext cx="8302542" cy="635058"/>
            </a:xfrm>
            <a:prstGeom prst="rect">
              <a:avLst/>
            </a:prstGeom>
            <a:solidFill>
              <a:srgbClr val="324040"/>
            </a:solidFill>
            <a:ln w="28575">
              <a:noFill/>
              <a:round/>
              <a:headEnd/>
              <a:tailEnd/>
            </a:ln>
            <a:extLst/>
          </p:spPr>
          <p:txBody>
            <a:bodyPr wrap="square" rtlCol="0" anchor="ctr"/>
            <a:lstStyle/>
            <a:p>
              <a:pPr marL="914362" lvl="4" defTabSz="342865"/>
              <a:r>
                <a:rPr lang="en-US" sz="1800" b="1" dirty="0">
                  <a:solidFill>
                    <a:schemeClr val="bg1"/>
                  </a:solidFill>
                  <a:cs typeface="Arial Narrow"/>
                </a:rPr>
                <a:t>Network device that automatically bridge network traffic in the event of a system failure or power outage.</a:t>
              </a:r>
            </a:p>
          </p:txBody>
        </p:sp>
        <p:pic>
          <p:nvPicPr>
            <p:cNvPr id="53" name="Picture 5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2356" y="1098142"/>
              <a:ext cx="581891" cy="585216"/>
            </a:xfrm>
            <a:prstGeom prst="rect">
              <a:avLst/>
            </a:prstGeom>
          </p:spPr>
        </p:pic>
      </p:grpSp>
      <p:cxnSp>
        <p:nvCxnSpPr>
          <p:cNvPr id="29" name="Straight Connector 28"/>
          <p:cNvCxnSpPr/>
          <p:nvPr/>
        </p:nvCxnSpPr>
        <p:spPr bwMode="auto">
          <a:xfrm>
            <a:off x="6735783" y="3084343"/>
            <a:ext cx="0" cy="742950"/>
          </a:xfrm>
          <a:prstGeom prst="line">
            <a:avLst/>
          </a:prstGeom>
          <a:solidFill>
            <a:schemeClr val="accent1"/>
          </a:solidFill>
          <a:ln w="28575" cap="flat" cmpd="sng" algn="ctr">
            <a:solidFill>
              <a:schemeClr val="tx2"/>
            </a:solidFill>
            <a:prstDash val="solid"/>
            <a:round/>
            <a:headEnd type="triangle" w="med" len="med"/>
            <a:tailEnd type="triangle" w="med" len="med"/>
          </a:ln>
          <a:effectLst/>
        </p:spPr>
      </p:cxnSp>
      <p:cxnSp>
        <p:nvCxnSpPr>
          <p:cNvPr id="30" name="Straight Connector 29"/>
          <p:cNvCxnSpPr/>
          <p:nvPr/>
        </p:nvCxnSpPr>
        <p:spPr bwMode="auto">
          <a:xfrm flipV="1">
            <a:off x="5748365" y="2815204"/>
            <a:ext cx="594596" cy="13730"/>
          </a:xfrm>
          <a:prstGeom prst="line">
            <a:avLst/>
          </a:prstGeom>
          <a:solidFill>
            <a:schemeClr val="accent1"/>
          </a:solidFill>
          <a:ln w="28575" cap="flat" cmpd="sng" algn="ctr">
            <a:solidFill>
              <a:srgbClr val="FF0000"/>
            </a:solidFill>
            <a:prstDash val="solid"/>
            <a:round/>
            <a:headEnd type="triangle" w="med" len="med"/>
            <a:tailEnd type="triangle" w="med" len="med"/>
          </a:ln>
          <a:effectLst/>
        </p:spPr>
      </p:cxnSp>
      <p:sp>
        <p:nvSpPr>
          <p:cNvPr id="31" name="TextBox 30"/>
          <p:cNvSpPr txBox="1"/>
          <p:nvPr/>
        </p:nvSpPr>
        <p:spPr>
          <a:xfrm>
            <a:off x="5532872" y="4217300"/>
            <a:ext cx="2650189" cy="307773"/>
          </a:xfrm>
          <a:prstGeom prst="rect">
            <a:avLst/>
          </a:prstGeom>
          <a:noFill/>
        </p:spPr>
        <p:txBody>
          <a:bodyPr wrap="none" lIns="91436" tIns="45718" rIns="91436" bIns="45718" rtlCol="0">
            <a:spAutoFit/>
          </a:bodyPr>
          <a:lstStyle/>
          <a:p>
            <a:r>
              <a:rPr lang="en-US" sz="1000" b="1" dirty="0">
                <a:solidFill>
                  <a:srgbClr val="404040"/>
                </a:solidFill>
                <a:latin typeface="Helvetica 55 Roman"/>
                <a:cs typeface="Helvetica 55 Roman"/>
              </a:rPr>
              <a:t>Network</a:t>
            </a:r>
            <a:r>
              <a:rPr lang="en-US" b="1" dirty="0">
                <a:solidFill>
                  <a:srgbClr val="404040"/>
                </a:solidFill>
                <a:latin typeface="Helvetica 55 Roman"/>
                <a:cs typeface="Helvetica 55 Roman"/>
              </a:rPr>
              <a:t> </a:t>
            </a:r>
            <a:r>
              <a:rPr lang="en-US" sz="1000" b="1" dirty="0">
                <a:solidFill>
                  <a:srgbClr val="404040"/>
                </a:solidFill>
                <a:latin typeface="Helvetica 55 Roman"/>
                <a:cs typeface="Helvetica 55 Roman"/>
              </a:rPr>
              <a:t>Appliance (Example: FortiGate)</a:t>
            </a:r>
          </a:p>
        </p:txBody>
      </p:sp>
      <p:cxnSp>
        <p:nvCxnSpPr>
          <p:cNvPr id="32" name="Straight Connector 31"/>
          <p:cNvCxnSpPr/>
          <p:nvPr/>
        </p:nvCxnSpPr>
        <p:spPr bwMode="auto">
          <a:xfrm>
            <a:off x="7631076" y="2825197"/>
            <a:ext cx="463926" cy="3737"/>
          </a:xfrm>
          <a:prstGeom prst="line">
            <a:avLst/>
          </a:prstGeom>
          <a:solidFill>
            <a:schemeClr val="accent1"/>
          </a:solidFill>
          <a:ln w="28575" cap="flat" cmpd="sng" algn="ctr">
            <a:solidFill>
              <a:srgbClr val="FF0000"/>
            </a:solidFill>
            <a:prstDash val="solid"/>
            <a:round/>
            <a:headEnd type="triangle" w="med" len="med"/>
            <a:tailEnd type="triangle" w="med" len="med"/>
          </a:ln>
          <a:effectLst/>
        </p:spPr>
      </p:cxnSp>
      <p:cxnSp>
        <p:nvCxnSpPr>
          <p:cNvPr id="33" name="Straight Connector 32"/>
          <p:cNvCxnSpPr/>
          <p:nvPr/>
        </p:nvCxnSpPr>
        <p:spPr bwMode="auto">
          <a:xfrm>
            <a:off x="7421583" y="3084343"/>
            <a:ext cx="0" cy="742950"/>
          </a:xfrm>
          <a:prstGeom prst="line">
            <a:avLst/>
          </a:prstGeom>
          <a:solidFill>
            <a:schemeClr val="accent1"/>
          </a:solidFill>
          <a:ln w="28575" cap="flat" cmpd="sng" algn="ctr">
            <a:solidFill>
              <a:schemeClr val="tx2"/>
            </a:solidFill>
            <a:prstDash val="solid"/>
            <a:round/>
            <a:headEnd type="triangle" w="med" len="med"/>
            <a:tailEnd type="triangle" w="med" len="med"/>
          </a:ln>
          <a:effectLst/>
        </p:spPr>
      </p:cxnSp>
      <p:sp>
        <p:nvSpPr>
          <p:cNvPr id="34" name="TextBox 33"/>
          <p:cNvSpPr txBox="1"/>
          <p:nvPr/>
        </p:nvSpPr>
        <p:spPr>
          <a:xfrm>
            <a:off x="5801206" y="2540011"/>
            <a:ext cx="455548" cy="246221"/>
          </a:xfrm>
          <a:prstGeom prst="rect">
            <a:avLst/>
          </a:prstGeom>
          <a:noFill/>
        </p:spPr>
        <p:txBody>
          <a:bodyPr wrap="none" lIns="91436" tIns="45718" rIns="91436" bIns="45718" rtlCol="0">
            <a:spAutoFit/>
          </a:bodyPr>
          <a:lstStyle/>
          <a:p>
            <a:r>
              <a:rPr lang="en-US" sz="1000" dirty="0">
                <a:solidFill>
                  <a:srgbClr val="404040"/>
                </a:solidFill>
                <a:latin typeface="Helvetica 55 Roman"/>
                <a:cs typeface="Helvetica 55 Roman"/>
              </a:rPr>
              <a:t>Net0</a:t>
            </a:r>
          </a:p>
        </p:txBody>
      </p:sp>
      <p:sp>
        <p:nvSpPr>
          <p:cNvPr id="35" name="TextBox 34"/>
          <p:cNvSpPr txBox="1"/>
          <p:nvPr/>
        </p:nvSpPr>
        <p:spPr>
          <a:xfrm>
            <a:off x="7674114" y="2550005"/>
            <a:ext cx="455548" cy="246221"/>
          </a:xfrm>
          <a:prstGeom prst="rect">
            <a:avLst/>
          </a:prstGeom>
          <a:noFill/>
        </p:spPr>
        <p:txBody>
          <a:bodyPr wrap="none" lIns="91436" tIns="45718" rIns="91436" bIns="45718" rtlCol="0">
            <a:spAutoFit/>
          </a:bodyPr>
          <a:lstStyle/>
          <a:p>
            <a:r>
              <a:rPr lang="en-US" sz="1000" dirty="0">
                <a:solidFill>
                  <a:srgbClr val="404040"/>
                </a:solidFill>
                <a:latin typeface="Helvetica 55 Roman"/>
                <a:cs typeface="Helvetica 55 Roman"/>
              </a:rPr>
              <a:t>Net1</a:t>
            </a:r>
          </a:p>
        </p:txBody>
      </p:sp>
      <p:sp>
        <p:nvSpPr>
          <p:cNvPr id="36" name="TextBox 35"/>
          <p:cNvSpPr txBox="1"/>
          <p:nvPr/>
        </p:nvSpPr>
        <p:spPr>
          <a:xfrm>
            <a:off x="6278583" y="3312944"/>
            <a:ext cx="505454" cy="246221"/>
          </a:xfrm>
          <a:prstGeom prst="rect">
            <a:avLst/>
          </a:prstGeom>
          <a:noFill/>
        </p:spPr>
        <p:txBody>
          <a:bodyPr wrap="none" lIns="91436" tIns="45718" rIns="91436" bIns="45718" rtlCol="0">
            <a:spAutoFit/>
          </a:bodyPr>
          <a:lstStyle/>
          <a:p>
            <a:r>
              <a:rPr lang="en-US" sz="1000" dirty="0">
                <a:solidFill>
                  <a:srgbClr val="404040"/>
                </a:solidFill>
                <a:latin typeface="Helvetica 55 Roman"/>
                <a:cs typeface="Helvetica 55 Roman"/>
              </a:rPr>
              <a:t>Mon0</a:t>
            </a:r>
          </a:p>
        </p:txBody>
      </p:sp>
      <p:sp>
        <p:nvSpPr>
          <p:cNvPr id="37" name="TextBox 36"/>
          <p:cNvSpPr txBox="1"/>
          <p:nvPr/>
        </p:nvSpPr>
        <p:spPr>
          <a:xfrm>
            <a:off x="7421583" y="3312944"/>
            <a:ext cx="505454" cy="246221"/>
          </a:xfrm>
          <a:prstGeom prst="rect">
            <a:avLst/>
          </a:prstGeom>
          <a:noFill/>
        </p:spPr>
        <p:txBody>
          <a:bodyPr wrap="none" lIns="91436" tIns="45718" rIns="91436" bIns="45718" rtlCol="0">
            <a:spAutoFit/>
          </a:bodyPr>
          <a:lstStyle/>
          <a:p>
            <a:r>
              <a:rPr lang="en-US" sz="1000" dirty="0">
                <a:solidFill>
                  <a:srgbClr val="404040"/>
                </a:solidFill>
                <a:latin typeface="Helvetica 55 Roman"/>
                <a:cs typeface="Helvetica 55 Roman"/>
              </a:rPr>
              <a:t>Mon1</a:t>
            </a:r>
          </a:p>
        </p:txBody>
      </p:sp>
      <p:pic>
        <p:nvPicPr>
          <p:cNvPr id="38" name="Picture 3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60892" y="2343994"/>
            <a:ext cx="1270185" cy="884474"/>
          </a:xfrm>
          <a:prstGeom prst="rect">
            <a:avLst/>
          </a:prstGeom>
        </p:spPr>
      </p:pic>
      <p:sp>
        <p:nvSpPr>
          <p:cNvPr id="39" name="TextBox 38"/>
          <p:cNvSpPr txBox="1"/>
          <p:nvPr/>
        </p:nvSpPr>
        <p:spPr>
          <a:xfrm>
            <a:off x="7005064" y="2240714"/>
            <a:ext cx="875710" cy="246221"/>
          </a:xfrm>
          <a:prstGeom prst="rect">
            <a:avLst/>
          </a:prstGeom>
          <a:noFill/>
        </p:spPr>
        <p:txBody>
          <a:bodyPr wrap="none" lIns="91436" tIns="45718" rIns="91436" bIns="45718" rtlCol="0">
            <a:spAutoFit/>
          </a:bodyPr>
          <a:lstStyle/>
          <a:p>
            <a:r>
              <a:rPr lang="en-US" sz="1000" b="1" dirty="0">
                <a:solidFill>
                  <a:srgbClr val="404040"/>
                </a:solidFill>
                <a:latin typeface="Helvetica 55 Roman"/>
                <a:cs typeface="Helvetica 55 Roman"/>
              </a:rPr>
              <a:t>FortiBridge</a:t>
            </a:r>
          </a:p>
        </p:txBody>
      </p:sp>
      <p:pic>
        <p:nvPicPr>
          <p:cNvPr id="45" name="Picture 4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43199" y="2623941"/>
            <a:ext cx="605166" cy="432262"/>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82609" y="2649741"/>
            <a:ext cx="605166" cy="432262"/>
          </a:xfrm>
          <a:prstGeom prst="rect">
            <a:avLst/>
          </a:prstGeom>
        </p:spPr>
      </p:pic>
      <p:pic>
        <p:nvPicPr>
          <p:cNvPr id="54" name="Picture 5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10097" y="3693168"/>
            <a:ext cx="857874" cy="598516"/>
          </a:xfrm>
          <a:prstGeom prst="rect">
            <a:avLst/>
          </a:prstGeom>
        </p:spPr>
      </p:pic>
    </p:spTree>
    <p:extLst>
      <p:ext uri="{BB962C8B-B14F-4D97-AF65-F5344CB8AC3E}">
        <p14:creationId xmlns:p14="http://schemas.microsoft.com/office/powerpoint/2010/main" val="2202968594"/>
      </p:ext>
    </p:extLst>
  </p:cSld>
  <p:clrMapOvr>
    <a:masterClrMapping/>
  </p:clrMapOvr>
  <p:transition>
    <p:wipe dir="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FortiBridge Series</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362161318"/>
              </p:ext>
            </p:extLst>
          </p:nvPr>
        </p:nvGraphicFramePr>
        <p:xfrm>
          <a:off x="252002" y="1080000"/>
          <a:ext cx="8640001" cy="1867200"/>
        </p:xfrm>
        <a:graphic>
          <a:graphicData uri="http://schemas.openxmlformats.org/drawingml/2006/table">
            <a:tbl>
              <a:tblPr firstRow="1" firstCol="1" bandRow="1">
                <a:effectLst/>
                <a:tableStyleId>{073A0DAA-6AF3-43AB-8588-CEC1D06C72B9}</a:tableStyleId>
              </a:tblPr>
              <a:tblGrid>
                <a:gridCol w="2271596"/>
                <a:gridCol w="1273681"/>
                <a:gridCol w="1273681"/>
                <a:gridCol w="1273681"/>
                <a:gridCol w="1273681"/>
                <a:gridCol w="1273681"/>
              </a:tblGrid>
              <a:tr h="260400">
                <a:tc>
                  <a:txBody>
                    <a:bodyPr/>
                    <a:lstStyle/>
                    <a:p>
                      <a:endParaRPr lang="en-US" sz="1000" dirty="0"/>
                    </a:p>
                  </a:txBody>
                  <a:tcPr marT="54000" marB="5400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FBG-</a:t>
                      </a:r>
                      <a:r>
                        <a:rPr kumimoji="0" lang="en-US" sz="1000" b="1" u="none" strike="noStrike" cap="none" normalizeH="0" baseline="0" dirty="0" smtClean="0">
                          <a:ln>
                            <a:noFill/>
                          </a:ln>
                          <a:solidFill>
                            <a:schemeClr val="bg1"/>
                          </a:solidFill>
                          <a:effectLst/>
                        </a:rPr>
                        <a:t>2001</a:t>
                      </a:r>
                      <a:endParaRPr lang="en-US" sz="1000" dirty="0" smtClean="0"/>
                    </a:p>
                  </a:txBody>
                  <a:tcPr marT="54000" marB="5400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FBG-</a:t>
                      </a:r>
                      <a:r>
                        <a:rPr kumimoji="0" lang="en-US" sz="1000" b="1" u="none" strike="noStrike" cap="none" normalizeH="0" baseline="0" dirty="0" smtClean="0">
                          <a:ln>
                            <a:noFill/>
                          </a:ln>
                          <a:solidFill>
                            <a:schemeClr val="bg1"/>
                          </a:solidFill>
                          <a:effectLst/>
                        </a:rPr>
                        <a:t>2001F</a:t>
                      </a:r>
                      <a:endParaRPr lang="en-US" sz="1000" dirty="0" smtClean="0"/>
                    </a:p>
                  </a:txBody>
                  <a:tcPr marT="54000" marB="5400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FBG-</a:t>
                      </a:r>
                      <a:r>
                        <a:rPr kumimoji="0" lang="en-US" sz="1000" b="1" u="none" strike="noStrike" cap="none" normalizeH="0" baseline="0" dirty="0" smtClean="0">
                          <a:ln>
                            <a:noFill/>
                          </a:ln>
                          <a:solidFill>
                            <a:schemeClr val="bg1"/>
                          </a:solidFill>
                          <a:effectLst/>
                        </a:rPr>
                        <a:t>2002</a:t>
                      </a:r>
                      <a:endParaRPr lang="en-US" sz="1000" dirty="0" smtClean="0"/>
                    </a:p>
                  </a:txBody>
                  <a:tcPr marT="54000" marB="5400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FBG-</a:t>
                      </a:r>
                      <a:r>
                        <a:rPr kumimoji="0" lang="en-US" sz="1000" b="1" u="none" strike="noStrike" cap="none" normalizeH="0" baseline="0" dirty="0" smtClean="0">
                          <a:ln>
                            <a:noFill/>
                          </a:ln>
                          <a:solidFill>
                            <a:schemeClr val="bg1"/>
                          </a:solidFill>
                          <a:effectLst/>
                        </a:rPr>
                        <a:t>2002F</a:t>
                      </a:r>
                      <a:endParaRPr lang="en-US" sz="1000" dirty="0" smtClean="0"/>
                    </a:p>
                  </a:txBody>
                  <a:tcPr marT="54000" marB="5400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FBG-2002X</a:t>
                      </a:r>
                    </a:p>
                  </a:txBody>
                  <a:tcPr marT="54000" marB="54000" anchor="ctr">
                    <a:solidFill>
                      <a:schemeClr val="accent4">
                        <a:lumMod val="50000"/>
                      </a:schemeClr>
                    </a:solidFill>
                  </a:tcPr>
                </a:tc>
              </a:tr>
              <a:tr h="260400">
                <a:tc>
                  <a:txBody>
                    <a:bodyPr/>
                    <a:lstStyle/>
                    <a:p>
                      <a:r>
                        <a:rPr lang="en-US" sz="1000" b="1" dirty="0" smtClean="0">
                          <a:solidFill>
                            <a:srgbClr val="FFFFFF"/>
                          </a:solidFill>
                        </a:rPr>
                        <a:t>Network Segments Supported</a:t>
                      </a:r>
                      <a:endParaRPr lang="en-US" sz="1000" b="1" dirty="0">
                        <a:solidFill>
                          <a:srgbClr val="FFFFFF"/>
                        </a:solidFill>
                      </a:endParaRPr>
                    </a:p>
                  </a:txBody>
                  <a:tcPr marT="54000" marB="54000" anchor="ctr">
                    <a:solidFill>
                      <a:schemeClr val="accent4"/>
                    </a:solidFill>
                  </a:tcPr>
                </a:tc>
                <a:tc>
                  <a:txBody>
                    <a:bodyPr/>
                    <a:lstStyle/>
                    <a:p>
                      <a:pPr algn="ctr"/>
                      <a:r>
                        <a:rPr lang="en-US" sz="1000" b="0" i="0" dirty="0" smtClean="0">
                          <a:solidFill>
                            <a:schemeClr val="tx1"/>
                          </a:solidFill>
                          <a:latin typeface="+mn-lt"/>
                        </a:rPr>
                        <a:t>1 x 1G</a:t>
                      </a:r>
                      <a:endParaRPr lang="en-US" sz="1000" b="0" i="0" dirty="0">
                        <a:solidFill>
                          <a:schemeClr val="tx1"/>
                        </a:solidFill>
                        <a:latin typeface="+mn-lt"/>
                      </a:endParaRPr>
                    </a:p>
                  </a:txBody>
                  <a:tcPr marT="54000" marB="54000" anchor="ctr">
                    <a:solidFill>
                      <a:schemeClr val="accent4">
                        <a:lumMod val="40000"/>
                        <a:lumOff val="60000"/>
                      </a:schemeClr>
                    </a:solidFill>
                  </a:tcPr>
                </a:tc>
                <a:tc>
                  <a:txBody>
                    <a:bodyPr/>
                    <a:lstStyle/>
                    <a:p>
                      <a:pPr algn="ctr"/>
                      <a:r>
                        <a:rPr lang="en-US" sz="1000" b="0" i="0" dirty="0" smtClean="0">
                          <a:solidFill>
                            <a:schemeClr val="tx1"/>
                          </a:solidFill>
                          <a:latin typeface="+mn-lt"/>
                        </a:rPr>
                        <a:t>1 x 1G</a:t>
                      </a:r>
                      <a:endParaRPr lang="en-US" sz="1000" b="0" i="0" dirty="0">
                        <a:solidFill>
                          <a:schemeClr val="tx1"/>
                        </a:solidFill>
                        <a:latin typeface="+mn-lt"/>
                      </a:endParaRPr>
                    </a:p>
                  </a:txBody>
                  <a:tcPr marT="54000" marB="54000" anchor="ctr">
                    <a:solidFill>
                      <a:schemeClr val="accent4">
                        <a:lumMod val="40000"/>
                        <a:lumOff val="60000"/>
                      </a:schemeClr>
                    </a:solidFill>
                  </a:tcPr>
                </a:tc>
                <a:tc>
                  <a:txBody>
                    <a:bodyPr/>
                    <a:lstStyle/>
                    <a:p>
                      <a:pPr algn="ctr"/>
                      <a:r>
                        <a:rPr lang="en-US" sz="1000" b="0" i="0" dirty="0" smtClean="0">
                          <a:solidFill>
                            <a:schemeClr val="tx1"/>
                          </a:solidFill>
                          <a:latin typeface="+mn-lt"/>
                        </a:rPr>
                        <a:t>2 x 1G</a:t>
                      </a:r>
                      <a:endParaRPr lang="en-US" sz="1000" b="0" i="0" dirty="0">
                        <a:solidFill>
                          <a:schemeClr val="tx1"/>
                        </a:solidFill>
                        <a:latin typeface="+mn-lt"/>
                      </a:endParaRPr>
                    </a:p>
                  </a:txBody>
                  <a:tcPr marT="54000" marB="54000" anchor="ctr">
                    <a:solidFill>
                      <a:schemeClr val="accent4">
                        <a:lumMod val="40000"/>
                        <a:lumOff val="60000"/>
                      </a:schemeClr>
                    </a:solidFill>
                  </a:tcPr>
                </a:tc>
                <a:tc>
                  <a:txBody>
                    <a:bodyPr/>
                    <a:lstStyle/>
                    <a:p>
                      <a:pPr algn="ctr"/>
                      <a:r>
                        <a:rPr lang="en-US" sz="1000" b="0" i="0" dirty="0" smtClean="0">
                          <a:solidFill>
                            <a:schemeClr val="tx1"/>
                          </a:solidFill>
                          <a:latin typeface="+mn-lt"/>
                        </a:rPr>
                        <a:t>2 x 1G</a:t>
                      </a:r>
                      <a:endParaRPr lang="en-US" sz="1000" b="0" i="0" dirty="0">
                        <a:solidFill>
                          <a:schemeClr val="tx1"/>
                        </a:solidFill>
                        <a:latin typeface="+mn-lt"/>
                      </a:endParaRPr>
                    </a:p>
                  </a:txBody>
                  <a:tcPr marT="54000" marB="54000" anchor="ctr">
                    <a:solidFill>
                      <a:schemeClr val="accent4">
                        <a:lumMod val="40000"/>
                        <a:lumOff val="60000"/>
                      </a:schemeClr>
                    </a:solidFill>
                  </a:tcPr>
                </a:tc>
                <a:tc>
                  <a:txBody>
                    <a:bodyPr/>
                    <a:lstStyle/>
                    <a:p>
                      <a:pPr algn="ctr"/>
                      <a:r>
                        <a:rPr lang="en-US" sz="1000" b="0" i="0" dirty="0" smtClean="0">
                          <a:solidFill>
                            <a:schemeClr val="tx1"/>
                          </a:solidFill>
                          <a:latin typeface="+mn-lt"/>
                        </a:rPr>
                        <a:t>2 x 10G</a:t>
                      </a:r>
                      <a:endParaRPr lang="en-US" sz="1000" b="0" i="0" dirty="0">
                        <a:solidFill>
                          <a:schemeClr val="tx1"/>
                        </a:solidFill>
                        <a:latin typeface="+mn-lt"/>
                      </a:endParaRPr>
                    </a:p>
                  </a:txBody>
                  <a:tcPr marT="54000" marB="54000" anchor="ctr">
                    <a:solidFill>
                      <a:schemeClr val="accent4">
                        <a:lumMod val="40000"/>
                        <a:lumOff val="60000"/>
                      </a:schemeClr>
                    </a:solidFill>
                  </a:tcPr>
                </a:tc>
              </a:tr>
              <a:tr h="412800">
                <a:tc>
                  <a:txBody>
                    <a:bodyPr/>
                    <a:lstStyle/>
                    <a:p>
                      <a:r>
                        <a:rPr lang="en-US" sz="1000" b="1" dirty="0" smtClean="0">
                          <a:solidFill>
                            <a:srgbClr val="FFFFFF"/>
                          </a:solidFill>
                        </a:rPr>
                        <a:t>Network Ports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rgbClr val="FFFFFF"/>
                          </a:solidFill>
                        </a:rPr>
                        <a:t>(</a:t>
                      </a:r>
                      <a:r>
                        <a:rPr lang="en-US" sz="1000" b="1" baseline="0" dirty="0" smtClean="0">
                          <a:solidFill>
                            <a:srgbClr val="FFFFFF"/>
                          </a:solidFill>
                        </a:rPr>
                        <a:t>connectors</a:t>
                      </a:r>
                      <a:r>
                        <a:rPr lang="en-US" sz="1000" dirty="0" smtClean="0"/>
                        <a:t>)</a:t>
                      </a:r>
                      <a:endParaRPr lang="en-US" sz="1000" b="1" dirty="0" smtClean="0">
                        <a:solidFill>
                          <a:srgbClr val="FFFFFF"/>
                        </a:solidFill>
                      </a:endParaRPr>
                    </a:p>
                  </a:txBody>
                  <a:tcPr marT="54000" marB="54000" anchor="c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2x GE RJ45</a:t>
                      </a:r>
                      <a:endParaRPr lang="en-US" sz="1000" b="0" i="0" dirty="0" smtClean="0">
                        <a:solidFill>
                          <a:schemeClr val="tx1"/>
                        </a:solidFill>
                        <a:latin typeface="+mn-lt"/>
                      </a:endParaRPr>
                    </a:p>
                  </a:txBody>
                  <a:tcPr marT="54000" marB="54000" anchor="ctr">
                    <a:solidFill>
                      <a:srgbClr val="E4E4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2x LC (1G)</a:t>
                      </a:r>
                      <a:endParaRPr lang="en-US" sz="1000" b="0" i="0" dirty="0" smtClean="0">
                        <a:solidFill>
                          <a:schemeClr val="tx1"/>
                        </a:solidFill>
                        <a:latin typeface="+mn-lt"/>
                      </a:endParaRPr>
                    </a:p>
                  </a:txBody>
                  <a:tcPr marT="54000" marB="54000" anchor="ctr">
                    <a:solidFill>
                      <a:srgbClr val="E4E4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4x GE RJ45</a:t>
                      </a:r>
                      <a:endParaRPr lang="en-US" sz="1000" b="0" i="0" dirty="0" smtClean="0">
                        <a:solidFill>
                          <a:schemeClr val="tx1"/>
                        </a:solidFill>
                        <a:latin typeface="+mn-lt"/>
                      </a:endParaRPr>
                    </a:p>
                  </a:txBody>
                  <a:tcPr marT="54000" marB="54000" anchor="ctr">
                    <a:solidFill>
                      <a:srgbClr val="E4E4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4x LC (1G)</a:t>
                      </a:r>
                      <a:endParaRPr lang="en-US" sz="1000" b="0" i="0" dirty="0" smtClean="0">
                        <a:solidFill>
                          <a:schemeClr val="tx1"/>
                        </a:solidFill>
                        <a:latin typeface="+mn-lt"/>
                      </a:endParaRPr>
                    </a:p>
                  </a:txBody>
                  <a:tcPr marT="54000" marB="54000" anchor="ctr">
                    <a:solidFill>
                      <a:srgbClr val="E4E4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4x LC (10G)</a:t>
                      </a:r>
                      <a:endParaRPr lang="en-US" sz="1000" b="0" i="0" dirty="0" smtClean="0">
                        <a:solidFill>
                          <a:schemeClr val="tx1"/>
                        </a:solidFill>
                        <a:latin typeface="+mn-lt"/>
                      </a:endParaRPr>
                    </a:p>
                  </a:txBody>
                  <a:tcPr marT="54000" marB="54000" anchor="ctr">
                    <a:solidFill>
                      <a:srgbClr val="E4E4E4"/>
                    </a:solidFill>
                  </a:tcPr>
                </a:tc>
              </a:tr>
              <a:tr h="412800">
                <a:tc>
                  <a:txBody>
                    <a:bodyPr/>
                    <a:lstStyle/>
                    <a:p>
                      <a:r>
                        <a:rPr lang="en-US" sz="1000" b="1" dirty="0" smtClean="0">
                          <a:solidFill>
                            <a:srgbClr val="FFFFFF"/>
                          </a:solidFill>
                        </a:rPr>
                        <a:t>Monitor Ports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rgbClr val="FFFFFF"/>
                          </a:solidFill>
                        </a:rPr>
                        <a:t>(with </a:t>
                      </a:r>
                      <a:r>
                        <a:rPr lang="en-US" sz="1000" b="1" dirty="0" smtClean="0">
                          <a:solidFill>
                            <a:schemeClr val="lt1"/>
                          </a:solidFill>
                        </a:rPr>
                        <a:t>P</a:t>
                      </a:r>
                      <a:r>
                        <a:rPr lang="en-US" sz="1000" dirty="0" smtClean="0"/>
                        <a:t>luggable </a:t>
                      </a:r>
                      <a:r>
                        <a:rPr lang="en-US" sz="1000" b="1" dirty="0" smtClean="0">
                          <a:solidFill>
                            <a:srgbClr val="FFFFFF"/>
                          </a:solidFill>
                        </a:rPr>
                        <a:t>Transceivers)</a:t>
                      </a:r>
                    </a:p>
                  </a:txBody>
                  <a:tcPr marT="54000" marB="54000" anchor="c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2x GE RJ45</a:t>
                      </a:r>
                      <a:endParaRPr lang="en-US" sz="1000" b="0" i="0" dirty="0" smtClean="0">
                        <a:solidFill>
                          <a:schemeClr val="tx1"/>
                        </a:solidFill>
                        <a:latin typeface="+mn-lt"/>
                      </a:endParaRPr>
                    </a:p>
                  </a:txBody>
                  <a:tcPr marT="54000" marB="5400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2x SX SFP</a:t>
                      </a:r>
                      <a:endParaRPr lang="en-US" sz="1000" b="0" i="0" dirty="0" smtClean="0">
                        <a:solidFill>
                          <a:schemeClr val="tx1"/>
                        </a:solidFill>
                        <a:latin typeface="+mn-lt"/>
                      </a:endParaRPr>
                    </a:p>
                  </a:txBody>
                  <a:tcPr marT="54000" marB="5400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4x GE RJ45</a:t>
                      </a:r>
                      <a:endParaRPr lang="en-US" sz="1000" b="0" i="0" dirty="0" smtClean="0">
                        <a:solidFill>
                          <a:schemeClr val="tx1"/>
                        </a:solidFill>
                        <a:latin typeface="+mn-lt"/>
                      </a:endParaRPr>
                    </a:p>
                  </a:txBody>
                  <a:tcPr marT="54000" marB="5400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4x SX SFP</a:t>
                      </a:r>
                      <a:endParaRPr lang="en-US" sz="1000" b="0" i="0" dirty="0" smtClean="0">
                        <a:solidFill>
                          <a:schemeClr val="tx1"/>
                        </a:solidFill>
                        <a:latin typeface="+mn-lt"/>
                      </a:endParaRPr>
                    </a:p>
                  </a:txBody>
                  <a:tcPr marT="54000" marB="5400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4x SR SFP+</a:t>
                      </a:r>
                      <a:endParaRPr lang="en-US" sz="1000" b="0" i="0" dirty="0" smtClean="0">
                        <a:solidFill>
                          <a:schemeClr val="tx1"/>
                        </a:solidFill>
                        <a:latin typeface="+mn-lt"/>
                      </a:endParaRPr>
                    </a:p>
                  </a:txBody>
                  <a:tcPr marT="54000" marB="54000" anchor="ctr">
                    <a:solidFill>
                      <a:srgbClr val="C9C9C9"/>
                    </a:solidFill>
                  </a:tcPr>
                </a:tc>
              </a:tr>
              <a:tr h="260400">
                <a:tc>
                  <a:txBody>
                    <a:bodyPr/>
                    <a:lstStyle/>
                    <a:p>
                      <a:r>
                        <a:rPr lang="en-US" sz="1000" b="1" dirty="0" smtClean="0">
                          <a:solidFill>
                            <a:srgbClr val="FFFFFF"/>
                          </a:solidFill>
                        </a:rPr>
                        <a:t>Management Port</a:t>
                      </a:r>
                      <a:endParaRPr lang="en-US" sz="1000" b="1" dirty="0">
                        <a:solidFill>
                          <a:srgbClr val="FFFFFF"/>
                        </a:solidFill>
                      </a:endParaRPr>
                    </a:p>
                  </a:txBody>
                  <a:tcPr marT="54000" marB="54000" anchor="c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1 x GE RJ45</a:t>
                      </a:r>
                    </a:p>
                  </a:txBody>
                  <a:tcPr marT="54000" marB="54000" anchor="ctr">
                    <a:solidFill>
                      <a:srgbClr val="E4E4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1 x GE RJ45</a:t>
                      </a:r>
                    </a:p>
                  </a:txBody>
                  <a:tcPr marT="54000" marB="54000" anchor="ctr">
                    <a:solidFill>
                      <a:srgbClr val="E4E4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1 x GE RJ45</a:t>
                      </a:r>
                    </a:p>
                  </a:txBody>
                  <a:tcPr marT="54000" marB="54000" anchor="ctr">
                    <a:solidFill>
                      <a:srgbClr val="E4E4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1 x GE RJ45</a:t>
                      </a:r>
                    </a:p>
                  </a:txBody>
                  <a:tcPr marT="54000" marB="54000" anchor="ctr">
                    <a:solidFill>
                      <a:srgbClr val="E4E4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1 x GE RJ45</a:t>
                      </a:r>
                    </a:p>
                  </a:txBody>
                  <a:tcPr marT="54000" marB="54000" anchor="ctr">
                    <a:solidFill>
                      <a:srgbClr val="E4E4E4"/>
                    </a:solidFill>
                  </a:tcPr>
                </a:tc>
              </a:tr>
              <a:tr h="260400">
                <a:tc>
                  <a:txBody>
                    <a:bodyPr/>
                    <a:lstStyle/>
                    <a:p>
                      <a:r>
                        <a:rPr lang="en-US" sz="1000" dirty="0" smtClean="0"/>
                        <a:t>Power Supply</a:t>
                      </a:r>
                      <a:endParaRPr lang="en-US" sz="1000" b="1" dirty="0">
                        <a:solidFill>
                          <a:srgbClr val="FFFFFF"/>
                        </a:solidFill>
                      </a:endParaRPr>
                    </a:p>
                  </a:txBody>
                  <a:tcPr marT="54000" marB="54000" anchor="ctr">
                    <a:solidFill>
                      <a:schemeClr val="accent4"/>
                    </a:solidFill>
                  </a:tcPr>
                </a:tc>
                <a:tc>
                  <a:txBody>
                    <a:bodyPr/>
                    <a:lstStyle/>
                    <a:p>
                      <a:pPr algn="ctr"/>
                      <a:r>
                        <a:rPr lang="en-US" sz="1000" b="0" i="0" dirty="0" smtClean="0">
                          <a:solidFill>
                            <a:schemeClr val="tx1"/>
                          </a:solidFill>
                          <a:latin typeface="+mn-lt"/>
                        </a:rPr>
                        <a:t>Single</a:t>
                      </a:r>
                      <a:endParaRPr lang="en-US" sz="1000" b="0" i="0" dirty="0">
                        <a:solidFill>
                          <a:schemeClr val="tx1"/>
                        </a:solidFill>
                        <a:latin typeface="+mn-lt"/>
                      </a:endParaRPr>
                    </a:p>
                  </a:txBody>
                  <a:tcPr marT="54000" marB="54000" anchor="ctr">
                    <a:solidFill>
                      <a:srgbClr val="C9C9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Single</a:t>
                      </a:r>
                    </a:p>
                  </a:txBody>
                  <a:tcPr marT="54000" marB="54000" anchor="ctr">
                    <a:solidFill>
                      <a:srgbClr val="C9C9C9"/>
                    </a:solidFill>
                  </a:tcPr>
                </a:tc>
                <a:tc>
                  <a:txBody>
                    <a:bodyPr/>
                    <a:lstStyle/>
                    <a:p>
                      <a:pPr algn="ctr"/>
                      <a:r>
                        <a:rPr lang="en-US" sz="1000" b="0" i="0" dirty="0" smtClean="0">
                          <a:solidFill>
                            <a:schemeClr val="tx1"/>
                          </a:solidFill>
                          <a:latin typeface="+mn-lt"/>
                        </a:rPr>
                        <a:t>Single</a:t>
                      </a:r>
                      <a:endParaRPr lang="en-US" sz="1000" b="0" i="0" dirty="0">
                        <a:solidFill>
                          <a:schemeClr val="tx1"/>
                        </a:solidFill>
                        <a:latin typeface="+mn-lt"/>
                      </a:endParaRPr>
                    </a:p>
                  </a:txBody>
                  <a:tcPr marT="54000" marB="54000" anchor="ctr">
                    <a:solidFill>
                      <a:srgbClr val="C9C9C9"/>
                    </a:solidFill>
                  </a:tcPr>
                </a:tc>
                <a:tc>
                  <a:txBody>
                    <a:bodyPr/>
                    <a:lstStyle/>
                    <a:p>
                      <a:pPr algn="ctr"/>
                      <a:r>
                        <a:rPr lang="en-US" sz="1000" b="0" i="0" dirty="0" smtClean="0">
                          <a:solidFill>
                            <a:schemeClr val="tx1"/>
                          </a:solidFill>
                          <a:latin typeface="+mn-lt"/>
                        </a:rPr>
                        <a:t>Single</a:t>
                      </a:r>
                      <a:endParaRPr lang="en-US" sz="1000" b="0" i="0" dirty="0">
                        <a:solidFill>
                          <a:schemeClr val="tx1"/>
                        </a:solidFill>
                        <a:latin typeface="+mn-lt"/>
                      </a:endParaRPr>
                    </a:p>
                  </a:txBody>
                  <a:tcPr marT="54000" marB="54000" anchor="ctr">
                    <a:solidFill>
                      <a:srgbClr val="C9C9C9"/>
                    </a:solidFill>
                  </a:tcPr>
                </a:tc>
                <a:tc>
                  <a:txBody>
                    <a:bodyPr/>
                    <a:lstStyle/>
                    <a:p>
                      <a:pPr algn="ctr"/>
                      <a:r>
                        <a:rPr lang="en-US" sz="1000" b="0" i="0" dirty="0" smtClean="0">
                          <a:solidFill>
                            <a:schemeClr val="tx1"/>
                          </a:solidFill>
                          <a:latin typeface="+mn-lt"/>
                        </a:rPr>
                        <a:t>Single</a:t>
                      </a:r>
                      <a:endParaRPr lang="en-US" sz="1000" b="0" i="0" dirty="0">
                        <a:solidFill>
                          <a:schemeClr val="tx1"/>
                        </a:solidFill>
                        <a:latin typeface="+mn-lt"/>
                      </a:endParaRPr>
                    </a:p>
                  </a:txBody>
                  <a:tcPr marT="54000" marB="54000" anchor="ctr">
                    <a:solidFill>
                      <a:srgbClr val="C9C9C9"/>
                    </a:solidFill>
                  </a:tcPr>
                </a:tc>
              </a:tr>
            </a:tbl>
          </a:graphicData>
        </a:graphic>
      </p:graphicFrame>
    </p:spTree>
    <p:extLst>
      <p:ext uri="{BB962C8B-B14F-4D97-AF65-F5344CB8AC3E}">
        <p14:creationId xmlns:p14="http://schemas.microsoft.com/office/powerpoint/2010/main" val="489012178"/>
      </p:ext>
    </p:extLst>
  </p:cSld>
  <p:clrMapOvr>
    <a:masterClrMapping/>
  </p:clrMapOvr>
  <p:transition>
    <p:wipe dir="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FortiBridge Series</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3626918541"/>
              </p:ext>
            </p:extLst>
          </p:nvPr>
        </p:nvGraphicFramePr>
        <p:xfrm>
          <a:off x="252001" y="1080000"/>
          <a:ext cx="8640000" cy="2540400"/>
        </p:xfrm>
        <a:graphic>
          <a:graphicData uri="http://schemas.openxmlformats.org/drawingml/2006/table">
            <a:tbl>
              <a:tblPr firstRow="1" firstCol="1" bandRow="1">
                <a:effectLst/>
                <a:tableStyleId>{073A0DAA-6AF3-43AB-8588-CEC1D06C72B9}</a:tableStyleId>
              </a:tblPr>
              <a:tblGrid>
                <a:gridCol w="1979748"/>
                <a:gridCol w="1110042"/>
                <a:gridCol w="1110042"/>
                <a:gridCol w="1110042"/>
                <a:gridCol w="1110042"/>
                <a:gridCol w="1110042"/>
                <a:gridCol w="1110042"/>
              </a:tblGrid>
              <a:tr h="260400">
                <a:tc>
                  <a:txBody>
                    <a:bodyPr/>
                    <a:lstStyle/>
                    <a:p>
                      <a:endParaRPr lang="en-US" sz="1000" dirty="0"/>
                    </a:p>
                  </a:txBody>
                  <a:tcPr marT="54000" marB="5400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bg1"/>
                          </a:solidFill>
                        </a:rPr>
                        <a:t>FBG-</a:t>
                      </a:r>
                      <a:r>
                        <a:rPr kumimoji="0" lang="en-US" sz="1000" b="1" u="none" strike="noStrike" cap="none" normalizeH="0" baseline="0" dirty="0" smtClean="0">
                          <a:ln>
                            <a:noFill/>
                          </a:ln>
                          <a:solidFill>
                            <a:schemeClr val="bg1"/>
                          </a:solidFill>
                          <a:effectLst/>
                        </a:rPr>
                        <a:t>3002S</a:t>
                      </a:r>
                      <a:endParaRPr lang="en-US" sz="1000" dirty="0" smtClean="0">
                        <a:solidFill>
                          <a:schemeClr val="bg1"/>
                        </a:solidFill>
                      </a:endParaRPr>
                    </a:p>
                  </a:txBody>
                  <a:tcPr marT="54000" marB="5400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bg1"/>
                          </a:solidFill>
                        </a:rPr>
                        <a:t>FBG-</a:t>
                      </a:r>
                      <a:r>
                        <a:rPr kumimoji="0" lang="en-US" sz="1000" b="1" u="none" strike="noStrike" cap="none" normalizeH="0" baseline="0" dirty="0" smtClean="0">
                          <a:ln>
                            <a:noFill/>
                          </a:ln>
                          <a:solidFill>
                            <a:schemeClr val="bg1"/>
                          </a:solidFill>
                          <a:effectLst/>
                        </a:rPr>
                        <a:t>3002L</a:t>
                      </a:r>
                      <a:endParaRPr lang="en-US" sz="1000" dirty="0" smtClean="0">
                        <a:solidFill>
                          <a:schemeClr val="bg1"/>
                        </a:solidFill>
                      </a:endParaRPr>
                    </a:p>
                  </a:txBody>
                  <a:tcPr marT="54000" marB="5400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bg1"/>
                          </a:solidFill>
                        </a:rPr>
                        <a:t>FBG-</a:t>
                      </a:r>
                      <a:r>
                        <a:rPr kumimoji="0" lang="en-US" sz="1000" b="1" u="none" strike="noStrike" cap="none" normalizeH="0" baseline="0" dirty="0" smtClean="0">
                          <a:ln>
                            <a:noFill/>
                          </a:ln>
                          <a:solidFill>
                            <a:schemeClr val="bg1"/>
                          </a:solidFill>
                          <a:effectLst/>
                        </a:rPr>
                        <a:t>3004S</a:t>
                      </a:r>
                      <a:endParaRPr lang="en-US" sz="1000" dirty="0" smtClean="0">
                        <a:solidFill>
                          <a:schemeClr val="bg1"/>
                        </a:solidFill>
                      </a:endParaRPr>
                    </a:p>
                  </a:txBody>
                  <a:tcPr marT="54000" marB="5400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bg1"/>
                          </a:solidFill>
                        </a:rPr>
                        <a:t>FBG-</a:t>
                      </a:r>
                      <a:r>
                        <a:rPr kumimoji="0" lang="en-US" sz="1000" b="1" u="none" strike="noStrike" cap="none" normalizeH="0" baseline="0" dirty="0" smtClean="0">
                          <a:ln>
                            <a:noFill/>
                          </a:ln>
                          <a:solidFill>
                            <a:schemeClr val="bg1"/>
                          </a:solidFill>
                          <a:effectLst/>
                        </a:rPr>
                        <a:t>3004L</a:t>
                      </a:r>
                      <a:endParaRPr lang="en-US" sz="1000" dirty="0" smtClean="0">
                        <a:solidFill>
                          <a:schemeClr val="bg1"/>
                        </a:solidFill>
                      </a:endParaRPr>
                    </a:p>
                  </a:txBody>
                  <a:tcPr marT="54000" marB="5400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bg1"/>
                          </a:solidFill>
                        </a:rPr>
                        <a:t>FBG-3041S</a:t>
                      </a:r>
                    </a:p>
                  </a:txBody>
                  <a:tcPr marT="54000" marB="5400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bg1"/>
                          </a:solidFill>
                        </a:rPr>
                        <a:t>FBG-3004SL</a:t>
                      </a:r>
                    </a:p>
                  </a:txBody>
                  <a:tcPr marT="54000" marB="54000" anchor="ctr">
                    <a:solidFill>
                      <a:schemeClr val="accent4">
                        <a:lumMod val="50000"/>
                      </a:schemeClr>
                    </a:solidFill>
                  </a:tcPr>
                </a:tc>
              </a:tr>
              <a:tr h="2604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Chassis + Module(s)</a:t>
                      </a:r>
                      <a:endParaRPr lang="en-US" sz="1000" b="1" dirty="0" smtClean="0">
                        <a:solidFill>
                          <a:srgbClr val="FFFFFF"/>
                        </a:solidFill>
                      </a:endParaRPr>
                    </a:p>
                  </a:txBody>
                  <a:tcPr marT="54000" marB="5400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dirty="0" smtClean="0">
                          <a:solidFill>
                            <a:schemeClr val="tx1"/>
                          </a:solidFill>
                          <a:latin typeface="Zapf Dingbats"/>
                          <a:ea typeface="Zapf Dingbats"/>
                          <a:cs typeface="Zapf Dingbats"/>
                          <a:sym typeface="Zapf Dingbats"/>
                        </a:rPr>
                        <a:t>✔</a:t>
                      </a:r>
                      <a:endParaRPr lang="en-US" sz="1000" b="0" i="0" dirty="0" smtClean="0">
                        <a:solidFill>
                          <a:schemeClr val="tx1"/>
                        </a:solidFill>
                        <a:latin typeface="+mn-lt"/>
                      </a:endParaRPr>
                    </a:p>
                  </a:txBody>
                  <a:tcPr marT="54000" marB="54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dirty="0" smtClean="0">
                          <a:solidFill>
                            <a:schemeClr val="tx1"/>
                          </a:solidFill>
                          <a:latin typeface="Zapf Dingbats"/>
                          <a:ea typeface="Zapf Dingbats"/>
                          <a:cs typeface="Zapf Dingbats"/>
                          <a:sym typeface="Zapf Dingbats"/>
                        </a:rPr>
                        <a:t>✔</a:t>
                      </a:r>
                      <a:endParaRPr lang="en-US" sz="1000" b="0" i="0" dirty="0" smtClean="0">
                        <a:solidFill>
                          <a:schemeClr val="tx1"/>
                        </a:solidFill>
                        <a:latin typeface="+mn-lt"/>
                      </a:endParaRPr>
                    </a:p>
                  </a:txBody>
                  <a:tcPr marT="54000" marB="54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dirty="0" smtClean="0">
                          <a:solidFill>
                            <a:schemeClr val="tx1"/>
                          </a:solidFill>
                          <a:latin typeface="Zapf Dingbats"/>
                          <a:ea typeface="Zapf Dingbats"/>
                          <a:cs typeface="Zapf Dingbats"/>
                          <a:sym typeface="Zapf Dingbats"/>
                        </a:rPr>
                        <a:t>✔</a:t>
                      </a:r>
                      <a:endParaRPr lang="en-US" sz="1000" b="0" i="0" dirty="0" smtClean="0">
                        <a:solidFill>
                          <a:schemeClr val="tx1"/>
                        </a:solidFill>
                        <a:latin typeface="+mn-lt"/>
                      </a:endParaRPr>
                    </a:p>
                  </a:txBody>
                  <a:tcPr marT="54000" marB="54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dirty="0" smtClean="0">
                          <a:solidFill>
                            <a:schemeClr val="tx1"/>
                          </a:solidFill>
                          <a:latin typeface="Zapf Dingbats"/>
                          <a:ea typeface="Zapf Dingbats"/>
                          <a:cs typeface="Zapf Dingbats"/>
                          <a:sym typeface="Zapf Dingbats"/>
                        </a:rPr>
                        <a:t>✔</a:t>
                      </a:r>
                      <a:endParaRPr lang="en-US" sz="1000" b="0" i="0" dirty="0" smtClean="0">
                        <a:solidFill>
                          <a:schemeClr val="tx1"/>
                        </a:solidFill>
                        <a:latin typeface="+mn-lt"/>
                      </a:endParaRPr>
                    </a:p>
                  </a:txBody>
                  <a:tcPr marT="54000" marB="54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dirty="0" smtClean="0">
                          <a:solidFill>
                            <a:schemeClr val="tx1"/>
                          </a:solidFill>
                          <a:latin typeface="Zapf Dingbats"/>
                          <a:ea typeface="Zapf Dingbats"/>
                          <a:cs typeface="Zapf Dingbats"/>
                          <a:sym typeface="Zapf Dingbats"/>
                        </a:rPr>
                        <a:t>✔</a:t>
                      </a:r>
                      <a:endParaRPr lang="en-US" sz="1000" b="0" i="0" dirty="0" smtClean="0">
                        <a:solidFill>
                          <a:schemeClr val="tx1"/>
                        </a:solidFill>
                        <a:latin typeface="+mn-lt"/>
                      </a:endParaRPr>
                    </a:p>
                  </a:txBody>
                  <a:tcPr marT="54000" marB="54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dirty="0" smtClean="0">
                          <a:solidFill>
                            <a:schemeClr val="tx1"/>
                          </a:solidFill>
                          <a:latin typeface="Zapf Dingbats"/>
                          <a:ea typeface="Zapf Dingbats"/>
                          <a:cs typeface="Zapf Dingbats"/>
                          <a:sym typeface="Zapf Dingbats"/>
                        </a:rPr>
                        <a:t>✔</a:t>
                      </a:r>
                      <a:endParaRPr lang="en-US" sz="1000" b="0" i="0" dirty="0" smtClean="0">
                        <a:solidFill>
                          <a:schemeClr val="tx1"/>
                        </a:solidFill>
                        <a:latin typeface="+mn-lt"/>
                      </a:endParaRPr>
                    </a:p>
                  </a:txBody>
                  <a:tcPr marT="54000" marB="54000" anchor="ctr"/>
                </a:tc>
              </a:tr>
              <a:tr h="260400">
                <a:tc>
                  <a:txBody>
                    <a:bodyPr/>
                    <a:lstStyle/>
                    <a:p>
                      <a:r>
                        <a:rPr lang="en-US" sz="1000" b="1" dirty="0" smtClean="0">
                          <a:solidFill>
                            <a:srgbClr val="FFFFFF"/>
                          </a:solidFill>
                        </a:rPr>
                        <a:t>Modules</a:t>
                      </a:r>
                      <a:endParaRPr lang="en-US" sz="1000" b="1" dirty="0">
                        <a:solidFill>
                          <a:srgbClr val="FFFFFF"/>
                        </a:solidFill>
                      </a:endParaRPr>
                    </a:p>
                  </a:txBody>
                  <a:tcPr marT="54000" marB="54000" anchor="ctr">
                    <a:solidFill>
                      <a:schemeClr val="accent4"/>
                    </a:solidFill>
                  </a:tcPr>
                </a:tc>
                <a:tc>
                  <a:txBody>
                    <a:bodyPr/>
                    <a:lstStyle/>
                    <a:p>
                      <a:pPr algn="ctr"/>
                      <a:r>
                        <a:rPr lang="en-US" sz="1000" b="0" i="0" dirty="0" smtClean="0">
                          <a:solidFill>
                            <a:schemeClr val="tx1"/>
                          </a:solidFill>
                          <a:latin typeface="+mn-lt"/>
                        </a:rPr>
                        <a:t>1</a:t>
                      </a:r>
                      <a:endParaRPr lang="en-US" sz="1000" b="0" i="0" dirty="0">
                        <a:solidFill>
                          <a:schemeClr val="tx1"/>
                        </a:solidFill>
                        <a:latin typeface="+mn-lt"/>
                      </a:endParaRPr>
                    </a:p>
                  </a:txBody>
                  <a:tcPr marT="54000" marB="54000" anchor="ctr"/>
                </a:tc>
                <a:tc>
                  <a:txBody>
                    <a:bodyPr/>
                    <a:lstStyle/>
                    <a:p>
                      <a:pPr algn="ctr"/>
                      <a:r>
                        <a:rPr lang="en-US" sz="1000" b="0" i="0" dirty="0" smtClean="0">
                          <a:solidFill>
                            <a:schemeClr val="tx1"/>
                          </a:solidFill>
                          <a:latin typeface="+mn-lt"/>
                        </a:rPr>
                        <a:t>1</a:t>
                      </a:r>
                      <a:endParaRPr lang="en-US" sz="1000" b="0" i="0" dirty="0">
                        <a:solidFill>
                          <a:schemeClr val="tx1"/>
                        </a:solidFill>
                        <a:latin typeface="+mn-lt"/>
                      </a:endParaRPr>
                    </a:p>
                  </a:txBody>
                  <a:tcPr marT="54000" marB="54000" anchor="ctr"/>
                </a:tc>
                <a:tc>
                  <a:txBody>
                    <a:bodyPr/>
                    <a:lstStyle/>
                    <a:p>
                      <a:pPr algn="ctr"/>
                      <a:r>
                        <a:rPr lang="en-US" sz="1000" b="0" i="0" dirty="0" smtClean="0">
                          <a:solidFill>
                            <a:schemeClr val="tx1"/>
                          </a:solidFill>
                          <a:latin typeface="+mn-lt"/>
                        </a:rPr>
                        <a:t>2</a:t>
                      </a:r>
                      <a:endParaRPr lang="en-US" sz="1000" b="0" i="0" dirty="0">
                        <a:solidFill>
                          <a:schemeClr val="tx1"/>
                        </a:solidFill>
                        <a:latin typeface="+mn-lt"/>
                      </a:endParaRPr>
                    </a:p>
                  </a:txBody>
                  <a:tcPr marT="54000" marB="54000" anchor="ctr"/>
                </a:tc>
                <a:tc>
                  <a:txBody>
                    <a:bodyPr/>
                    <a:lstStyle/>
                    <a:p>
                      <a:pPr algn="ctr"/>
                      <a:r>
                        <a:rPr lang="en-US" sz="1000" b="0" i="0" dirty="0" smtClean="0">
                          <a:solidFill>
                            <a:schemeClr val="tx1"/>
                          </a:solidFill>
                          <a:latin typeface="+mn-lt"/>
                        </a:rPr>
                        <a:t>2</a:t>
                      </a:r>
                      <a:endParaRPr lang="en-US" sz="1000" b="0" i="0" dirty="0">
                        <a:solidFill>
                          <a:schemeClr val="tx1"/>
                        </a:solidFill>
                        <a:latin typeface="+mn-lt"/>
                      </a:endParaRPr>
                    </a:p>
                  </a:txBody>
                  <a:tcPr marT="54000" marB="54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1</a:t>
                      </a:r>
                    </a:p>
                  </a:txBody>
                  <a:tcPr marT="54000" marB="54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2</a:t>
                      </a:r>
                    </a:p>
                  </a:txBody>
                  <a:tcPr marT="54000" marB="54000" anchor="ctr"/>
                </a:tc>
              </a:tr>
              <a:tr h="412800">
                <a:tc>
                  <a:txBody>
                    <a:bodyPr/>
                    <a:lstStyle/>
                    <a:p>
                      <a:r>
                        <a:rPr lang="en-US" sz="1000" b="1" dirty="0" smtClean="0">
                          <a:solidFill>
                            <a:srgbClr val="FFFFFF"/>
                          </a:solidFill>
                        </a:rPr>
                        <a:t>Network Segments Supported</a:t>
                      </a:r>
                      <a:endParaRPr lang="en-US" sz="1000" b="1" dirty="0">
                        <a:solidFill>
                          <a:srgbClr val="FFFFFF"/>
                        </a:solidFill>
                      </a:endParaRPr>
                    </a:p>
                  </a:txBody>
                  <a:tcPr marT="54000" marB="54000" anchor="ctr">
                    <a:solidFill>
                      <a:schemeClr val="accent4"/>
                    </a:solidFill>
                  </a:tcPr>
                </a:tc>
                <a:tc>
                  <a:txBody>
                    <a:bodyPr/>
                    <a:lstStyle/>
                    <a:p>
                      <a:pPr algn="ctr"/>
                      <a:r>
                        <a:rPr lang="en-US" sz="1000" b="0" i="0" dirty="0" smtClean="0">
                          <a:solidFill>
                            <a:schemeClr val="tx1"/>
                          </a:solidFill>
                          <a:latin typeface="+mn-lt"/>
                        </a:rPr>
                        <a:t>2 x 10G</a:t>
                      </a:r>
                      <a:endParaRPr lang="en-US" sz="1000" b="0" i="0" dirty="0">
                        <a:solidFill>
                          <a:schemeClr val="tx1"/>
                        </a:solidFill>
                        <a:latin typeface="+mn-lt"/>
                      </a:endParaRPr>
                    </a:p>
                  </a:txBody>
                  <a:tcPr marT="54000" marB="54000" anchor="ctr"/>
                </a:tc>
                <a:tc>
                  <a:txBody>
                    <a:bodyPr/>
                    <a:lstStyle/>
                    <a:p>
                      <a:pPr algn="ctr"/>
                      <a:r>
                        <a:rPr lang="en-US" sz="1000" b="0" i="0" dirty="0" smtClean="0">
                          <a:solidFill>
                            <a:schemeClr val="tx1"/>
                          </a:solidFill>
                          <a:latin typeface="+mn-lt"/>
                        </a:rPr>
                        <a:t>2 x 10G</a:t>
                      </a:r>
                      <a:endParaRPr lang="en-US" sz="1000" b="0" i="0" dirty="0">
                        <a:solidFill>
                          <a:schemeClr val="tx1"/>
                        </a:solidFill>
                        <a:latin typeface="+mn-lt"/>
                      </a:endParaRPr>
                    </a:p>
                  </a:txBody>
                  <a:tcPr marT="54000" marB="54000" anchor="ctr"/>
                </a:tc>
                <a:tc>
                  <a:txBody>
                    <a:bodyPr/>
                    <a:lstStyle/>
                    <a:p>
                      <a:pPr algn="ctr"/>
                      <a:r>
                        <a:rPr lang="en-US" sz="1000" b="0" i="0" dirty="0" smtClean="0">
                          <a:solidFill>
                            <a:schemeClr val="tx1"/>
                          </a:solidFill>
                          <a:latin typeface="+mn-lt"/>
                        </a:rPr>
                        <a:t>4 x 10G</a:t>
                      </a:r>
                      <a:endParaRPr lang="en-US" sz="1000" b="0" i="0" dirty="0">
                        <a:solidFill>
                          <a:schemeClr val="tx1"/>
                        </a:solidFill>
                        <a:latin typeface="+mn-lt"/>
                      </a:endParaRPr>
                    </a:p>
                  </a:txBody>
                  <a:tcPr marT="54000" marB="54000" anchor="ctr"/>
                </a:tc>
                <a:tc>
                  <a:txBody>
                    <a:bodyPr/>
                    <a:lstStyle/>
                    <a:p>
                      <a:pPr algn="ctr"/>
                      <a:r>
                        <a:rPr lang="en-US" sz="1000" b="0" i="0" dirty="0" smtClean="0">
                          <a:solidFill>
                            <a:schemeClr val="tx1"/>
                          </a:solidFill>
                          <a:latin typeface="+mn-lt"/>
                        </a:rPr>
                        <a:t>4 x 10G</a:t>
                      </a:r>
                      <a:endParaRPr lang="en-US" sz="1000" b="0" i="0" dirty="0">
                        <a:solidFill>
                          <a:schemeClr val="tx1"/>
                        </a:solidFill>
                        <a:latin typeface="+mn-lt"/>
                      </a:endParaRPr>
                    </a:p>
                  </a:txBody>
                  <a:tcPr marT="54000" marB="54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1 x 40G</a:t>
                      </a:r>
                    </a:p>
                  </a:txBody>
                  <a:tcPr marT="54000" marB="54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4 x 10G</a:t>
                      </a:r>
                    </a:p>
                  </a:txBody>
                  <a:tcPr marT="54000" marB="54000" anchor="ctr"/>
                </a:tc>
              </a:tr>
              <a:tr h="412800">
                <a:tc>
                  <a:txBody>
                    <a:bodyPr/>
                    <a:lstStyle/>
                    <a:p>
                      <a:r>
                        <a:rPr lang="en-US" sz="1000" b="1" dirty="0" smtClean="0">
                          <a:solidFill>
                            <a:srgbClr val="FFFFFF"/>
                          </a:solidFill>
                        </a:rPr>
                        <a:t>Network Ports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rgbClr val="FFFFFF"/>
                          </a:solidFill>
                        </a:rPr>
                        <a:t>(</a:t>
                      </a:r>
                      <a:r>
                        <a:rPr lang="en-US" sz="1000" b="1" baseline="0" dirty="0" smtClean="0">
                          <a:solidFill>
                            <a:srgbClr val="FFFFFF"/>
                          </a:solidFill>
                        </a:rPr>
                        <a:t>connectors</a:t>
                      </a:r>
                      <a:r>
                        <a:rPr lang="en-US" sz="1000" dirty="0" smtClean="0"/>
                        <a:t>)</a:t>
                      </a:r>
                      <a:endParaRPr lang="en-US" sz="1000" b="1" dirty="0" smtClean="0">
                        <a:solidFill>
                          <a:srgbClr val="FFFFFF"/>
                        </a:solidFill>
                      </a:endParaRPr>
                    </a:p>
                  </a:txBody>
                  <a:tcPr marT="54000" marB="54000" anchor="ctr">
                    <a:solidFill>
                      <a:schemeClr val="accent4"/>
                    </a:solidFill>
                  </a:tcPr>
                </a:tc>
                <a:tc>
                  <a:txBody>
                    <a:bodyPr/>
                    <a:lstStyle/>
                    <a:p>
                      <a:pPr algn="ctr"/>
                      <a:r>
                        <a:rPr kumimoji="0" lang="en-US" sz="1000" b="0" i="0" u="none" strike="noStrike" cap="none" normalizeH="0" baseline="0" dirty="0" smtClean="0">
                          <a:ln>
                            <a:noFill/>
                          </a:ln>
                          <a:solidFill>
                            <a:schemeClr val="dk1"/>
                          </a:solidFill>
                          <a:effectLst/>
                          <a:latin typeface="+mn-lt"/>
                        </a:rPr>
                        <a:t>4x LC (10G)</a:t>
                      </a:r>
                      <a:endParaRPr lang="en-US" sz="1000" b="0" i="0" dirty="0">
                        <a:solidFill>
                          <a:schemeClr val="tx1"/>
                        </a:solidFill>
                        <a:latin typeface="+mn-lt"/>
                      </a:endParaRPr>
                    </a:p>
                  </a:txBody>
                  <a:tcPr marT="54000" marB="54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4x LC (10G)</a:t>
                      </a:r>
                      <a:endParaRPr lang="en-US" sz="1000" b="0" i="0" dirty="0" smtClean="0">
                        <a:solidFill>
                          <a:schemeClr val="tx1"/>
                        </a:solidFill>
                        <a:latin typeface="+mn-lt"/>
                      </a:endParaRPr>
                    </a:p>
                  </a:txBody>
                  <a:tcPr marT="54000" marB="54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8x LC (10G)</a:t>
                      </a:r>
                      <a:endParaRPr lang="en-US" sz="1000" b="0" i="0" dirty="0" smtClean="0">
                        <a:solidFill>
                          <a:schemeClr val="tx1"/>
                        </a:solidFill>
                        <a:latin typeface="+mn-lt"/>
                      </a:endParaRPr>
                    </a:p>
                  </a:txBody>
                  <a:tcPr marT="54000" marB="54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8x LC (10G)</a:t>
                      </a:r>
                      <a:endParaRPr lang="en-US" sz="1000" b="0" i="0" dirty="0" smtClean="0">
                        <a:solidFill>
                          <a:schemeClr val="tx1"/>
                        </a:solidFill>
                        <a:latin typeface="+mn-lt"/>
                      </a:endParaRPr>
                    </a:p>
                  </a:txBody>
                  <a:tcPr marT="54000" marB="54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2x MPO (40G)</a:t>
                      </a:r>
                      <a:endParaRPr lang="en-US" sz="1000" b="0" i="0" dirty="0" smtClean="0">
                        <a:solidFill>
                          <a:schemeClr val="tx1"/>
                        </a:solidFill>
                        <a:latin typeface="+mn-lt"/>
                      </a:endParaRPr>
                    </a:p>
                  </a:txBody>
                  <a:tcPr marT="54000" marB="54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8x LC (10G)</a:t>
                      </a:r>
                      <a:endParaRPr lang="en-US" sz="1000" b="0" i="0" dirty="0" smtClean="0">
                        <a:solidFill>
                          <a:schemeClr val="tx1"/>
                        </a:solidFill>
                        <a:latin typeface="+mn-lt"/>
                      </a:endParaRPr>
                    </a:p>
                  </a:txBody>
                  <a:tcPr marT="54000" marB="54000" anchor="ctr"/>
                </a:tc>
              </a:tr>
              <a:tr h="412800">
                <a:tc>
                  <a:txBody>
                    <a:bodyPr/>
                    <a:lstStyle/>
                    <a:p>
                      <a:r>
                        <a:rPr lang="en-US" sz="1000" b="1" dirty="0" smtClean="0">
                          <a:solidFill>
                            <a:srgbClr val="FFFFFF"/>
                          </a:solidFill>
                        </a:rPr>
                        <a:t>Monitor Ports </a:t>
                      </a:r>
                    </a:p>
                    <a:p>
                      <a:r>
                        <a:rPr lang="en-US" sz="1000" b="1" dirty="0" smtClean="0">
                          <a:solidFill>
                            <a:srgbClr val="FFFFFF"/>
                          </a:solidFill>
                        </a:rPr>
                        <a:t>(with </a:t>
                      </a:r>
                      <a:r>
                        <a:rPr lang="en-US" sz="1000" b="1" dirty="0" smtClean="0">
                          <a:solidFill>
                            <a:schemeClr val="lt1"/>
                          </a:solidFill>
                        </a:rPr>
                        <a:t>P</a:t>
                      </a:r>
                      <a:r>
                        <a:rPr lang="en-US" sz="1000" dirty="0" smtClean="0"/>
                        <a:t>luggable </a:t>
                      </a:r>
                      <a:r>
                        <a:rPr lang="en-US" sz="1000" b="1" dirty="0" smtClean="0">
                          <a:solidFill>
                            <a:srgbClr val="FFFFFF"/>
                          </a:solidFill>
                        </a:rPr>
                        <a:t>Transceivers)</a:t>
                      </a:r>
                      <a:endParaRPr lang="en-US" sz="1000" b="1" dirty="0">
                        <a:solidFill>
                          <a:srgbClr val="FFFFFF"/>
                        </a:solidFill>
                      </a:endParaRPr>
                    </a:p>
                  </a:txBody>
                  <a:tcPr marT="54000" marB="54000" anchor="c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4x SR SFP+</a:t>
                      </a:r>
                      <a:endParaRPr lang="en-US" sz="1000" b="0" i="0" dirty="0" smtClean="0">
                        <a:solidFill>
                          <a:schemeClr val="tx1"/>
                        </a:solidFill>
                        <a:latin typeface="+mn-lt"/>
                      </a:endParaRPr>
                    </a:p>
                  </a:txBody>
                  <a:tcPr marT="54000" marB="54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4x LR SFP+</a:t>
                      </a:r>
                      <a:endParaRPr lang="en-US" sz="1000" b="0" i="0" dirty="0" smtClean="0">
                        <a:solidFill>
                          <a:schemeClr val="tx1"/>
                        </a:solidFill>
                        <a:latin typeface="+mn-lt"/>
                      </a:endParaRPr>
                    </a:p>
                  </a:txBody>
                  <a:tcPr marT="54000" marB="54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4x SR SFP+</a:t>
                      </a:r>
                      <a:endParaRPr lang="en-US" sz="1000" b="0" i="0" dirty="0" smtClean="0">
                        <a:solidFill>
                          <a:schemeClr val="tx1"/>
                        </a:solidFill>
                        <a:latin typeface="+mn-lt"/>
                      </a:endParaRPr>
                    </a:p>
                  </a:txBody>
                  <a:tcPr marT="54000" marB="54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8x LR SFP+</a:t>
                      </a:r>
                      <a:endParaRPr lang="en-US" sz="1000" b="0" i="0" dirty="0" smtClean="0">
                        <a:solidFill>
                          <a:schemeClr val="tx1"/>
                        </a:solidFill>
                        <a:latin typeface="+mn-lt"/>
                      </a:endParaRPr>
                    </a:p>
                  </a:txBody>
                  <a:tcPr marT="54000" marB="54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2x SR QSFP+</a:t>
                      </a:r>
                      <a:endParaRPr lang="en-US" sz="1000" b="0" i="0" dirty="0" smtClean="0">
                        <a:solidFill>
                          <a:schemeClr val="tx1"/>
                        </a:solidFill>
                        <a:latin typeface="+mn-lt"/>
                      </a:endParaRPr>
                    </a:p>
                  </a:txBody>
                  <a:tcPr marT="54000" marB="54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2x SR SFP+</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cap="none" normalizeH="0" baseline="0" dirty="0" smtClean="0">
                          <a:ln>
                            <a:noFill/>
                          </a:ln>
                          <a:solidFill>
                            <a:schemeClr val="dk1"/>
                          </a:solidFill>
                          <a:effectLst/>
                          <a:latin typeface="+mn-lt"/>
                        </a:rPr>
                        <a:t>2x LR SFP+</a:t>
                      </a:r>
                      <a:endParaRPr lang="en-US" sz="1000" b="0" i="0" dirty="0" smtClean="0">
                        <a:solidFill>
                          <a:schemeClr val="tx1"/>
                        </a:solidFill>
                        <a:latin typeface="+mn-lt"/>
                      </a:endParaRPr>
                    </a:p>
                  </a:txBody>
                  <a:tcPr marT="54000" marB="54000" anchor="ctr"/>
                </a:tc>
              </a:tr>
              <a:tr h="260400">
                <a:tc>
                  <a:txBody>
                    <a:bodyPr/>
                    <a:lstStyle/>
                    <a:p>
                      <a:r>
                        <a:rPr lang="en-US" sz="1000" b="1" dirty="0" smtClean="0">
                          <a:solidFill>
                            <a:srgbClr val="FFFFFF"/>
                          </a:solidFill>
                        </a:rPr>
                        <a:t>Management Port</a:t>
                      </a:r>
                      <a:endParaRPr lang="en-US" sz="1000" b="1" dirty="0">
                        <a:solidFill>
                          <a:srgbClr val="FFFFFF"/>
                        </a:solidFill>
                      </a:endParaRPr>
                    </a:p>
                  </a:txBody>
                  <a:tcPr marT="54000" marB="54000" anchor="c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1 x GE RJ45</a:t>
                      </a:r>
                    </a:p>
                  </a:txBody>
                  <a:tcPr marT="54000" marB="54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1 x GE RJ45</a:t>
                      </a:r>
                    </a:p>
                  </a:txBody>
                  <a:tcPr marT="54000" marB="54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1 x GE RJ45</a:t>
                      </a:r>
                    </a:p>
                  </a:txBody>
                  <a:tcPr marT="54000" marB="54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1 x GE RJ45</a:t>
                      </a:r>
                    </a:p>
                  </a:txBody>
                  <a:tcPr marT="54000" marB="54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1 x GE RJ45</a:t>
                      </a:r>
                    </a:p>
                  </a:txBody>
                  <a:tcPr marT="54000" marB="54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1 x GE RJ45</a:t>
                      </a:r>
                    </a:p>
                  </a:txBody>
                  <a:tcPr marT="54000" marB="54000" anchor="ctr"/>
                </a:tc>
              </a:tr>
              <a:tr h="260400">
                <a:tc>
                  <a:txBody>
                    <a:bodyPr/>
                    <a:lstStyle/>
                    <a:p>
                      <a:r>
                        <a:rPr lang="en-US" sz="1000" dirty="0" smtClean="0"/>
                        <a:t>Power Supply</a:t>
                      </a:r>
                      <a:endParaRPr lang="en-US" sz="1000" b="1" dirty="0">
                        <a:solidFill>
                          <a:srgbClr val="FFFFFF"/>
                        </a:solidFill>
                      </a:endParaRPr>
                    </a:p>
                  </a:txBody>
                  <a:tcPr marT="54000" marB="54000" anchor="ctr">
                    <a:solidFill>
                      <a:schemeClr val="accent4"/>
                    </a:solidFill>
                  </a:tcPr>
                </a:tc>
                <a:tc>
                  <a:txBody>
                    <a:bodyPr/>
                    <a:lstStyle/>
                    <a:p>
                      <a:pPr algn="ctr"/>
                      <a:r>
                        <a:rPr lang="en-US" sz="1000" b="0" i="0" dirty="0" smtClean="0">
                          <a:solidFill>
                            <a:schemeClr val="tx1"/>
                          </a:solidFill>
                          <a:latin typeface="+mn-lt"/>
                        </a:rPr>
                        <a:t>Dual</a:t>
                      </a:r>
                      <a:endParaRPr lang="en-US" sz="1000" b="0" i="0" dirty="0">
                        <a:solidFill>
                          <a:schemeClr val="tx1"/>
                        </a:solidFill>
                        <a:latin typeface="+mn-lt"/>
                      </a:endParaRPr>
                    </a:p>
                  </a:txBody>
                  <a:tcPr marT="54000" marB="54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Dual</a:t>
                      </a:r>
                    </a:p>
                  </a:txBody>
                  <a:tcPr marT="54000" marB="54000" anchor="ctr"/>
                </a:tc>
                <a:tc>
                  <a:txBody>
                    <a:bodyPr/>
                    <a:lstStyle/>
                    <a:p>
                      <a:pPr algn="ctr"/>
                      <a:r>
                        <a:rPr lang="en-US" sz="1000" b="0" i="0" dirty="0" smtClean="0">
                          <a:solidFill>
                            <a:schemeClr val="tx1"/>
                          </a:solidFill>
                          <a:latin typeface="+mn-lt"/>
                        </a:rPr>
                        <a:t>Dual</a:t>
                      </a:r>
                      <a:endParaRPr lang="en-US" sz="1000" b="0" i="0" dirty="0">
                        <a:solidFill>
                          <a:schemeClr val="tx1"/>
                        </a:solidFill>
                        <a:latin typeface="+mn-lt"/>
                      </a:endParaRPr>
                    </a:p>
                  </a:txBody>
                  <a:tcPr marT="54000" marB="54000" anchor="ctr"/>
                </a:tc>
                <a:tc>
                  <a:txBody>
                    <a:bodyPr/>
                    <a:lstStyle/>
                    <a:p>
                      <a:pPr algn="ctr"/>
                      <a:r>
                        <a:rPr lang="en-US" sz="1000" b="0" i="0" dirty="0" smtClean="0">
                          <a:solidFill>
                            <a:schemeClr val="tx1"/>
                          </a:solidFill>
                          <a:latin typeface="+mn-lt"/>
                        </a:rPr>
                        <a:t>Dual</a:t>
                      </a:r>
                      <a:endParaRPr lang="en-US" sz="1000" b="0" i="0" dirty="0">
                        <a:solidFill>
                          <a:schemeClr val="tx1"/>
                        </a:solidFill>
                        <a:latin typeface="+mn-lt"/>
                      </a:endParaRPr>
                    </a:p>
                  </a:txBody>
                  <a:tcPr marT="54000" marB="54000" anchor="ctr"/>
                </a:tc>
                <a:tc>
                  <a:txBody>
                    <a:bodyPr/>
                    <a:lstStyle/>
                    <a:p>
                      <a:pPr algn="ctr"/>
                      <a:r>
                        <a:rPr lang="en-US" sz="1000" b="0" i="0" dirty="0" smtClean="0">
                          <a:solidFill>
                            <a:schemeClr val="tx1"/>
                          </a:solidFill>
                          <a:latin typeface="+mn-lt"/>
                        </a:rPr>
                        <a:t>Dual</a:t>
                      </a:r>
                      <a:endParaRPr lang="en-US" sz="1000" b="0" i="0" dirty="0">
                        <a:solidFill>
                          <a:schemeClr val="tx1"/>
                        </a:solidFill>
                        <a:latin typeface="+mn-lt"/>
                      </a:endParaRPr>
                    </a:p>
                  </a:txBody>
                  <a:tcPr marT="54000" marB="5400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000" b="0" i="0" dirty="0" smtClean="0">
                          <a:solidFill>
                            <a:schemeClr val="tx1"/>
                          </a:solidFill>
                          <a:latin typeface="+mn-lt"/>
                        </a:rPr>
                        <a:t>Dual</a:t>
                      </a:r>
                    </a:p>
                  </a:txBody>
                  <a:tcPr marT="54000" marB="54000" anchor="ctr"/>
                </a:tc>
              </a:tr>
            </a:tbl>
          </a:graphicData>
        </a:graphic>
      </p:graphicFrame>
    </p:spTree>
    <p:extLst>
      <p:ext uri="{BB962C8B-B14F-4D97-AF65-F5344CB8AC3E}">
        <p14:creationId xmlns:p14="http://schemas.microsoft.com/office/powerpoint/2010/main" val="1501286400"/>
      </p:ext>
    </p:extLst>
  </p:cSld>
  <p:clrMapOvr>
    <a:masterClrMapping/>
  </p:clrMapOvr>
  <p:transition>
    <p:wipe dir="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a:solidFill>
                  <a:srgbClr val="FFFFFF"/>
                </a:solidFill>
              </a:rPr>
              <a:t>FortiTester</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6829" y="2142729"/>
            <a:ext cx="585470" cy="586740"/>
          </a:xfrm>
          <a:prstGeom prst="rect">
            <a:avLst/>
          </a:prstGeom>
        </p:spPr>
      </p:pic>
    </p:spTree>
    <p:extLst>
      <p:ext uri="{BB962C8B-B14F-4D97-AF65-F5344CB8AC3E}">
        <p14:creationId xmlns:p14="http://schemas.microsoft.com/office/powerpoint/2010/main" val="2057208056"/>
      </p:ext>
    </p:extLst>
  </p:cSld>
  <p:clrMapOvr>
    <a:masterClrMapping/>
  </p:clrMapOvr>
  <p:transition>
    <p:wipe dir="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a:t>
            </a:r>
            <a:r>
              <a:rPr lang="en-US" dirty="0" smtClean="0"/>
              <a:t>FortiTester</a:t>
            </a:r>
            <a:endParaRPr lang="en-US" dirty="0"/>
          </a:p>
        </p:txBody>
      </p:sp>
      <p:sp>
        <p:nvSpPr>
          <p:cNvPr id="20" name="Content Placeholder 9"/>
          <p:cNvSpPr txBox="1">
            <a:spLocks/>
          </p:cNvSpPr>
          <p:nvPr/>
        </p:nvSpPr>
        <p:spPr>
          <a:xfrm>
            <a:off x="651600" y="1800001"/>
            <a:ext cx="4320000" cy="3134528"/>
          </a:xfrm>
          <a:prstGeom prst="rect">
            <a:avLst/>
          </a:prstGeom>
        </p:spPr>
        <p:txBody>
          <a:bodyPr vert="horz" wrap="square" lIns="91436" tIns="45718" rIns="91436" bIns="45718" numCol="1" spcCol="323986" anchor="t" anchorCtr="0" compatLnSpc="1">
            <a:prstTxWarp prst="textNoShape">
              <a:avLst/>
            </a:prstTxWarp>
            <a:normAutofit/>
          </a:bodyPr>
          <a:lstStyle>
            <a:lvl1pPr marL="173038" marR="0" indent="-173038" algn="l" defTabSz="914400" rtl="0" eaLnBrk="1" fontAlgn="base" latinLnBrk="0" hangingPunct="1">
              <a:lnSpc>
                <a:spcPct val="100000"/>
              </a:lnSpc>
              <a:spcBef>
                <a:spcPct val="20000"/>
              </a:spcBef>
              <a:spcAft>
                <a:spcPct val="0"/>
              </a:spcAft>
              <a:buClr>
                <a:srgbClr val="FF0000"/>
              </a:buClr>
              <a:buSzPct val="100000"/>
              <a:buFont typeface="Arial"/>
              <a:buChar char="•"/>
              <a:tabLst/>
              <a:defRPr sz="2400" b="0" i="0">
                <a:solidFill>
                  <a:srgbClr val="1B232A"/>
                </a:solidFill>
                <a:latin typeface="Arial Narrow"/>
                <a:ea typeface="+mn-ea"/>
                <a:cs typeface="Arial Narrow"/>
              </a:defRPr>
            </a:lvl1pPr>
            <a:lvl2pPr marL="463550" marR="0" indent="-176213" algn="l" defTabSz="914400" rtl="0" eaLnBrk="1" fontAlgn="base" latinLnBrk="0" hangingPunct="1">
              <a:lnSpc>
                <a:spcPct val="110000"/>
              </a:lnSpc>
              <a:spcBef>
                <a:spcPct val="20000"/>
              </a:spcBef>
              <a:spcAft>
                <a:spcPct val="0"/>
              </a:spcAft>
              <a:buClr>
                <a:srgbClr val="FF0000"/>
              </a:buClr>
              <a:buSzTx/>
              <a:buFont typeface="Lucida Grande"/>
              <a:buChar char="»"/>
              <a:tabLst/>
              <a:defRPr sz="2000" b="0" i="0">
                <a:solidFill>
                  <a:srgbClr val="1B232A"/>
                </a:solidFill>
                <a:latin typeface="Arial Narrow"/>
                <a:ea typeface="+mn-ea"/>
                <a:cs typeface="Arial Narrow"/>
              </a:defRPr>
            </a:lvl2pPr>
            <a:lvl3pPr marL="747713" marR="0" indent="-169863" algn="l" defTabSz="914400" rtl="0" eaLnBrk="1" fontAlgn="base" latinLnBrk="0" hangingPunct="1">
              <a:lnSpc>
                <a:spcPct val="110000"/>
              </a:lnSpc>
              <a:spcBef>
                <a:spcPct val="20000"/>
              </a:spcBef>
              <a:spcAft>
                <a:spcPct val="0"/>
              </a:spcAft>
              <a:buClr>
                <a:srgbClr val="FF0000"/>
              </a:buClr>
              <a:buSzTx/>
              <a:buFont typeface="Arial"/>
              <a:buChar char="•"/>
              <a:tabLst/>
              <a:defRPr sz="1800" b="0" i="0">
                <a:solidFill>
                  <a:srgbClr val="1B232A"/>
                </a:solidFill>
                <a:latin typeface="Arial Narrow"/>
                <a:ea typeface="+mn-ea"/>
                <a:cs typeface="Arial Narrow"/>
              </a:defRPr>
            </a:lvl3pPr>
            <a:lvl4pPr marL="1139825" marR="0" indent="-228600" algn="l" defTabSz="914400" rtl="0" eaLnBrk="1" fontAlgn="base" latinLnBrk="0" hangingPunct="1">
              <a:lnSpc>
                <a:spcPct val="110000"/>
              </a:lnSpc>
              <a:spcBef>
                <a:spcPct val="20000"/>
              </a:spcBef>
              <a:spcAft>
                <a:spcPct val="0"/>
              </a:spcAft>
              <a:buClr>
                <a:srgbClr val="FF0000"/>
              </a:buClr>
              <a:buSzTx/>
              <a:buFont typeface="Lucida Grande"/>
              <a:buChar char="»"/>
              <a:tabLst/>
              <a:defRPr sz="1800" b="0" i="0">
                <a:solidFill>
                  <a:srgbClr val="1B232A"/>
                </a:solidFill>
                <a:latin typeface="Arial Narrow"/>
                <a:ea typeface="+mn-ea"/>
                <a:cs typeface="Arial Narrow"/>
              </a:defRPr>
            </a:lvl4pPr>
            <a:lvl5pPr marL="1492250" marR="0" indent="-228600" algn="l" defTabSz="914400" rtl="0" eaLnBrk="1" fontAlgn="base" latinLnBrk="0" hangingPunct="1">
              <a:lnSpc>
                <a:spcPct val="110000"/>
              </a:lnSpc>
              <a:spcBef>
                <a:spcPct val="20000"/>
              </a:spcBef>
              <a:spcAft>
                <a:spcPct val="0"/>
              </a:spcAft>
              <a:buClr>
                <a:srgbClr val="FF0000"/>
              </a:buClr>
              <a:buSzTx/>
              <a:buFont typeface="Arial"/>
              <a:buChar char="•"/>
              <a:tabLst/>
              <a:defRPr sz="1800" b="0" i="0">
                <a:solidFill>
                  <a:srgbClr val="1B232A"/>
                </a:solidFill>
                <a:latin typeface="Arial Narrow"/>
                <a:ea typeface="+mn-ea"/>
                <a:cs typeface="Arial Narrow"/>
              </a:defRPr>
            </a:lvl5pPr>
            <a:lvl6pPr marL="19637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6pPr>
            <a:lvl7pPr marL="24209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7pPr>
            <a:lvl8pPr marL="28781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8pPr>
            <a:lvl9pPr marL="33353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9pPr>
          </a:lstStyle>
          <a:p>
            <a:pPr>
              <a:lnSpc>
                <a:spcPct val="90000"/>
              </a:lnSpc>
              <a:spcBef>
                <a:spcPts val="984"/>
              </a:spcBef>
              <a:buClr>
                <a:schemeClr val="accent6"/>
              </a:buClr>
              <a:buFont typeface="Wingdings" charset="2"/>
              <a:buChar char="§"/>
            </a:pPr>
            <a:r>
              <a:rPr lang="en-US" sz="1600" dirty="0">
                <a:solidFill>
                  <a:schemeClr val="tx2"/>
                </a:solidFill>
                <a:latin typeface="Arial"/>
                <a:ea typeface="ＭＳ Ｐゴシック" pitchFamily="34" charset="-128"/>
                <a:cs typeface="Arial"/>
              </a:rPr>
              <a:t>Affordable appliance that provides low TCO</a:t>
            </a:r>
          </a:p>
          <a:p>
            <a:pPr>
              <a:lnSpc>
                <a:spcPct val="90000"/>
              </a:lnSpc>
              <a:spcBef>
                <a:spcPts val="984"/>
              </a:spcBef>
              <a:buClr>
                <a:schemeClr val="accent6"/>
              </a:buClr>
              <a:buFont typeface="Wingdings" charset="2"/>
              <a:buChar char="§"/>
            </a:pPr>
            <a:r>
              <a:rPr lang="en-US" sz="1600" dirty="0">
                <a:solidFill>
                  <a:schemeClr val="tx2"/>
                </a:solidFill>
                <a:latin typeface="Arial"/>
                <a:ea typeface="ＭＳ Ｐゴシック" pitchFamily="34" charset="-128"/>
                <a:cs typeface="Arial"/>
              </a:rPr>
              <a:t>Run network performance tests</a:t>
            </a:r>
          </a:p>
          <a:p>
            <a:pPr lvl="1">
              <a:lnSpc>
                <a:spcPct val="90000"/>
              </a:lnSpc>
              <a:spcBef>
                <a:spcPts val="400"/>
              </a:spcBef>
              <a:buClr>
                <a:schemeClr val="accent6"/>
              </a:buClr>
              <a:buFont typeface="Wingdings" charset="2"/>
              <a:buChar char="§"/>
            </a:pPr>
            <a:r>
              <a:rPr lang="en-US" sz="1200" dirty="0">
                <a:solidFill>
                  <a:schemeClr val="tx2"/>
                </a:solidFill>
                <a:latin typeface="Arial"/>
                <a:ea typeface="ＭＳ Ｐゴシック" pitchFamily="34" charset="-128"/>
                <a:cs typeface="Arial"/>
              </a:rPr>
              <a:t>Connections (TCP)</a:t>
            </a:r>
          </a:p>
          <a:p>
            <a:pPr lvl="1">
              <a:lnSpc>
                <a:spcPct val="90000"/>
              </a:lnSpc>
              <a:spcBef>
                <a:spcPts val="400"/>
              </a:spcBef>
              <a:buClr>
                <a:schemeClr val="accent6"/>
              </a:buClr>
              <a:buFont typeface="Wingdings" charset="2"/>
              <a:buChar char="§"/>
            </a:pPr>
            <a:r>
              <a:rPr lang="en-US" sz="1200" dirty="0">
                <a:solidFill>
                  <a:schemeClr val="tx2"/>
                </a:solidFill>
                <a:latin typeface="Arial"/>
                <a:ea typeface="ＭＳ Ｐゴシック" pitchFamily="34" charset="-128"/>
                <a:cs typeface="Arial"/>
              </a:rPr>
              <a:t>throughput (TCP)</a:t>
            </a:r>
          </a:p>
          <a:p>
            <a:pPr lvl="1">
              <a:lnSpc>
                <a:spcPct val="90000"/>
              </a:lnSpc>
              <a:spcBef>
                <a:spcPts val="400"/>
              </a:spcBef>
              <a:buClr>
                <a:schemeClr val="accent6"/>
              </a:buClr>
              <a:buFont typeface="Wingdings" charset="2"/>
              <a:buChar char="§"/>
            </a:pPr>
            <a:r>
              <a:rPr lang="en-US" sz="1200" dirty="0">
                <a:solidFill>
                  <a:schemeClr val="tx2"/>
                </a:solidFill>
                <a:latin typeface="Arial"/>
                <a:ea typeface="ＭＳ Ｐゴシック" pitchFamily="34" charset="-128"/>
                <a:cs typeface="Arial"/>
              </a:rPr>
              <a:t>PPS (UDP)</a:t>
            </a:r>
          </a:p>
          <a:p>
            <a:pPr lvl="1">
              <a:lnSpc>
                <a:spcPct val="90000"/>
              </a:lnSpc>
              <a:spcBef>
                <a:spcPts val="400"/>
              </a:spcBef>
              <a:buClr>
                <a:schemeClr val="accent6"/>
              </a:buClr>
              <a:buFont typeface="Wingdings" charset="2"/>
              <a:buChar char="§"/>
            </a:pPr>
            <a:r>
              <a:rPr lang="en-US" sz="1200" dirty="0">
                <a:solidFill>
                  <a:schemeClr val="tx2"/>
                </a:solidFill>
                <a:latin typeface="Arial"/>
                <a:ea typeface="ＭＳ Ｐゴシック" pitchFamily="34" charset="-128"/>
                <a:cs typeface="Arial"/>
              </a:rPr>
              <a:t>CPS (HTTP/HTTPS)</a:t>
            </a:r>
          </a:p>
          <a:p>
            <a:pPr lvl="1">
              <a:lnSpc>
                <a:spcPct val="90000"/>
              </a:lnSpc>
              <a:spcBef>
                <a:spcPts val="400"/>
              </a:spcBef>
              <a:buClr>
                <a:schemeClr val="accent6"/>
              </a:buClr>
              <a:buFont typeface="Wingdings" charset="2"/>
              <a:buChar char="§"/>
            </a:pPr>
            <a:r>
              <a:rPr lang="en-US" sz="1200" dirty="0">
                <a:solidFill>
                  <a:schemeClr val="tx2"/>
                </a:solidFill>
                <a:latin typeface="Arial"/>
                <a:ea typeface="ＭＳ Ｐゴシック" pitchFamily="34" charset="-128"/>
                <a:cs typeface="Arial"/>
              </a:rPr>
              <a:t>RPS (HTTP/HTTPS)</a:t>
            </a:r>
          </a:p>
          <a:p>
            <a:pPr lvl="1">
              <a:lnSpc>
                <a:spcPct val="90000"/>
              </a:lnSpc>
              <a:spcBef>
                <a:spcPts val="400"/>
              </a:spcBef>
              <a:buClr>
                <a:schemeClr val="accent6"/>
              </a:buClr>
              <a:buFont typeface="Wingdings" charset="2"/>
              <a:buChar char="§"/>
            </a:pPr>
            <a:r>
              <a:rPr lang="en-US" sz="1200" dirty="0">
                <a:solidFill>
                  <a:schemeClr val="tx2"/>
                </a:solidFill>
                <a:latin typeface="Arial"/>
                <a:ea typeface="ＭＳ Ｐゴシック" pitchFamily="34" charset="-128"/>
                <a:cs typeface="Arial"/>
              </a:rPr>
              <a:t>CAPWAP throughput</a:t>
            </a:r>
          </a:p>
          <a:p>
            <a:pPr>
              <a:lnSpc>
                <a:spcPct val="90000"/>
              </a:lnSpc>
              <a:spcBef>
                <a:spcPts val="984"/>
              </a:spcBef>
              <a:buClr>
                <a:schemeClr val="accent6"/>
              </a:buClr>
              <a:buFont typeface="Wingdings" charset="2"/>
              <a:buChar char="§"/>
            </a:pPr>
            <a:r>
              <a:rPr lang="en-US" sz="1500" dirty="0">
                <a:solidFill>
                  <a:schemeClr val="tx2"/>
                </a:solidFill>
                <a:latin typeface="Arial"/>
                <a:ea typeface="ＭＳ Ｐゴシック" pitchFamily="34" charset="-128"/>
                <a:cs typeface="Arial"/>
              </a:rPr>
              <a:t>Ease-to-use web-based UI</a:t>
            </a:r>
          </a:p>
          <a:p>
            <a:pPr lvl="1">
              <a:lnSpc>
                <a:spcPct val="90000"/>
              </a:lnSpc>
              <a:spcBef>
                <a:spcPts val="400"/>
              </a:spcBef>
              <a:buClr>
                <a:schemeClr val="accent6"/>
              </a:buClr>
              <a:buFont typeface="Wingdings" charset="2"/>
              <a:buChar char="§"/>
            </a:pPr>
            <a:r>
              <a:rPr lang="en-US" sz="1200" dirty="0">
                <a:solidFill>
                  <a:schemeClr val="tx2"/>
                </a:solidFill>
                <a:latin typeface="Arial"/>
                <a:ea typeface="ＭＳ Ｐゴシック" pitchFamily="34" charset="-128"/>
                <a:cs typeface="Arial"/>
              </a:rPr>
              <a:t>History Viewer</a:t>
            </a:r>
          </a:p>
          <a:p>
            <a:pPr lvl="1">
              <a:lnSpc>
                <a:spcPct val="90000"/>
              </a:lnSpc>
              <a:spcBef>
                <a:spcPts val="400"/>
              </a:spcBef>
              <a:buClr>
                <a:schemeClr val="accent6"/>
              </a:buClr>
              <a:buFont typeface="Wingdings" charset="2"/>
              <a:buChar char="§"/>
            </a:pPr>
            <a:r>
              <a:rPr lang="en-US" sz="1200" dirty="0">
                <a:solidFill>
                  <a:schemeClr val="tx2"/>
                </a:solidFill>
                <a:latin typeface="Arial"/>
                <a:ea typeface="ＭＳ Ｐゴシック" pitchFamily="34" charset="-128"/>
                <a:cs typeface="Arial"/>
              </a:rPr>
              <a:t>Case Profiles</a:t>
            </a:r>
          </a:p>
          <a:p>
            <a:pPr>
              <a:lnSpc>
                <a:spcPct val="90000"/>
              </a:lnSpc>
              <a:spcBef>
                <a:spcPts val="984"/>
              </a:spcBef>
              <a:buClr>
                <a:schemeClr val="accent6"/>
              </a:buClr>
              <a:buFont typeface="Wingdings" charset="2"/>
              <a:buChar char="§"/>
            </a:pPr>
            <a:endParaRPr lang="en-US" dirty="0">
              <a:solidFill>
                <a:schemeClr val="tx2"/>
              </a:solidFill>
              <a:latin typeface="Arial"/>
              <a:ea typeface="ＭＳ Ｐゴシック" pitchFamily="34" charset="-128"/>
              <a:cs typeface="Arial"/>
            </a:endParaRPr>
          </a:p>
          <a:p>
            <a:pPr>
              <a:lnSpc>
                <a:spcPct val="90000"/>
              </a:lnSpc>
              <a:spcBef>
                <a:spcPts val="984"/>
              </a:spcBef>
              <a:buClr>
                <a:schemeClr val="accent6"/>
              </a:buClr>
              <a:buFont typeface="Wingdings" charset="2"/>
              <a:buChar char="§"/>
            </a:pPr>
            <a:endParaRPr lang="en-US" dirty="0">
              <a:solidFill>
                <a:schemeClr val="tx2"/>
              </a:solidFill>
              <a:latin typeface="Arial"/>
              <a:ea typeface="ＭＳ Ｐゴシック" pitchFamily="34" charset="-128"/>
              <a:cs typeface="Arial"/>
            </a:endParaRPr>
          </a:p>
          <a:p>
            <a:pPr>
              <a:lnSpc>
                <a:spcPct val="90000"/>
              </a:lnSpc>
              <a:spcBef>
                <a:spcPts val="984"/>
              </a:spcBef>
              <a:buClr>
                <a:schemeClr val="accent6"/>
              </a:buClr>
              <a:buFont typeface="Wingdings" charset="2"/>
              <a:buChar char="§"/>
            </a:pPr>
            <a:endParaRPr lang="en-US" dirty="0">
              <a:solidFill>
                <a:schemeClr val="tx2"/>
              </a:solidFill>
              <a:latin typeface="Arial"/>
              <a:ea typeface="ＭＳ Ｐゴシック" pitchFamily="34" charset="-128"/>
              <a:cs typeface="Arial"/>
            </a:endParaRPr>
          </a:p>
        </p:txBody>
      </p:sp>
      <p:grpSp>
        <p:nvGrpSpPr>
          <p:cNvPr id="4" name="Group 3"/>
          <p:cNvGrpSpPr/>
          <p:nvPr/>
        </p:nvGrpSpPr>
        <p:grpSpPr>
          <a:xfrm>
            <a:off x="450000" y="900000"/>
            <a:ext cx="8281328" cy="633600"/>
            <a:chOff x="450000" y="1080000"/>
            <a:chExt cx="8281328" cy="633600"/>
          </a:xfrm>
        </p:grpSpPr>
        <p:sp>
          <p:nvSpPr>
            <p:cNvPr id="18" name="Rectangle 17"/>
            <p:cNvSpPr/>
            <p:nvPr/>
          </p:nvSpPr>
          <p:spPr bwMode="invGray">
            <a:xfrm>
              <a:off x="450000" y="1080000"/>
              <a:ext cx="8281328" cy="633600"/>
            </a:xfrm>
            <a:prstGeom prst="rect">
              <a:avLst/>
            </a:prstGeom>
            <a:solidFill>
              <a:srgbClr val="324040"/>
            </a:solidFill>
            <a:ln w="28575">
              <a:noFill/>
              <a:round/>
              <a:headEnd/>
              <a:tailEnd/>
            </a:ln>
            <a:extLst/>
          </p:spPr>
          <p:txBody>
            <a:bodyPr wrap="square" rtlCol="0" anchor="ctr"/>
            <a:lstStyle/>
            <a:p>
              <a:pPr marL="914362" lvl="4" defTabSz="342865"/>
              <a:r>
                <a:rPr lang="en-US" sz="1800" b="1" dirty="0">
                  <a:solidFill>
                    <a:schemeClr val="bg1"/>
                  </a:solidFill>
                  <a:cs typeface="Arial Narrow"/>
                </a:rPr>
                <a:t>Network performance tester that aids in infrastructure optimization and configuration validation</a:t>
              </a:r>
            </a:p>
          </p:txBody>
        </p:sp>
        <p:pic>
          <p:nvPicPr>
            <p:cNvPr id="21" name="Picture 2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2973" y="1098142"/>
              <a:ext cx="585470" cy="586740"/>
            </a:xfrm>
            <a:prstGeom prst="rect">
              <a:avLst/>
            </a:prstGeom>
          </p:spPr>
        </p:pic>
      </p:grpSp>
      <p:pic>
        <p:nvPicPr>
          <p:cNvPr id="3" name="Picture 2" descr="2015-01-15_11-37-3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27728" y="2220676"/>
            <a:ext cx="3403600" cy="2014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4397798"/>
      </p:ext>
    </p:extLst>
  </p:cSld>
  <p:clrMapOvr>
    <a:masterClrMapping/>
  </p:clrMapOvr>
  <p:transition spd="slow">
    <p:wip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FortiTester Series</a:t>
            </a:r>
            <a:endParaRPr lang="en-US" dirty="0"/>
          </a:p>
        </p:txBody>
      </p:sp>
      <p:graphicFrame>
        <p:nvGraphicFramePr>
          <p:cNvPr id="4" name="Group 51"/>
          <p:cNvGraphicFramePr>
            <a:graphicFrameLocks noGrp="1"/>
          </p:cNvGraphicFramePr>
          <p:nvPr>
            <p:extLst>
              <p:ext uri="{D42A27DB-BD31-4B8C-83A1-F6EECF244321}">
                <p14:modId xmlns:p14="http://schemas.microsoft.com/office/powerpoint/2010/main" val="1477627098"/>
              </p:ext>
            </p:extLst>
          </p:nvPr>
        </p:nvGraphicFramePr>
        <p:xfrm>
          <a:off x="252000" y="1080000"/>
          <a:ext cx="8640000" cy="2942920"/>
        </p:xfrm>
        <a:graphic>
          <a:graphicData uri="http://schemas.openxmlformats.org/drawingml/2006/table">
            <a:tbl>
              <a:tblPr firstRow="1" bandRow="1">
                <a:effectLst/>
                <a:tableStyleId>{073A0DAA-6AF3-43AB-8588-CEC1D06C72B9}</a:tableStyleId>
              </a:tblPr>
              <a:tblGrid>
                <a:gridCol w="3241512"/>
                <a:gridCol w="5398488"/>
              </a:tblGrid>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u="none" strike="noStrike" cap="none" normalizeH="0" baseline="0" dirty="0" smtClean="0">
                          <a:ln>
                            <a:noFill/>
                          </a:ln>
                          <a:effectLst/>
                          <a:latin typeface="+mn-lt"/>
                          <a:cs typeface="Arial"/>
                        </a:rPr>
                        <a:t>FTS-2000D</a:t>
                      </a:r>
                      <a:endParaRPr kumimoji="0" lang="en-US" sz="1000" b="1" i="0" u="none" strike="noStrike" cap="none" normalizeH="0" baseline="0" dirty="0" smtClean="0">
                        <a:ln>
                          <a:noFill/>
                        </a:ln>
                        <a:solidFill>
                          <a:srgbClr val="FFFFFF"/>
                        </a:solidFill>
                        <a:effectLst/>
                        <a:latin typeface="+mn-lt"/>
                        <a:cs typeface="Arial"/>
                      </a:endParaRPr>
                    </a:p>
                  </a:txBody>
                  <a:tcPr marL="87087" marR="87087" marT="36738" marB="36738" horzOverflow="overflow">
                    <a:solidFill>
                      <a:srgbClr val="3C3C3C"/>
                    </a:solidFill>
                  </a:tcPr>
                </a:tc>
              </a:tr>
              <a:tr h="247004">
                <a:tc>
                  <a:txBody>
                    <a:bodyPr/>
                    <a:lstStyle/>
                    <a:p>
                      <a:r>
                        <a:rPr lang="en-US" sz="1000" b="1" dirty="0" smtClean="0">
                          <a:solidFill>
                            <a:srgbClr val="FFFFFF"/>
                          </a:solidFill>
                          <a:latin typeface="+mn-lt"/>
                          <a:cs typeface="Arial"/>
                        </a:rPr>
                        <a:t>Target Use Case</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Performance testing for multi-gigabit networks/appliance</a:t>
                      </a:r>
                    </a:p>
                  </a:txBody>
                  <a:tcPr marT="34290" marB="34290" anchor="ctr">
                    <a:solidFill>
                      <a:srgbClr val="C9C9C9"/>
                    </a:solidFill>
                  </a:tcPr>
                </a:tc>
              </a:tr>
              <a:tr h="247004">
                <a:tc>
                  <a:txBody>
                    <a:bodyPr/>
                    <a:lstStyle/>
                    <a:p>
                      <a:r>
                        <a:rPr lang="en-US" sz="1000" b="1" dirty="0" smtClean="0">
                          <a:solidFill>
                            <a:srgbClr val="FFFFFF"/>
                          </a:solidFill>
                          <a:latin typeface="+mn-lt"/>
                          <a:cs typeface="Arial"/>
                        </a:rPr>
                        <a:t>TCP Throughput</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19 Gbps</a:t>
                      </a:r>
                    </a:p>
                  </a:txBody>
                  <a:tcPr marT="34290" marB="34290" anchor="ctr">
                    <a:solidFill>
                      <a:schemeClr val="accent4">
                        <a:lumMod val="20000"/>
                        <a:lumOff val="80000"/>
                      </a:schemeClr>
                    </a:solidFill>
                  </a:tcPr>
                </a:tc>
              </a:tr>
              <a:tr h="2470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rgbClr val="FFFFFF"/>
                          </a:solidFill>
                          <a:latin typeface="+mn-lt"/>
                          <a:cs typeface="Arial"/>
                        </a:rPr>
                        <a:t>TCP Connection</a:t>
                      </a:r>
                    </a:p>
                  </a:txBody>
                  <a:tcPr marT="34290" marB="34290" anchor="ctr">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550,000</a:t>
                      </a:r>
                    </a:p>
                  </a:txBody>
                  <a:tcPr marT="34290" marB="34290" anchor="ctr">
                    <a:solidFill>
                      <a:schemeClr val="accent4">
                        <a:lumMod val="40000"/>
                        <a:lumOff val="60000"/>
                      </a:schemeClr>
                    </a:solidFill>
                  </a:tcPr>
                </a:tc>
              </a:tr>
              <a:tr h="247004">
                <a:tc>
                  <a:txBody>
                    <a:bodyPr/>
                    <a:lstStyle/>
                    <a:p>
                      <a:r>
                        <a:rPr lang="en-US" sz="1000" b="1" dirty="0" smtClean="0">
                          <a:solidFill>
                            <a:srgbClr val="FFFFFF"/>
                          </a:solidFill>
                          <a:latin typeface="+mn-lt"/>
                          <a:cs typeface="Arial"/>
                        </a:rPr>
                        <a:t>HTTP CPS</a:t>
                      </a:r>
                    </a:p>
                  </a:txBody>
                  <a:tcPr marT="34290" marB="34290" anchor="ctr">
                    <a:solidFill>
                      <a:schemeClr val="accent4"/>
                    </a:solidFill>
                  </a:tcPr>
                </a:tc>
                <a:tc>
                  <a:txBody>
                    <a:bodyPr/>
                    <a:lstStyle/>
                    <a:p>
                      <a:pPr algn="ctr"/>
                      <a:r>
                        <a:rPr lang="en-US" sz="1000" dirty="0" smtClean="0">
                          <a:latin typeface="Arial"/>
                          <a:cs typeface="Arial"/>
                        </a:rPr>
                        <a:t>950,000</a:t>
                      </a:r>
                      <a:endParaRPr lang="en-US" sz="1000" dirty="0">
                        <a:latin typeface="Arial"/>
                        <a:cs typeface="Arial"/>
                      </a:endParaRPr>
                    </a:p>
                  </a:txBody>
                  <a:tcPr marT="34290" marB="34290" anchor="ctr">
                    <a:solidFill>
                      <a:srgbClr val="E4E4E4"/>
                    </a:solidFill>
                  </a:tcPr>
                </a:tc>
              </a:tr>
              <a:tr h="247004">
                <a:tc>
                  <a:txBody>
                    <a:bodyPr/>
                    <a:lstStyle/>
                    <a:p>
                      <a:r>
                        <a:rPr lang="en-US" sz="1000" b="1" dirty="0" smtClean="0">
                          <a:solidFill>
                            <a:srgbClr val="FFFFFF"/>
                          </a:solidFill>
                          <a:latin typeface="+mn-lt"/>
                          <a:cs typeface="Arial"/>
                        </a:rPr>
                        <a:t>HTTPS CPS</a:t>
                      </a:r>
                    </a:p>
                  </a:txBody>
                  <a:tcPr marT="34290" marB="34290" anchor="ctr">
                    <a:solidFill>
                      <a:schemeClr val="accent4"/>
                    </a:solidFill>
                  </a:tcPr>
                </a:tc>
                <a:tc>
                  <a:txBody>
                    <a:bodyPr/>
                    <a:lstStyle/>
                    <a:p>
                      <a:pPr algn="ctr"/>
                      <a:r>
                        <a:rPr lang="en-US" sz="1000" dirty="0" smtClean="0">
                          <a:latin typeface="Arial"/>
                          <a:cs typeface="Arial"/>
                        </a:rPr>
                        <a:t>7,000</a:t>
                      </a:r>
                      <a:endParaRPr lang="en-US" sz="1000" dirty="0">
                        <a:latin typeface="Arial"/>
                        <a:cs typeface="Arial"/>
                      </a:endParaRPr>
                    </a:p>
                  </a:txBody>
                  <a:tcPr marT="34290" marB="34290" anchor="ctr">
                    <a:solidFill>
                      <a:schemeClr val="accent4">
                        <a:lumMod val="40000"/>
                        <a:lumOff val="60000"/>
                      </a:schemeClr>
                    </a:solidFill>
                  </a:tcPr>
                </a:tc>
              </a:tr>
              <a:tr h="247004">
                <a:tc>
                  <a:txBody>
                    <a:bodyPr/>
                    <a:lstStyle/>
                    <a:p>
                      <a:r>
                        <a:rPr lang="en-US" sz="1000" b="1" dirty="0" smtClean="0">
                          <a:solidFill>
                            <a:srgbClr val="FFFFFF"/>
                          </a:solidFill>
                          <a:latin typeface="+mn-lt"/>
                          <a:cs typeface="Arial"/>
                        </a:rPr>
                        <a:t>HTTP RPS</a:t>
                      </a:r>
                    </a:p>
                  </a:txBody>
                  <a:tcPr marT="34290" marB="34290" anchor="ctr">
                    <a:solidFill>
                      <a:schemeClr val="accent4"/>
                    </a:solidFill>
                  </a:tcPr>
                </a:tc>
                <a:tc>
                  <a:txBody>
                    <a:bodyPr/>
                    <a:lstStyle/>
                    <a:p>
                      <a:pPr algn="ctr"/>
                      <a:r>
                        <a:rPr lang="en-US" sz="1000" dirty="0" smtClean="0">
                          <a:latin typeface="Arial"/>
                          <a:cs typeface="Arial"/>
                        </a:rPr>
                        <a:t>800,000</a:t>
                      </a:r>
                      <a:endParaRPr lang="en-US" sz="1000" dirty="0">
                        <a:latin typeface="Arial"/>
                        <a:cs typeface="Arial"/>
                      </a:endParaRPr>
                    </a:p>
                  </a:txBody>
                  <a:tcPr marT="34290" marB="34290" anchor="ctr">
                    <a:solidFill>
                      <a:srgbClr val="E4E4E4"/>
                    </a:solidFill>
                  </a:tcPr>
                </a:tc>
              </a:tr>
              <a:tr h="247004">
                <a:tc>
                  <a:txBody>
                    <a:bodyPr/>
                    <a:lstStyle/>
                    <a:p>
                      <a:r>
                        <a:rPr lang="en-US" sz="1000" b="1" dirty="0" smtClean="0">
                          <a:solidFill>
                            <a:srgbClr val="FFFFFF"/>
                          </a:solidFill>
                          <a:latin typeface="+mn-lt"/>
                          <a:cs typeface="Arial"/>
                        </a:rPr>
                        <a:t>HTTPS RPS</a:t>
                      </a:r>
                    </a:p>
                  </a:txBody>
                  <a:tcPr marT="34290" marB="34290" anchor="ctr">
                    <a:solidFill>
                      <a:schemeClr val="accent4"/>
                    </a:solidFill>
                  </a:tcPr>
                </a:tc>
                <a:tc>
                  <a:txBody>
                    <a:bodyPr/>
                    <a:lstStyle/>
                    <a:p>
                      <a:pPr algn="ctr"/>
                      <a:r>
                        <a:rPr lang="en-US" sz="1000" dirty="0" smtClean="0">
                          <a:latin typeface="Arial"/>
                          <a:cs typeface="Arial"/>
                        </a:rPr>
                        <a:t>19,000</a:t>
                      </a:r>
                      <a:endParaRPr lang="en-US" sz="1000" dirty="0">
                        <a:latin typeface="Arial"/>
                        <a:cs typeface="Arial"/>
                      </a:endParaRPr>
                    </a:p>
                  </a:txBody>
                  <a:tcPr marT="34290" marB="34290" anchor="ctr">
                    <a:solidFill>
                      <a:schemeClr val="accent4">
                        <a:lumMod val="40000"/>
                        <a:lumOff val="60000"/>
                      </a:schemeClr>
                    </a:solidFill>
                  </a:tcPr>
                </a:tc>
              </a:tr>
              <a:tr h="247004">
                <a:tc>
                  <a:txBody>
                    <a:bodyPr/>
                    <a:lstStyle/>
                    <a:p>
                      <a:r>
                        <a:rPr lang="en-US" sz="1000" b="1" dirty="0" smtClean="0">
                          <a:solidFill>
                            <a:srgbClr val="FFFFFF"/>
                          </a:solidFill>
                          <a:latin typeface="+mn-lt"/>
                          <a:cs typeface="Arial"/>
                        </a:rPr>
                        <a:t>CAPWAP Throughput</a:t>
                      </a:r>
                    </a:p>
                  </a:txBody>
                  <a:tcPr marT="34290" marB="34290" anchor="ctr">
                    <a:solidFill>
                      <a:schemeClr val="accent4"/>
                    </a:solidFill>
                  </a:tcPr>
                </a:tc>
                <a:tc>
                  <a:txBody>
                    <a:bodyPr/>
                    <a:lstStyle/>
                    <a:p>
                      <a:pPr algn="ctr"/>
                      <a:r>
                        <a:rPr lang="en-US" sz="1000" dirty="0" smtClean="0">
                          <a:latin typeface="Arial"/>
                          <a:cs typeface="Arial"/>
                        </a:rPr>
                        <a:t>2.7 Gbps</a:t>
                      </a:r>
                      <a:endParaRPr lang="en-US" sz="1000" dirty="0">
                        <a:latin typeface="Arial"/>
                        <a:cs typeface="Arial"/>
                      </a:endParaRPr>
                    </a:p>
                  </a:txBody>
                  <a:tcPr marT="34290" marB="34290" anchor="ctr">
                    <a:solidFill>
                      <a:srgbClr val="E4E4E4"/>
                    </a:solidFill>
                  </a:tcPr>
                </a:tc>
              </a:tr>
              <a:tr h="247004">
                <a:tc>
                  <a:txBody>
                    <a:bodyPr/>
                    <a:lstStyle/>
                    <a:p>
                      <a:r>
                        <a:rPr lang="en-US" sz="1000" b="1" dirty="0" smtClean="0">
                          <a:solidFill>
                            <a:srgbClr val="FFFFFF"/>
                          </a:solidFill>
                          <a:latin typeface="Arial"/>
                          <a:cs typeface="Arial"/>
                        </a:rPr>
                        <a:t>Total Interfaces</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4x 10GE SFP+, 1x MGMT GE RJ45</a:t>
                      </a:r>
                      <a:endParaRPr lang="en-US" sz="1000" dirty="0">
                        <a:latin typeface="Arial"/>
                        <a:cs typeface="Arial"/>
                      </a:endParaRPr>
                    </a:p>
                  </a:txBody>
                  <a:tcPr marT="34290" marB="34290" anchor="ctr">
                    <a:solidFill>
                      <a:schemeClr val="accent4">
                        <a:lumMod val="40000"/>
                        <a:lumOff val="60000"/>
                      </a:schemeClr>
                    </a:solidFill>
                  </a:tcPr>
                </a:tc>
              </a:tr>
              <a:tr h="247004">
                <a:tc>
                  <a:txBody>
                    <a:bodyPr/>
                    <a:lstStyle/>
                    <a:p>
                      <a:r>
                        <a:rPr lang="en-US" sz="1000" b="1" dirty="0" smtClean="0">
                          <a:solidFill>
                            <a:srgbClr val="FFFFFF"/>
                          </a:solidFill>
                          <a:latin typeface="Arial"/>
                          <a:cs typeface="Arial"/>
                        </a:rPr>
                        <a:t>Form Factor</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1U</a:t>
                      </a:r>
                      <a:endParaRPr lang="en-US" sz="1000" dirty="0">
                        <a:latin typeface="Arial"/>
                        <a:cs typeface="Arial"/>
                      </a:endParaRPr>
                    </a:p>
                  </a:txBody>
                  <a:tcPr marT="34290" marB="34290" anchor="ctr">
                    <a:solidFill>
                      <a:srgbClr val="E4E4E4"/>
                    </a:solidFill>
                  </a:tcPr>
                </a:tc>
              </a:tr>
              <a:tr h="247004">
                <a:tc>
                  <a:txBody>
                    <a:bodyPr/>
                    <a:lstStyle/>
                    <a:p>
                      <a:r>
                        <a:rPr lang="en-US" sz="1000" b="1" dirty="0" smtClean="0">
                          <a:solidFill>
                            <a:srgbClr val="FFFFFF"/>
                          </a:solidFill>
                          <a:latin typeface="Arial"/>
                          <a:cs typeface="Arial"/>
                        </a:rPr>
                        <a:t>Storage</a:t>
                      </a:r>
                      <a:endParaRPr lang="en-US" sz="1000" b="1" dirty="0">
                        <a:solidFill>
                          <a:srgbClr val="FFFFFF"/>
                        </a:solidFill>
                        <a:latin typeface="Arial"/>
                        <a:cs typeface="Arial"/>
                      </a:endParaRPr>
                    </a:p>
                  </a:txBody>
                  <a:tcPr marT="34290" marB="34290" anchor="ctr">
                    <a:solidFill>
                      <a:schemeClr val="accent4"/>
                    </a:solidFill>
                  </a:tcPr>
                </a:tc>
                <a:tc>
                  <a:txBody>
                    <a:bodyPr/>
                    <a:lstStyle/>
                    <a:p>
                      <a:pPr algn="ctr"/>
                      <a:r>
                        <a:rPr lang="en-US" sz="1000" dirty="0" smtClean="0">
                          <a:latin typeface="Arial"/>
                          <a:cs typeface="Arial"/>
                        </a:rPr>
                        <a:t>120 GB SSD</a:t>
                      </a:r>
                      <a:endParaRPr lang="en-US" sz="1000" dirty="0">
                        <a:latin typeface="Arial"/>
                        <a:cs typeface="Arial"/>
                      </a:endParaRPr>
                    </a:p>
                  </a:txBody>
                  <a:tcPr marT="34290" marB="34290" anchor="ctr">
                    <a:solidFill>
                      <a:schemeClr val="accent4">
                        <a:lumMod val="40000"/>
                        <a:lumOff val="60000"/>
                      </a:schemeClr>
                    </a:solidFill>
                  </a:tcPr>
                </a:tc>
              </a:tr>
            </a:tbl>
          </a:graphicData>
        </a:graphic>
      </p:graphicFrame>
      <p:sp>
        <p:nvSpPr>
          <p:cNvPr id="5" name="TextBox 4"/>
          <p:cNvSpPr txBox="1"/>
          <p:nvPr/>
        </p:nvSpPr>
        <p:spPr>
          <a:xfrm>
            <a:off x="4401280" y="656329"/>
            <a:ext cx="4490720" cy="261606"/>
          </a:xfrm>
          <a:prstGeom prst="rect">
            <a:avLst/>
          </a:prstGeom>
          <a:noFill/>
        </p:spPr>
        <p:txBody>
          <a:bodyPr wrap="square" lIns="91436" tIns="45718" rIns="91436" bIns="45718" rtlCol="0">
            <a:spAutoFit/>
          </a:bodyPr>
          <a:lstStyle/>
          <a:p>
            <a:pPr algn="r"/>
            <a:r>
              <a:rPr lang="en-US" sz="1100" i="1" dirty="0"/>
              <a:t>System performance based on v2.2</a:t>
            </a:r>
          </a:p>
        </p:txBody>
      </p:sp>
    </p:spTree>
    <p:extLst>
      <p:ext uri="{BB962C8B-B14F-4D97-AF65-F5344CB8AC3E}">
        <p14:creationId xmlns:p14="http://schemas.microsoft.com/office/powerpoint/2010/main" val="3568128928"/>
      </p:ext>
    </p:extLst>
  </p:cSld>
  <p:clrMapOvr>
    <a:masterClrMapping/>
  </p:clrMapOvr>
  <p:transition spd="slow">
    <p:wip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err="1">
                <a:solidFill>
                  <a:srgbClr val="FFFFFF"/>
                </a:solidFill>
              </a:rPr>
              <a:t>FortiWLC</a:t>
            </a:r>
            <a:endParaRPr lang="en-US" sz="3600" b="1" dirty="0">
              <a:solidFill>
                <a:srgbClr val="FFFFFF"/>
              </a:solidFill>
            </a:endParaRP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val="0"/>
              </a:ext>
            </a:extLst>
          </a:blip>
          <a:srcRect t="11109" b="14917"/>
          <a:stretch/>
        </p:blipFill>
        <p:spPr>
          <a:xfrm>
            <a:off x="47845" y="2145341"/>
            <a:ext cx="748654" cy="553794"/>
          </a:xfrm>
          <a:prstGeom prst="rect">
            <a:avLst/>
          </a:prstGeom>
        </p:spPr>
      </p:pic>
    </p:spTree>
    <p:extLst>
      <p:ext uri="{BB962C8B-B14F-4D97-AF65-F5344CB8AC3E}">
        <p14:creationId xmlns:p14="http://schemas.microsoft.com/office/powerpoint/2010/main" val="786492531"/>
      </p:ext>
    </p:extLst>
  </p:cSld>
  <p:clrMapOvr>
    <a:masterClrMapping/>
  </p:clrMapOvr>
  <p:transition>
    <p:wipe dir="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dirty="0"/>
              <a:t>Introducing </a:t>
            </a:r>
            <a:r>
              <a:rPr lang="en-US" dirty="0" err="1" smtClean="0"/>
              <a:t>FortiWLC</a:t>
            </a:r>
            <a:endParaRPr lang="en-US" b="0" i="0" dirty="0"/>
          </a:p>
        </p:txBody>
      </p:sp>
      <p:sp>
        <p:nvSpPr>
          <p:cNvPr id="2" name="Rectangle 1"/>
          <p:cNvSpPr/>
          <p:nvPr/>
        </p:nvSpPr>
        <p:spPr>
          <a:xfrm>
            <a:off x="441933" y="1852417"/>
            <a:ext cx="4320000" cy="3009269"/>
          </a:xfrm>
          <a:prstGeom prst="rect">
            <a:avLst/>
          </a:prstGeom>
        </p:spPr>
        <p:txBody>
          <a:bodyPr wrap="square" lIns="91436" tIns="45718" rIns="91436" bIns="45718">
            <a:spAutoFit/>
          </a:bodyPr>
          <a:lstStyle/>
          <a:p>
            <a:pPr marL="285738" indent="-176393">
              <a:spcBef>
                <a:spcPts val="984"/>
              </a:spcBef>
              <a:buClr>
                <a:schemeClr val="accent6"/>
              </a:buClr>
              <a:buFont typeface="Wingdings" charset="2"/>
              <a:buChar char="§"/>
            </a:pPr>
            <a:r>
              <a:rPr lang="en-US" dirty="0"/>
              <a:t>Powered by System Director OS, and supports 802.11ac Wave II access points </a:t>
            </a:r>
          </a:p>
          <a:p>
            <a:pPr marL="285738" indent="-176393">
              <a:spcBef>
                <a:spcPts val="984"/>
              </a:spcBef>
              <a:buClr>
                <a:schemeClr val="accent6"/>
              </a:buClr>
              <a:buFont typeface="Wingdings" charset="2"/>
              <a:buChar char="§"/>
            </a:pPr>
            <a:r>
              <a:rPr lang="en-US" dirty="0"/>
              <a:t>Radio frequency virtualization supported by patented Virtual Cell technology </a:t>
            </a:r>
          </a:p>
          <a:p>
            <a:pPr marL="285738" indent="-176393">
              <a:spcBef>
                <a:spcPts val="984"/>
              </a:spcBef>
              <a:buClr>
                <a:schemeClr val="accent6"/>
              </a:buClr>
              <a:buFont typeface="Wingdings" charset="2"/>
              <a:buChar char="§"/>
            </a:pPr>
            <a:r>
              <a:rPr lang="en-US" dirty="0"/>
              <a:t>Infrastructure-controlled, zero-loss handoffs and traffic load balancing </a:t>
            </a:r>
          </a:p>
          <a:p>
            <a:pPr marL="285738" indent="-176393">
              <a:spcBef>
                <a:spcPts val="984"/>
              </a:spcBef>
              <a:buClr>
                <a:schemeClr val="accent6"/>
              </a:buClr>
              <a:buFont typeface="Wingdings" charset="2"/>
              <a:buChar char="§"/>
            </a:pPr>
            <a:r>
              <a:rPr lang="en-US" dirty="0"/>
              <a:t>Multilayered wireless LAN security: 802.1X authentication, encryption, firewall, and optional wireless IPS/IDS </a:t>
            </a:r>
          </a:p>
          <a:p>
            <a:pPr marL="285738" indent="-176393">
              <a:spcBef>
                <a:spcPts val="984"/>
              </a:spcBef>
              <a:buClr>
                <a:schemeClr val="accent6"/>
              </a:buClr>
              <a:buFont typeface="Wingdings" charset="2"/>
              <a:buChar char="§"/>
            </a:pPr>
            <a:r>
              <a:rPr lang="en-US" dirty="0"/>
              <a:t>Seamless interoperability with multi-vendor network infrastructure </a:t>
            </a:r>
          </a:p>
        </p:txBody>
      </p:sp>
      <p:sp>
        <p:nvSpPr>
          <p:cNvPr id="25" name="Rectangle 24"/>
          <p:cNvSpPr/>
          <p:nvPr/>
        </p:nvSpPr>
        <p:spPr bwMode="invGray">
          <a:xfrm>
            <a:off x="427039" y="900000"/>
            <a:ext cx="83025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r>
              <a:rPr lang="en-US" sz="1800" b="1" dirty="0">
                <a:solidFill>
                  <a:schemeClr val="bg1"/>
                </a:solidFill>
                <a:cs typeface="Arial Narrow"/>
              </a:rPr>
              <a:t>Wi-Fi Controller that manages authentication, encryption and virtual private network connections for the wireless network. </a:t>
            </a:r>
          </a:p>
        </p:txBody>
      </p:sp>
      <p:pic>
        <p:nvPicPr>
          <p:cNvPr id="22" name="Picture 21"/>
          <p:cNvPicPr>
            <a:picLocks noChangeAspect="1"/>
          </p:cNvPicPr>
          <p:nvPr/>
        </p:nvPicPr>
        <p:blipFill rotWithShape="1">
          <a:blip r:embed="rId3" cstate="email">
            <a:extLst>
              <a:ext uri="{28A0092B-C50C-407E-A947-70E740481C1C}">
                <a14:useLocalDpi xmlns:a14="http://schemas.microsoft.com/office/drawing/2010/main" val="0"/>
              </a:ext>
            </a:extLst>
          </a:blip>
          <a:srcRect t="11109" b="14917"/>
          <a:stretch/>
        </p:blipFill>
        <p:spPr>
          <a:xfrm>
            <a:off x="554227" y="932152"/>
            <a:ext cx="748654" cy="553794"/>
          </a:xfrm>
          <a:prstGeom prst="rect">
            <a:avLst/>
          </a:prstGeom>
        </p:spPr>
      </p:pic>
      <p:pic>
        <p:nvPicPr>
          <p:cNvPr id="4" name="Picture 3"/>
          <p:cNvPicPr>
            <a:picLocks noChangeAspect="1"/>
          </p:cNvPicPr>
          <p:nvPr/>
        </p:nvPicPr>
        <p:blipFill>
          <a:blip r:embed="rId4"/>
          <a:stretch>
            <a:fillRect/>
          </a:stretch>
        </p:blipFill>
        <p:spPr>
          <a:xfrm>
            <a:off x="4761933" y="2196999"/>
            <a:ext cx="4045568" cy="1661380"/>
          </a:xfrm>
          <a:prstGeom prst="rect">
            <a:avLst/>
          </a:prstGeom>
        </p:spPr>
      </p:pic>
    </p:spTree>
    <p:extLst>
      <p:ext uri="{BB962C8B-B14F-4D97-AF65-F5344CB8AC3E}">
        <p14:creationId xmlns:p14="http://schemas.microsoft.com/office/powerpoint/2010/main" val="3875901909"/>
      </p:ext>
    </p:extLst>
  </p:cSld>
  <p:clrMapOvr>
    <a:masterClrMapping/>
  </p:clrMapOvr>
  <p:transition>
    <p:wipe dir="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err="1">
                <a:solidFill>
                  <a:srgbClr val="FFFFFF"/>
                </a:solidFill>
              </a:rPr>
              <a:t>FortiWLM</a:t>
            </a:r>
            <a:endParaRPr lang="en-US" sz="3600" b="1" dirty="0">
              <a:solidFill>
                <a:srgbClr val="FFFFFF"/>
              </a:solidFill>
            </a:endParaRPr>
          </a:p>
        </p:txBody>
      </p:sp>
      <p:pic>
        <p:nvPicPr>
          <p:cNvPr id="9" name="Picture 8"/>
          <p:cNvPicPr>
            <a:picLocks noChangeAspect="1"/>
          </p:cNvPicPr>
          <p:nvPr/>
        </p:nvPicPr>
        <p:blipFill rotWithShape="1">
          <a:blip r:embed="rId2" cstate="email">
            <a:extLst>
              <a:ext uri="{28A0092B-C50C-407E-A947-70E740481C1C}">
                <a14:useLocalDpi xmlns:a14="http://schemas.microsoft.com/office/drawing/2010/main" val="0"/>
              </a:ext>
            </a:extLst>
          </a:blip>
          <a:srcRect b="11597"/>
          <a:stretch/>
        </p:blipFill>
        <p:spPr>
          <a:xfrm>
            <a:off x="121371" y="2107708"/>
            <a:ext cx="626144" cy="553529"/>
          </a:xfrm>
          <a:prstGeom prst="rect">
            <a:avLst/>
          </a:prstGeom>
        </p:spPr>
      </p:pic>
    </p:spTree>
    <p:extLst>
      <p:ext uri="{BB962C8B-B14F-4D97-AF65-F5344CB8AC3E}">
        <p14:creationId xmlns:p14="http://schemas.microsoft.com/office/powerpoint/2010/main" val="1449738625"/>
      </p:ext>
    </p:extLst>
  </p:cSld>
  <p:clrMapOvr>
    <a:masterClrMapping/>
  </p:clrMapOvr>
  <p:transition>
    <p:wipe dir="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b="0" i="0" dirty="0"/>
              <a:t>Introducing </a:t>
            </a:r>
            <a:r>
              <a:rPr lang="en-US" dirty="0" err="1" smtClean="0"/>
              <a:t>FortiWLM</a:t>
            </a:r>
            <a:endParaRPr lang="en-US" b="0" i="0" dirty="0"/>
          </a:p>
        </p:txBody>
      </p:sp>
      <p:sp>
        <p:nvSpPr>
          <p:cNvPr id="2" name="Rectangle 1"/>
          <p:cNvSpPr/>
          <p:nvPr/>
        </p:nvSpPr>
        <p:spPr>
          <a:xfrm>
            <a:off x="441933" y="1852418"/>
            <a:ext cx="4320000" cy="2593770"/>
          </a:xfrm>
          <a:prstGeom prst="rect">
            <a:avLst/>
          </a:prstGeom>
        </p:spPr>
        <p:txBody>
          <a:bodyPr wrap="square" lIns="91436" tIns="45718" rIns="91436" bIns="45718">
            <a:spAutoFit/>
          </a:bodyPr>
          <a:lstStyle/>
          <a:p>
            <a:pPr marL="285738" indent="-176393">
              <a:spcBef>
                <a:spcPts val="984"/>
              </a:spcBef>
              <a:buClr>
                <a:schemeClr val="accent6"/>
              </a:buClr>
              <a:buFont typeface="Wingdings" charset="2"/>
              <a:buChar char="§"/>
            </a:pPr>
            <a:r>
              <a:rPr lang="en-US" dirty="0"/>
              <a:t>Hardware platform to support Fortinet infrastructure wireless network applications </a:t>
            </a:r>
          </a:p>
          <a:p>
            <a:pPr marL="285738" indent="-176393">
              <a:spcBef>
                <a:spcPts val="984"/>
              </a:spcBef>
              <a:buClr>
                <a:schemeClr val="accent6"/>
              </a:buClr>
              <a:buFont typeface="Wingdings" charset="2"/>
              <a:buChar char="§"/>
            </a:pPr>
            <a:r>
              <a:rPr lang="en-US" dirty="0"/>
              <a:t>Network management that supports monitoring, configuring and reporting of wireless network health </a:t>
            </a:r>
          </a:p>
          <a:p>
            <a:pPr marL="285738" indent="-176393">
              <a:spcBef>
                <a:spcPts val="984"/>
              </a:spcBef>
              <a:buClr>
                <a:schemeClr val="accent6"/>
              </a:buClr>
              <a:buFont typeface="Wingdings" charset="2"/>
              <a:buChar char="§"/>
            </a:pPr>
            <a:r>
              <a:rPr lang="en-US" dirty="0"/>
              <a:t>RF interference detection and mitigation </a:t>
            </a:r>
          </a:p>
          <a:p>
            <a:pPr marL="285738" indent="-176393">
              <a:spcBef>
                <a:spcPts val="984"/>
              </a:spcBef>
              <a:buClr>
                <a:schemeClr val="accent6"/>
              </a:buClr>
              <a:buFont typeface="Wingdings" charset="2"/>
              <a:buChar char="§"/>
            </a:pPr>
            <a:r>
              <a:rPr lang="en-US" dirty="0"/>
              <a:t>A choice of appliances sized to fit your business scale </a:t>
            </a:r>
          </a:p>
          <a:p>
            <a:pPr marL="285738" indent="-176393">
              <a:spcBef>
                <a:spcPts val="984"/>
              </a:spcBef>
              <a:buClr>
                <a:schemeClr val="accent6"/>
              </a:buClr>
              <a:buFont typeface="Wingdings" charset="2"/>
              <a:buChar char="§"/>
            </a:pPr>
            <a:endParaRPr lang="en-US" sz="1600" dirty="0"/>
          </a:p>
        </p:txBody>
      </p:sp>
      <p:sp>
        <p:nvSpPr>
          <p:cNvPr id="25" name="Rectangle 24"/>
          <p:cNvSpPr/>
          <p:nvPr/>
        </p:nvSpPr>
        <p:spPr bwMode="invGray">
          <a:xfrm>
            <a:off x="427039" y="900000"/>
            <a:ext cx="83025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r>
              <a:rPr lang="en-US" sz="1800" b="1" dirty="0">
                <a:solidFill>
                  <a:schemeClr val="bg1"/>
                </a:solidFill>
                <a:cs typeface="Arial Narrow"/>
              </a:rPr>
              <a:t>Platform for secure access applications focused on WLAN management, interference detection and security.</a:t>
            </a:r>
          </a:p>
        </p:txBody>
      </p:sp>
      <p:pic>
        <p:nvPicPr>
          <p:cNvPr id="20" name="Picture 19"/>
          <p:cNvPicPr>
            <a:picLocks noChangeAspect="1"/>
          </p:cNvPicPr>
          <p:nvPr/>
        </p:nvPicPr>
        <p:blipFill rotWithShape="1">
          <a:blip r:embed="rId3" cstate="email">
            <a:extLst>
              <a:ext uri="{28A0092B-C50C-407E-A947-70E740481C1C}">
                <a14:useLocalDpi xmlns:a14="http://schemas.microsoft.com/office/drawing/2010/main" val="0"/>
              </a:ext>
            </a:extLst>
          </a:blip>
          <a:srcRect b="11597"/>
          <a:stretch/>
        </p:blipFill>
        <p:spPr>
          <a:xfrm>
            <a:off x="595602" y="900000"/>
            <a:ext cx="634181" cy="560634"/>
          </a:xfrm>
          <a:prstGeom prst="rect">
            <a:avLst/>
          </a:prstGeom>
        </p:spPr>
      </p:pic>
      <p:pic>
        <p:nvPicPr>
          <p:cNvPr id="21" name="Picture 20"/>
          <p:cNvPicPr>
            <a:picLocks noChangeAspect="1"/>
          </p:cNvPicPr>
          <p:nvPr/>
        </p:nvPicPr>
        <p:blipFill>
          <a:blip r:embed="rId4"/>
          <a:stretch>
            <a:fillRect/>
          </a:stretch>
        </p:blipFill>
        <p:spPr>
          <a:xfrm>
            <a:off x="4761933" y="2196999"/>
            <a:ext cx="4045568" cy="1661380"/>
          </a:xfrm>
          <a:prstGeom prst="rect">
            <a:avLst/>
          </a:prstGeom>
        </p:spPr>
      </p:pic>
    </p:spTree>
    <p:extLst>
      <p:ext uri="{BB962C8B-B14F-4D97-AF65-F5344CB8AC3E}">
        <p14:creationId xmlns:p14="http://schemas.microsoft.com/office/powerpoint/2010/main" val="4210070396"/>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bwMode="invGray">
          <a:xfrm>
            <a:off x="1076477" y="3249965"/>
            <a:ext cx="6870095" cy="1326579"/>
          </a:xfrm>
          <a:prstGeom prst="rect">
            <a:avLst/>
          </a:prstGeom>
          <a:solidFill>
            <a:schemeClr val="accent3">
              <a:lumMod val="60000"/>
              <a:lumOff val="40000"/>
            </a:schemeClr>
          </a:solidFill>
          <a:ln w="9525">
            <a:noFill/>
            <a:round/>
            <a:headEnd/>
            <a:tailEnd/>
          </a:ln>
          <a:extLst/>
        </p:spPr>
        <p:txBody>
          <a:bodyPr wrap="square" lIns="91436" tIns="45718" rIns="91436" bIns="45718" rtlCol="0" anchor="ctr"/>
          <a:lstStyle/>
          <a:p>
            <a:r>
              <a:rPr lang="en-US" sz="2000" b="1" dirty="0">
                <a:solidFill>
                  <a:schemeClr val="accent2">
                    <a:lumMod val="50000"/>
                  </a:schemeClr>
                </a:solidFill>
              </a:rPr>
              <a:t>SECURITY</a:t>
            </a:r>
          </a:p>
        </p:txBody>
      </p:sp>
      <p:sp>
        <p:nvSpPr>
          <p:cNvPr id="2" name="Title 1"/>
          <p:cNvSpPr>
            <a:spLocks noGrp="1"/>
          </p:cNvSpPr>
          <p:nvPr>
            <p:ph type="title"/>
          </p:nvPr>
        </p:nvSpPr>
        <p:spPr/>
        <p:txBody>
          <a:bodyPr/>
          <a:lstStyle/>
          <a:p>
            <a:r>
              <a:rPr lang="en-US" dirty="0" smtClean="0"/>
              <a:t>Complete Network Security Solution</a:t>
            </a:r>
            <a:endParaRPr lang="en-US" dirty="0"/>
          </a:p>
        </p:txBody>
      </p:sp>
      <p:sp>
        <p:nvSpPr>
          <p:cNvPr id="60" name="Rectangle 59"/>
          <p:cNvSpPr/>
          <p:nvPr/>
        </p:nvSpPr>
        <p:spPr bwMode="invGray">
          <a:xfrm>
            <a:off x="1076478" y="1037537"/>
            <a:ext cx="6870095" cy="1023177"/>
          </a:xfrm>
          <a:prstGeom prst="rect">
            <a:avLst/>
          </a:prstGeom>
          <a:solidFill>
            <a:srgbClr val="AEBECB"/>
          </a:solidFill>
          <a:ln w="9525">
            <a:noFill/>
            <a:round/>
            <a:headEnd/>
            <a:tailEnd/>
          </a:ln>
          <a:extLst/>
        </p:spPr>
        <p:txBody>
          <a:bodyPr wrap="square" lIns="91436" tIns="45718" rIns="91436" bIns="45718" rtlCol="0" anchor="ctr"/>
          <a:lstStyle/>
          <a:p>
            <a:pPr algn="ctr" defTabSz="342865"/>
            <a:endParaRPr lang="en-US" sz="2000" dirty="0"/>
          </a:p>
        </p:txBody>
      </p:sp>
      <p:sp>
        <p:nvSpPr>
          <p:cNvPr id="58" name="Rectangle 57"/>
          <p:cNvSpPr/>
          <p:nvPr/>
        </p:nvSpPr>
        <p:spPr bwMode="invGray">
          <a:xfrm>
            <a:off x="1079502" y="3250982"/>
            <a:ext cx="6879167" cy="873125"/>
          </a:xfrm>
          <a:prstGeom prst="rect">
            <a:avLst/>
          </a:prstGeom>
          <a:solidFill>
            <a:srgbClr val="AEBECB"/>
          </a:solidFill>
          <a:ln w="9525">
            <a:noFill/>
            <a:round/>
            <a:headEnd/>
            <a:tailEnd/>
          </a:ln>
          <a:extLst/>
        </p:spPr>
        <p:txBody>
          <a:bodyPr wrap="square" lIns="91436" tIns="45718" rIns="91436" bIns="45718" rtlCol="0" anchor="ctr"/>
          <a:lstStyle/>
          <a:p>
            <a:pPr algn="ctr" defTabSz="342865"/>
            <a:endParaRPr lang="en-US" sz="2000" dirty="0"/>
          </a:p>
        </p:txBody>
      </p:sp>
      <p:sp>
        <p:nvSpPr>
          <p:cNvPr id="12" name="TextBox 11"/>
          <p:cNvSpPr txBox="1"/>
          <p:nvPr/>
        </p:nvSpPr>
        <p:spPr>
          <a:xfrm>
            <a:off x="219207" y="2190984"/>
            <a:ext cx="827276" cy="261606"/>
          </a:xfrm>
          <a:prstGeom prst="rect">
            <a:avLst/>
          </a:prstGeom>
          <a:noFill/>
        </p:spPr>
        <p:txBody>
          <a:bodyPr wrap="square" lIns="91436" tIns="45718" rIns="91436" bIns="45718" rtlCol="0">
            <a:spAutoFit/>
          </a:bodyPr>
          <a:lstStyle/>
          <a:p>
            <a:r>
              <a:rPr lang="en-US" sz="1100" b="1" dirty="0">
                <a:solidFill>
                  <a:srgbClr val="3C3C3C"/>
                </a:solidFill>
              </a:rPr>
              <a:t>USERS</a:t>
            </a:r>
          </a:p>
        </p:txBody>
      </p:sp>
      <p:sp>
        <p:nvSpPr>
          <p:cNvPr id="11" name="Rectangle 10"/>
          <p:cNvSpPr/>
          <p:nvPr/>
        </p:nvSpPr>
        <p:spPr bwMode="invGray">
          <a:xfrm>
            <a:off x="1073696" y="1467575"/>
            <a:ext cx="1319262" cy="2297535"/>
          </a:xfrm>
          <a:prstGeom prst="rect">
            <a:avLst/>
          </a:prstGeom>
          <a:solidFill>
            <a:schemeClr val="accent2">
              <a:lumMod val="20000"/>
              <a:lumOff val="80000"/>
            </a:schemeClr>
          </a:solidFill>
          <a:ln w="9525">
            <a:noFill/>
            <a:round/>
            <a:headEnd/>
            <a:tailEnd/>
          </a:ln>
          <a:extLst/>
        </p:spPr>
        <p:txBody>
          <a:bodyPr wrap="square" lIns="91436" tIns="45718" rIns="91436" bIns="45718" rtlCol="0" anchor="ctr"/>
          <a:lstStyle/>
          <a:p>
            <a:pPr algn="ctr" defTabSz="342865"/>
            <a:endParaRPr lang="en-US" sz="2000" dirty="0"/>
          </a:p>
        </p:txBody>
      </p:sp>
      <p:sp>
        <p:nvSpPr>
          <p:cNvPr id="10" name="Oval 9"/>
          <p:cNvSpPr/>
          <p:nvPr/>
        </p:nvSpPr>
        <p:spPr bwMode="invGray">
          <a:xfrm>
            <a:off x="1154800" y="2543418"/>
            <a:ext cx="1157057" cy="874382"/>
          </a:xfrm>
          <a:prstGeom prst="ellipse">
            <a:avLst/>
          </a:prstGeom>
          <a:solidFill>
            <a:schemeClr val="bg1"/>
          </a:solidFill>
          <a:ln w="9525">
            <a:solidFill>
              <a:schemeClr val="accent4">
                <a:lumMod val="40000"/>
                <a:lumOff val="60000"/>
              </a:schemeClr>
            </a:solidFill>
            <a:round/>
            <a:headEnd/>
            <a:tailEnd/>
          </a:ln>
          <a:extLst/>
        </p:spPr>
        <p:txBody>
          <a:bodyPr wrap="square" lIns="91436" tIns="45718" rIns="91436" bIns="45718" rtlCol="0" anchor="ctr"/>
          <a:lstStyle/>
          <a:p>
            <a:pPr algn="ctr" defTabSz="342865"/>
            <a:endParaRPr lang="en-US" sz="2000" dirty="0"/>
          </a:p>
        </p:txBody>
      </p:sp>
      <p:sp>
        <p:nvSpPr>
          <p:cNvPr id="13" name="TextBox 12"/>
          <p:cNvSpPr txBox="1"/>
          <p:nvPr/>
        </p:nvSpPr>
        <p:spPr>
          <a:xfrm>
            <a:off x="1163151" y="2190984"/>
            <a:ext cx="1140355" cy="261606"/>
          </a:xfrm>
          <a:prstGeom prst="rect">
            <a:avLst/>
          </a:prstGeom>
          <a:noFill/>
        </p:spPr>
        <p:txBody>
          <a:bodyPr wrap="square" lIns="91436" tIns="45718" rIns="91436" bIns="45718" rtlCol="0">
            <a:spAutoFit/>
          </a:bodyPr>
          <a:lstStyle/>
          <a:p>
            <a:pPr algn="ctr"/>
            <a:r>
              <a:rPr lang="en-US" sz="1100" b="1" dirty="0">
                <a:solidFill>
                  <a:schemeClr val="accent4">
                    <a:lumMod val="50000"/>
                  </a:schemeClr>
                </a:solidFill>
              </a:rPr>
              <a:t>ENDPOINTS</a:t>
            </a:r>
          </a:p>
        </p:txBody>
      </p:sp>
      <p:sp>
        <p:nvSpPr>
          <p:cNvPr id="14" name="Rectangle 13"/>
          <p:cNvSpPr/>
          <p:nvPr/>
        </p:nvSpPr>
        <p:spPr bwMode="invGray">
          <a:xfrm>
            <a:off x="2466310" y="1467575"/>
            <a:ext cx="1319262" cy="2297535"/>
          </a:xfrm>
          <a:prstGeom prst="rect">
            <a:avLst/>
          </a:prstGeom>
          <a:solidFill>
            <a:schemeClr val="accent2">
              <a:lumMod val="20000"/>
              <a:lumOff val="80000"/>
            </a:schemeClr>
          </a:solidFill>
          <a:ln w="9525">
            <a:noFill/>
            <a:round/>
            <a:headEnd/>
            <a:tailEnd/>
          </a:ln>
          <a:extLst/>
        </p:spPr>
        <p:txBody>
          <a:bodyPr wrap="square" lIns="91436" tIns="45718" rIns="91436" bIns="45718" rtlCol="0" anchor="ctr"/>
          <a:lstStyle/>
          <a:p>
            <a:pPr algn="ctr" defTabSz="342865"/>
            <a:endParaRPr lang="en-US" sz="2000" dirty="0"/>
          </a:p>
        </p:txBody>
      </p:sp>
      <p:sp>
        <p:nvSpPr>
          <p:cNvPr id="15" name="Oval 14"/>
          <p:cNvSpPr/>
          <p:nvPr/>
        </p:nvSpPr>
        <p:spPr bwMode="invGray">
          <a:xfrm>
            <a:off x="2547414" y="2543418"/>
            <a:ext cx="1157057" cy="874382"/>
          </a:xfrm>
          <a:prstGeom prst="ellipse">
            <a:avLst/>
          </a:prstGeom>
          <a:solidFill>
            <a:schemeClr val="bg1"/>
          </a:solidFill>
          <a:ln w="9525">
            <a:solidFill>
              <a:schemeClr val="accent4">
                <a:lumMod val="40000"/>
                <a:lumOff val="60000"/>
              </a:schemeClr>
            </a:solidFill>
            <a:round/>
            <a:headEnd/>
            <a:tailEnd/>
          </a:ln>
          <a:extLst/>
        </p:spPr>
        <p:txBody>
          <a:bodyPr wrap="square" lIns="91436" tIns="45718" rIns="91436" bIns="45718" rtlCol="0" anchor="ctr"/>
          <a:lstStyle/>
          <a:p>
            <a:pPr algn="ctr" defTabSz="342865"/>
            <a:endParaRPr lang="en-US" sz="2000" dirty="0"/>
          </a:p>
        </p:txBody>
      </p:sp>
      <p:sp>
        <p:nvSpPr>
          <p:cNvPr id="18" name="TextBox 17"/>
          <p:cNvSpPr txBox="1"/>
          <p:nvPr/>
        </p:nvSpPr>
        <p:spPr>
          <a:xfrm>
            <a:off x="2680101" y="2190984"/>
            <a:ext cx="891681" cy="261606"/>
          </a:xfrm>
          <a:prstGeom prst="rect">
            <a:avLst/>
          </a:prstGeom>
          <a:noFill/>
        </p:spPr>
        <p:txBody>
          <a:bodyPr wrap="square" lIns="91436" tIns="45718" rIns="91436" bIns="45718" rtlCol="0">
            <a:spAutoFit/>
          </a:bodyPr>
          <a:lstStyle/>
          <a:p>
            <a:pPr algn="ctr"/>
            <a:r>
              <a:rPr lang="en-US" sz="1100" b="1" dirty="0">
                <a:solidFill>
                  <a:schemeClr val="accent4">
                    <a:lumMod val="50000"/>
                  </a:schemeClr>
                </a:solidFill>
              </a:rPr>
              <a:t>ACCESS</a:t>
            </a:r>
          </a:p>
        </p:txBody>
      </p:sp>
      <p:sp>
        <p:nvSpPr>
          <p:cNvPr id="21" name="Rectangle 20"/>
          <p:cNvSpPr/>
          <p:nvPr/>
        </p:nvSpPr>
        <p:spPr bwMode="invGray">
          <a:xfrm>
            <a:off x="3858924" y="1467575"/>
            <a:ext cx="1319262" cy="2297535"/>
          </a:xfrm>
          <a:prstGeom prst="rect">
            <a:avLst/>
          </a:prstGeom>
          <a:solidFill>
            <a:schemeClr val="accent2">
              <a:lumMod val="20000"/>
              <a:lumOff val="80000"/>
            </a:schemeClr>
          </a:solidFill>
          <a:ln w="9525">
            <a:noFill/>
            <a:round/>
            <a:headEnd/>
            <a:tailEnd/>
          </a:ln>
          <a:extLst/>
        </p:spPr>
        <p:txBody>
          <a:bodyPr wrap="square" lIns="91436" tIns="45718" rIns="91436" bIns="45718" rtlCol="0" anchor="ctr"/>
          <a:lstStyle/>
          <a:p>
            <a:pPr algn="ctr" defTabSz="342865"/>
            <a:endParaRPr lang="en-US" sz="2000" dirty="0"/>
          </a:p>
        </p:txBody>
      </p:sp>
      <p:sp>
        <p:nvSpPr>
          <p:cNvPr id="22" name="Oval 21"/>
          <p:cNvSpPr/>
          <p:nvPr/>
        </p:nvSpPr>
        <p:spPr bwMode="invGray">
          <a:xfrm>
            <a:off x="3940028" y="2543418"/>
            <a:ext cx="1157057" cy="874382"/>
          </a:xfrm>
          <a:prstGeom prst="ellipse">
            <a:avLst/>
          </a:prstGeom>
          <a:solidFill>
            <a:schemeClr val="bg1"/>
          </a:solidFill>
          <a:ln w="9525">
            <a:solidFill>
              <a:schemeClr val="accent4">
                <a:lumMod val="40000"/>
                <a:lumOff val="60000"/>
              </a:schemeClr>
            </a:solidFill>
            <a:round/>
            <a:headEnd/>
            <a:tailEnd/>
          </a:ln>
          <a:extLst/>
        </p:spPr>
        <p:txBody>
          <a:bodyPr wrap="square" lIns="91436" tIns="45718" rIns="91436" bIns="45718" rtlCol="0" anchor="ctr"/>
          <a:lstStyle/>
          <a:p>
            <a:pPr algn="ctr" defTabSz="342865"/>
            <a:endParaRPr lang="en-US" sz="2000" dirty="0"/>
          </a:p>
        </p:txBody>
      </p:sp>
      <p:sp>
        <p:nvSpPr>
          <p:cNvPr id="23" name="TextBox 22"/>
          <p:cNvSpPr txBox="1"/>
          <p:nvPr/>
        </p:nvSpPr>
        <p:spPr>
          <a:xfrm>
            <a:off x="3847719" y="2190984"/>
            <a:ext cx="1377079" cy="261606"/>
          </a:xfrm>
          <a:prstGeom prst="rect">
            <a:avLst/>
          </a:prstGeom>
          <a:noFill/>
        </p:spPr>
        <p:txBody>
          <a:bodyPr wrap="square" lIns="91436" tIns="45718" rIns="91436" bIns="45718" rtlCol="0">
            <a:spAutoFit/>
          </a:bodyPr>
          <a:lstStyle/>
          <a:p>
            <a:pPr algn="ctr"/>
            <a:r>
              <a:rPr lang="en-US" sz="1100" b="1" dirty="0">
                <a:solidFill>
                  <a:schemeClr val="accent4">
                    <a:lumMod val="50000"/>
                  </a:schemeClr>
                </a:solidFill>
              </a:rPr>
              <a:t>SEGMENTATION</a:t>
            </a:r>
          </a:p>
        </p:txBody>
      </p:sp>
      <p:sp>
        <p:nvSpPr>
          <p:cNvPr id="28" name="Rectangle 27"/>
          <p:cNvSpPr/>
          <p:nvPr/>
        </p:nvSpPr>
        <p:spPr bwMode="invGray">
          <a:xfrm>
            <a:off x="5251538" y="1467575"/>
            <a:ext cx="1319262" cy="2297535"/>
          </a:xfrm>
          <a:prstGeom prst="rect">
            <a:avLst/>
          </a:prstGeom>
          <a:solidFill>
            <a:schemeClr val="accent2">
              <a:lumMod val="20000"/>
              <a:lumOff val="80000"/>
            </a:schemeClr>
          </a:solidFill>
          <a:ln w="9525">
            <a:noFill/>
            <a:round/>
            <a:headEnd/>
            <a:tailEnd/>
          </a:ln>
          <a:extLst/>
        </p:spPr>
        <p:txBody>
          <a:bodyPr wrap="square" lIns="91436" tIns="45718" rIns="91436" bIns="45718" rtlCol="0" anchor="ctr"/>
          <a:lstStyle/>
          <a:p>
            <a:pPr algn="ctr" defTabSz="342865"/>
            <a:endParaRPr lang="en-US" sz="2000" dirty="0"/>
          </a:p>
        </p:txBody>
      </p:sp>
      <p:sp>
        <p:nvSpPr>
          <p:cNvPr id="29" name="Oval 28"/>
          <p:cNvSpPr/>
          <p:nvPr/>
        </p:nvSpPr>
        <p:spPr bwMode="invGray">
          <a:xfrm>
            <a:off x="5332642" y="2543418"/>
            <a:ext cx="1157057" cy="874382"/>
          </a:xfrm>
          <a:prstGeom prst="ellipse">
            <a:avLst/>
          </a:prstGeom>
          <a:solidFill>
            <a:schemeClr val="bg1"/>
          </a:solidFill>
          <a:ln w="9525">
            <a:solidFill>
              <a:schemeClr val="accent4">
                <a:lumMod val="40000"/>
                <a:lumOff val="60000"/>
              </a:schemeClr>
            </a:solidFill>
            <a:round/>
            <a:headEnd/>
            <a:tailEnd/>
          </a:ln>
          <a:extLst/>
        </p:spPr>
        <p:txBody>
          <a:bodyPr wrap="square" lIns="91436" tIns="45718" rIns="91436" bIns="45718" rtlCol="0" anchor="ctr"/>
          <a:lstStyle/>
          <a:p>
            <a:pPr algn="ctr" defTabSz="342865"/>
            <a:endParaRPr lang="en-US" sz="2000" dirty="0"/>
          </a:p>
        </p:txBody>
      </p:sp>
      <p:sp>
        <p:nvSpPr>
          <p:cNvPr id="30" name="TextBox 29"/>
          <p:cNvSpPr txBox="1"/>
          <p:nvPr/>
        </p:nvSpPr>
        <p:spPr>
          <a:xfrm>
            <a:off x="5283645" y="2190984"/>
            <a:ext cx="1318228" cy="261606"/>
          </a:xfrm>
          <a:prstGeom prst="rect">
            <a:avLst/>
          </a:prstGeom>
          <a:noFill/>
        </p:spPr>
        <p:txBody>
          <a:bodyPr wrap="square" lIns="91436" tIns="45718" rIns="91436" bIns="45718" rtlCol="0">
            <a:spAutoFit/>
          </a:bodyPr>
          <a:lstStyle/>
          <a:p>
            <a:pPr algn="ctr"/>
            <a:r>
              <a:rPr lang="en-US" sz="1100" b="1" dirty="0">
                <a:solidFill>
                  <a:schemeClr val="accent4">
                    <a:lumMod val="50000"/>
                  </a:schemeClr>
                </a:solidFill>
              </a:rPr>
              <a:t>NETWORK</a:t>
            </a:r>
          </a:p>
        </p:txBody>
      </p:sp>
      <p:sp>
        <p:nvSpPr>
          <p:cNvPr id="33" name="Rectangle 32"/>
          <p:cNvSpPr/>
          <p:nvPr/>
        </p:nvSpPr>
        <p:spPr bwMode="invGray">
          <a:xfrm>
            <a:off x="6636150" y="1467575"/>
            <a:ext cx="1319262" cy="2297535"/>
          </a:xfrm>
          <a:prstGeom prst="rect">
            <a:avLst/>
          </a:prstGeom>
          <a:solidFill>
            <a:schemeClr val="accent2">
              <a:lumMod val="20000"/>
              <a:lumOff val="80000"/>
            </a:schemeClr>
          </a:solidFill>
          <a:ln w="9525">
            <a:noFill/>
            <a:round/>
            <a:headEnd/>
            <a:tailEnd/>
          </a:ln>
          <a:extLst/>
        </p:spPr>
        <p:txBody>
          <a:bodyPr wrap="square" lIns="91436" tIns="45718" rIns="91436" bIns="45718" rtlCol="0" anchor="ctr"/>
          <a:lstStyle/>
          <a:p>
            <a:pPr algn="ctr" defTabSz="342865"/>
            <a:endParaRPr lang="en-US" sz="2000" dirty="0"/>
          </a:p>
        </p:txBody>
      </p:sp>
      <p:sp>
        <p:nvSpPr>
          <p:cNvPr id="34" name="Oval 33"/>
          <p:cNvSpPr/>
          <p:nvPr/>
        </p:nvSpPr>
        <p:spPr bwMode="invGray">
          <a:xfrm>
            <a:off x="6717254" y="2543418"/>
            <a:ext cx="1157057" cy="874382"/>
          </a:xfrm>
          <a:prstGeom prst="ellipse">
            <a:avLst/>
          </a:prstGeom>
          <a:solidFill>
            <a:schemeClr val="bg1"/>
          </a:solidFill>
          <a:ln w="9525">
            <a:solidFill>
              <a:schemeClr val="accent4">
                <a:lumMod val="40000"/>
                <a:lumOff val="60000"/>
              </a:schemeClr>
            </a:solidFill>
            <a:round/>
            <a:headEnd/>
            <a:tailEnd/>
          </a:ln>
          <a:extLst/>
        </p:spPr>
        <p:txBody>
          <a:bodyPr wrap="square" lIns="91436" tIns="45718" rIns="91436" bIns="45718" rtlCol="0" anchor="ctr"/>
          <a:lstStyle/>
          <a:p>
            <a:pPr algn="ctr" defTabSz="342865"/>
            <a:endParaRPr lang="en-US" sz="2000" dirty="0"/>
          </a:p>
        </p:txBody>
      </p:sp>
      <p:sp>
        <p:nvSpPr>
          <p:cNvPr id="35" name="TextBox 34"/>
          <p:cNvSpPr txBox="1"/>
          <p:nvPr/>
        </p:nvSpPr>
        <p:spPr>
          <a:xfrm>
            <a:off x="6660724" y="2190984"/>
            <a:ext cx="1247609" cy="261606"/>
          </a:xfrm>
          <a:prstGeom prst="rect">
            <a:avLst/>
          </a:prstGeom>
          <a:noFill/>
        </p:spPr>
        <p:txBody>
          <a:bodyPr wrap="square" lIns="91436" tIns="45718" rIns="91436" bIns="45718" rtlCol="0">
            <a:spAutoFit/>
          </a:bodyPr>
          <a:lstStyle/>
          <a:p>
            <a:pPr algn="ctr"/>
            <a:r>
              <a:rPr lang="en-US" sz="1100" b="1" dirty="0">
                <a:solidFill>
                  <a:schemeClr val="accent4">
                    <a:lumMod val="50000"/>
                  </a:schemeClr>
                </a:solidFill>
              </a:rPr>
              <a:t>APPLICATION</a:t>
            </a:r>
          </a:p>
        </p:txBody>
      </p:sp>
      <p:sp>
        <p:nvSpPr>
          <p:cNvPr id="40" name="TextBox 39"/>
          <p:cNvSpPr txBox="1"/>
          <p:nvPr/>
        </p:nvSpPr>
        <p:spPr>
          <a:xfrm>
            <a:off x="7963797" y="2190984"/>
            <a:ext cx="827276" cy="261606"/>
          </a:xfrm>
          <a:prstGeom prst="rect">
            <a:avLst/>
          </a:prstGeom>
          <a:noFill/>
        </p:spPr>
        <p:txBody>
          <a:bodyPr wrap="square" lIns="91436" tIns="45718" rIns="91436" bIns="45718" rtlCol="0">
            <a:spAutoFit/>
          </a:bodyPr>
          <a:lstStyle/>
          <a:p>
            <a:pPr algn="ctr"/>
            <a:r>
              <a:rPr lang="en-US" sz="1100" b="1" dirty="0">
                <a:solidFill>
                  <a:srgbClr val="3C3C3C"/>
                </a:solidFill>
              </a:rPr>
              <a:t>DATA</a:t>
            </a:r>
          </a:p>
        </p:txBody>
      </p:sp>
      <p:sp>
        <p:nvSpPr>
          <p:cNvPr id="59" name="TextBox 58"/>
          <p:cNvSpPr txBox="1"/>
          <p:nvPr/>
        </p:nvSpPr>
        <p:spPr>
          <a:xfrm>
            <a:off x="1527371" y="3765111"/>
            <a:ext cx="3855819" cy="338554"/>
          </a:xfrm>
          <a:prstGeom prst="rect">
            <a:avLst/>
          </a:prstGeom>
          <a:noFill/>
        </p:spPr>
        <p:txBody>
          <a:bodyPr wrap="square" lIns="91436" tIns="45718" rIns="91436" bIns="45718" rtlCol="0">
            <a:spAutoFit/>
          </a:bodyPr>
          <a:lstStyle/>
          <a:p>
            <a:r>
              <a:rPr lang="en-US" sz="1600" b="1" dirty="0">
                <a:solidFill>
                  <a:schemeClr val="accent2">
                    <a:lumMod val="50000"/>
                  </a:schemeClr>
                </a:solidFill>
              </a:rPr>
              <a:t>SECURITY</a:t>
            </a:r>
          </a:p>
        </p:txBody>
      </p:sp>
      <p:sp>
        <p:nvSpPr>
          <p:cNvPr id="61" name="TextBox 60"/>
          <p:cNvSpPr txBox="1"/>
          <p:nvPr/>
        </p:nvSpPr>
        <p:spPr>
          <a:xfrm>
            <a:off x="1601453" y="1004415"/>
            <a:ext cx="3855819" cy="338554"/>
          </a:xfrm>
          <a:prstGeom prst="rect">
            <a:avLst/>
          </a:prstGeom>
          <a:noFill/>
        </p:spPr>
        <p:txBody>
          <a:bodyPr wrap="square" lIns="91436" tIns="45718" rIns="91436" bIns="45718" rtlCol="0">
            <a:spAutoFit/>
          </a:bodyPr>
          <a:lstStyle/>
          <a:p>
            <a:r>
              <a:rPr lang="en-US" sz="1600" b="1" dirty="0">
                <a:solidFill>
                  <a:schemeClr val="accent2">
                    <a:lumMod val="50000"/>
                  </a:schemeClr>
                </a:solidFill>
              </a:rPr>
              <a:t>MANAGEMENT</a:t>
            </a:r>
          </a:p>
        </p:txBody>
      </p:sp>
      <p:sp>
        <p:nvSpPr>
          <p:cNvPr id="62" name="Rectangle 61"/>
          <p:cNvSpPr/>
          <p:nvPr/>
        </p:nvSpPr>
        <p:spPr bwMode="invGray">
          <a:xfrm>
            <a:off x="1503184" y="1688542"/>
            <a:ext cx="6137985" cy="370751"/>
          </a:xfrm>
          <a:prstGeom prst="rect">
            <a:avLst/>
          </a:prstGeom>
          <a:solidFill>
            <a:srgbClr val="AEBECB"/>
          </a:solidFill>
          <a:ln w="9525">
            <a:noFill/>
            <a:round/>
            <a:headEnd/>
            <a:tailEnd/>
          </a:ln>
          <a:extLst/>
        </p:spPr>
        <p:txBody>
          <a:bodyPr wrap="square" lIns="91436" tIns="45718" rIns="91436" bIns="45718" rtlCol="0" anchor="ctr"/>
          <a:lstStyle/>
          <a:p>
            <a:pPr algn="ctr" defTabSz="342865"/>
            <a:endParaRPr lang="en-US" sz="2000" dirty="0"/>
          </a:p>
        </p:txBody>
      </p:sp>
      <p:sp>
        <p:nvSpPr>
          <p:cNvPr id="63" name="TextBox 62"/>
          <p:cNvSpPr txBox="1"/>
          <p:nvPr/>
        </p:nvSpPr>
        <p:spPr>
          <a:xfrm>
            <a:off x="1602601" y="1741637"/>
            <a:ext cx="3855819" cy="338554"/>
          </a:xfrm>
          <a:prstGeom prst="rect">
            <a:avLst/>
          </a:prstGeom>
          <a:noFill/>
        </p:spPr>
        <p:txBody>
          <a:bodyPr wrap="square" lIns="91436" tIns="45718" rIns="91436" bIns="45718" rtlCol="0">
            <a:spAutoFit/>
          </a:bodyPr>
          <a:lstStyle/>
          <a:p>
            <a:r>
              <a:rPr lang="en-US" sz="1600" b="1" dirty="0">
                <a:solidFill>
                  <a:schemeClr val="accent2">
                    <a:lumMod val="50000"/>
                  </a:schemeClr>
                </a:solidFill>
              </a:rPr>
              <a:t>PLATFORM</a:t>
            </a:r>
          </a:p>
        </p:txBody>
      </p:sp>
      <p:pic>
        <p:nvPicPr>
          <p:cNvPr id="78" name="Picture 7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79389" y="1666665"/>
            <a:ext cx="404414" cy="472786"/>
          </a:xfrm>
          <a:prstGeom prst="rect">
            <a:avLst/>
          </a:prstGeom>
        </p:spPr>
      </p:pic>
      <p:grpSp>
        <p:nvGrpSpPr>
          <p:cNvPr id="83" name="Group 82"/>
          <p:cNvGrpSpPr/>
          <p:nvPr/>
        </p:nvGrpSpPr>
        <p:grpSpPr>
          <a:xfrm>
            <a:off x="5049308" y="1737464"/>
            <a:ext cx="530635" cy="383092"/>
            <a:chOff x="632051" y="1834810"/>
            <a:chExt cx="3806765" cy="3664393"/>
          </a:xfrm>
        </p:grpSpPr>
        <p:pic>
          <p:nvPicPr>
            <p:cNvPr id="84" name="Picture 83" descr="Iso_Cloud_Ligh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4772" y="1834810"/>
              <a:ext cx="3093284" cy="3664393"/>
            </a:xfrm>
            <a:prstGeom prst="rect">
              <a:avLst/>
            </a:prstGeom>
          </p:spPr>
        </p:pic>
        <p:sp>
          <p:nvSpPr>
            <p:cNvPr id="85" name="TextBox 84"/>
            <p:cNvSpPr txBox="1"/>
            <p:nvPr/>
          </p:nvSpPr>
          <p:spPr>
            <a:xfrm>
              <a:off x="632051" y="2770881"/>
              <a:ext cx="3806765" cy="2060788"/>
            </a:xfrm>
            <a:prstGeom prst="rect">
              <a:avLst/>
            </a:prstGeom>
            <a:noFill/>
            <a:scene3d>
              <a:camera prst="orthographicFront">
                <a:rot lat="2100000" lon="2700000" rev="0"/>
              </a:camera>
              <a:lightRig rig="threePt" dir="t"/>
            </a:scene3d>
          </p:spPr>
          <p:txBody>
            <a:bodyPr wrap="square" rtlCol="0">
              <a:spAutoFit/>
            </a:bodyPr>
            <a:lstStyle/>
            <a:p>
              <a:pPr algn="ctr"/>
              <a:r>
                <a:rPr lang="en-US" sz="800" b="1" dirty="0">
                  <a:solidFill>
                    <a:schemeClr val="bg1">
                      <a:lumMod val="50000"/>
                    </a:schemeClr>
                  </a:solidFill>
                </a:rPr>
                <a:t>Cloud</a:t>
              </a:r>
            </a:p>
          </p:txBody>
        </p:sp>
      </p:grpSp>
      <p:pic>
        <p:nvPicPr>
          <p:cNvPr id="87" name="Picture 8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58925" y="1658083"/>
            <a:ext cx="384937" cy="487172"/>
          </a:xfrm>
          <a:prstGeom prst="rect">
            <a:avLst/>
          </a:prstGeom>
        </p:spPr>
      </p:pic>
      <p:pic>
        <p:nvPicPr>
          <p:cNvPr id="86" name="Picture 85"/>
          <p:cNvPicPr>
            <a:picLocks noChangeAspect="1"/>
          </p:cNvPicPr>
          <p:nvPr/>
        </p:nvPicPr>
        <p:blipFill>
          <a:blip r:embed="rId5" cstate="print">
            <a:grayscl/>
            <a:extLst>
              <a:ext uri="{28A0092B-C50C-407E-A947-70E740481C1C}">
                <a14:useLocalDpi xmlns:a14="http://schemas.microsoft.com/office/drawing/2010/main"/>
              </a:ext>
            </a:extLst>
          </a:blip>
          <a:stretch>
            <a:fillRect/>
          </a:stretch>
        </p:blipFill>
        <p:spPr>
          <a:xfrm>
            <a:off x="3647820" y="1822834"/>
            <a:ext cx="285115" cy="196850"/>
          </a:xfrm>
          <a:prstGeom prst="rect">
            <a:avLst/>
          </a:prstGeom>
        </p:spPr>
      </p:pic>
      <p:pic>
        <p:nvPicPr>
          <p:cNvPr id="68" name="Picture 6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38814" y="1057176"/>
            <a:ext cx="755243" cy="410400"/>
          </a:xfrm>
          <a:prstGeom prst="rect">
            <a:avLst/>
          </a:prstGeom>
        </p:spPr>
      </p:pic>
      <p:pic>
        <p:nvPicPr>
          <p:cNvPr id="69" name="Picture 6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71004" y="1057543"/>
            <a:ext cx="755239" cy="410400"/>
          </a:xfrm>
          <a:prstGeom prst="rect">
            <a:avLst/>
          </a:prstGeom>
        </p:spPr>
      </p:pic>
      <p:pic>
        <p:nvPicPr>
          <p:cNvPr id="70" name="Picture 6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73103" y="1057721"/>
            <a:ext cx="755244" cy="410400"/>
          </a:xfrm>
          <a:prstGeom prst="rect">
            <a:avLst/>
          </a:prstGeom>
        </p:spPr>
      </p:pic>
      <p:sp>
        <p:nvSpPr>
          <p:cNvPr id="3" name="Rectangle 2"/>
          <p:cNvSpPr/>
          <p:nvPr/>
        </p:nvSpPr>
        <p:spPr>
          <a:xfrm>
            <a:off x="1529679" y="4207857"/>
            <a:ext cx="2563222" cy="338554"/>
          </a:xfrm>
          <a:prstGeom prst="rect">
            <a:avLst/>
          </a:prstGeom>
        </p:spPr>
        <p:txBody>
          <a:bodyPr wrap="none" lIns="91436" tIns="45718" rIns="91436" bIns="45718">
            <a:spAutoFit/>
          </a:bodyPr>
          <a:lstStyle/>
          <a:p>
            <a:r>
              <a:rPr lang="en-US" sz="1600" b="1" dirty="0">
                <a:solidFill>
                  <a:schemeClr val="accent2">
                    <a:lumMod val="50000"/>
                  </a:schemeClr>
                </a:solidFill>
              </a:rPr>
              <a:t>THREAT INTELLIGENCE</a:t>
            </a:r>
          </a:p>
        </p:txBody>
      </p:sp>
      <p:sp>
        <p:nvSpPr>
          <p:cNvPr id="4" name="Left-Right Arrow 3"/>
          <p:cNvSpPr/>
          <p:nvPr/>
        </p:nvSpPr>
        <p:spPr bwMode="invGray">
          <a:xfrm>
            <a:off x="391585" y="2577414"/>
            <a:ext cx="8244417" cy="849313"/>
          </a:xfrm>
          <a:prstGeom prst="leftRightArrow">
            <a:avLst/>
          </a:prstGeom>
          <a:solidFill>
            <a:schemeClr val="bg2">
              <a:lumMod val="50000"/>
              <a:alpha val="50000"/>
            </a:schemeClr>
          </a:solidFill>
          <a:ln w="9525">
            <a:noFill/>
            <a:round/>
            <a:headEnd/>
            <a:tailEnd/>
          </a:ln>
          <a:extLst/>
        </p:spPr>
        <p:txBody>
          <a:bodyPr wrap="square" lIns="91436" tIns="45718" rIns="91436" bIns="45718" rtlCol="0" anchor="ctr"/>
          <a:lstStyle/>
          <a:p>
            <a:pPr algn="ctr" defTabSz="342865"/>
            <a:endParaRPr lang="en-US" sz="2000" dirty="0"/>
          </a:p>
        </p:txBody>
      </p:sp>
      <p:pic>
        <p:nvPicPr>
          <p:cNvPr id="7" name="Picture 2"/>
          <p:cNvPicPr>
            <a:picLocks noChangeAspect="1" noChangeArrowheads="1"/>
          </p:cNvPicPr>
          <p:nvPr/>
        </p:nvPicPr>
        <p:blipFill>
          <a:blip r:embed="rId9" cstate="print">
            <a:extLst>
              <a:ext uri="{28A0092B-C50C-407E-A947-70E740481C1C}">
                <a14:useLocalDpi xmlns:a14="http://schemas.microsoft.com/office/drawing/2010/main"/>
              </a:ext>
            </a:extLst>
          </a:blip>
          <a:stretch>
            <a:fillRect/>
          </a:stretch>
        </p:blipFill>
        <p:spPr bwMode="auto">
          <a:xfrm flipH="1">
            <a:off x="303658" y="2684341"/>
            <a:ext cx="307086" cy="407797"/>
          </a:xfrm>
          <a:prstGeom prst="rect">
            <a:avLst/>
          </a:prstGeom>
          <a:noFill/>
        </p:spPr>
      </p:pic>
      <p:pic>
        <p:nvPicPr>
          <p:cNvPr id="8" name="Picture 2"/>
          <p:cNvPicPr>
            <a:picLocks noChangeAspect="1" noChangeArrowheads="1"/>
          </p:cNvPicPr>
          <p:nvPr/>
        </p:nvPicPr>
        <p:blipFill>
          <a:blip r:embed="rId10" cstate="print">
            <a:extLst>
              <a:ext uri="{28A0092B-C50C-407E-A947-70E740481C1C}">
                <a14:useLocalDpi xmlns:a14="http://schemas.microsoft.com/office/drawing/2010/main"/>
              </a:ext>
            </a:extLst>
          </a:blip>
          <a:stretch>
            <a:fillRect/>
          </a:stretch>
        </p:blipFill>
        <p:spPr bwMode="auto">
          <a:xfrm>
            <a:off x="526875" y="2926827"/>
            <a:ext cx="300482" cy="404495"/>
          </a:xfrm>
          <a:prstGeom prst="rect">
            <a:avLst/>
          </a:prstGeom>
          <a:noFill/>
        </p:spPr>
      </p:pic>
      <p:pic>
        <p:nvPicPr>
          <p:cNvPr id="76" name="Picture 7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95994" y="4221006"/>
            <a:ext cx="231140" cy="294640"/>
          </a:xfrm>
          <a:prstGeom prst="rect">
            <a:avLst/>
          </a:prstGeom>
        </p:spPr>
      </p:pic>
      <p:pic>
        <p:nvPicPr>
          <p:cNvPr id="5" name="Picture 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466840" y="2636467"/>
            <a:ext cx="187579" cy="512064"/>
          </a:xfrm>
          <a:prstGeom prst="rect">
            <a:avLst/>
          </a:prstGeom>
        </p:spPr>
      </p:pic>
      <p:pic>
        <p:nvPicPr>
          <p:cNvPr id="6" name="Picture 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flipH="1">
            <a:off x="1586431" y="2828488"/>
            <a:ext cx="524510" cy="560070"/>
          </a:xfrm>
          <a:prstGeom prst="rect">
            <a:avLst/>
          </a:prstGeom>
        </p:spPr>
      </p:pic>
      <p:pic>
        <p:nvPicPr>
          <p:cNvPr id="26" name="Picture 25"/>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092901" y="2645800"/>
            <a:ext cx="822960" cy="643890"/>
          </a:xfrm>
          <a:prstGeom prst="rect">
            <a:avLst/>
          </a:prstGeom>
        </p:spPr>
      </p:pic>
      <p:pic>
        <p:nvPicPr>
          <p:cNvPr id="53" name="Picture 52"/>
          <p:cNvPicPr>
            <a:picLocks noChangeAspect="1"/>
          </p:cNvPicPr>
          <p:nvPr/>
        </p:nvPicPr>
        <p:blipFill>
          <a:blip r:embed="rId15" cstate="print"/>
          <a:stretch>
            <a:fillRect/>
          </a:stretch>
        </p:blipFill>
        <p:spPr>
          <a:xfrm>
            <a:off x="5603089" y="2967747"/>
            <a:ext cx="553627" cy="399011"/>
          </a:xfrm>
          <a:prstGeom prst="rect">
            <a:avLst/>
          </a:prstGeom>
        </p:spPr>
      </p:pic>
      <p:pic>
        <p:nvPicPr>
          <p:cNvPr id="54" name="Picture 53"/>
          <p:cNvPicPr>
            <a:picLocks noChangeAspect="1"/>
          </p:cNvPicPr>
          <p:nvPr/>
        </p:nvPicPr>
        <p:blipFill>
          <a:blip r:embed="rId16" cstate="print"/>
          <a:stretch>
            <a:fillRect/>
          </a:stretch>
        </p:blipFill>
        <p:spPr>
          <a:xfrm>
            <a:off x="5603063" y="2636454"/>
            <a:ext cx="553627" cy="399011"/>
          </a:xfrm>
          <a:prstGeom prst="rect">
            <a:avLst/>
          </a:prstGeom>
        </p:spPr>
      </p:pic>
      <p:pic>
        <p:nvPicPr>
          <p:cNvPr id="55" name="Picture 54"/>
          <p:cNvPicPr>
            <a:picLocks noChangeAspect="1"/>
          </p:cNvPicPr>
          <p:nvPr/>
        </p:nvPicPr>
        <p:blipFill>
          <a:blip r:embed="rId17" cstate="print"/>
          <a:stretch>
            <a:fillRect/>
          </a:stretch>
        </p:blipFill>
        <p:spPr>
          <a:xfrm>
            <a:off x="6931505" y="2688245"/>
            <a:ext cx="480060" cy="344771"/>
          </a:xfrm>
          <a:prstGeom prst="rect">
            <a:avLst/>
          </a:prstGeom>
        </p:spPr>
      </p:pic>
      <p:pic>
        <p:nvPicPr>
          <p:cNvPr id="56" name="Picture 55"/>
          <p:cNvPicPr>
            <a:picLocks noChangeAspect="1"/>
          </p:cNvPicPr>
          <p:nvPr/>
        </p:nvPicPr>
        <p:blipFill>
          <a:blip r:embed="rId18" cstate="print"/>
          <a:stretch>
            <a:fillRect/>
          </a:stretch>
        </p:blipFill>
        <p:spPr>
          <a:xfrm>
            <a:off x="6890173" y="2989667"/>
            <a:ext cx="480060" cy="349134"/>
          </a:xfrm>
          <a:prstGeom prst="rect">
            <a:avLst/>
          </a:prstGeom>
        </p:spPr>
      </p:pic>
      <p:pic>
        <p:nvPicPr>
          <p:cNvPr id="57" name="Picture 56"/>
          <p:cNvPicPr>
            <a:picLocks noChangeAspect="1"/>
          </p:cNvPicPr>
          <p:nvPr/>
        </p:nvPicPr>
        <p:blipFill>
          <a:blip r:embed="rId19" cstate="print"/>
          <a:stretch>
            <a:fillRect/>
          </a:stretch>
        </p:blipFill>
        <p:spPr>
          <a:xfrm>
            <a:off x="7321189" y="2892483"/>
            <a:ext cx="484424" cy="349134"/>
          </a:xfrm>
          <a:prstGeom prst="rect">
            <a:avLst/>
          </a:prstGeom>
        </p:spPr>
      </p:pic>
      <p:pic>
        <p:nvPicPr>
          <p:cNvPr id="65" name="Picture 64"/>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3023142" y="2947976"/>
            <a:ext cx="548640" cy="382270"/>
          </a:xfrm>
          <a:prstGeom prst="rect">
            <a:avLst/>
          </a:prstGeom>
        </p:spPr>
      </p:pic>
      <p:pic>
        <p:nvPicPr>
          <p:cNvPr id="66" name="Picture 65"/>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2739042" y="2653854"/>
            <a:ext cx="457200" cy="454914"/>
          </a:xfrm>
          <a:prstGeom prst="rect">
            <a:avLst/>
          </a:prstGeom>
        </p:spPr>
      </p:pic>
      <p:pic>
        <p:nvPicPr>
          <p:cNvPr id="38" name="Picture 37"/>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8265582" y="2741699"/>
            <a:ext cx="297688" cy="423672"/>
          </a:xfrm>
          <a:prstGeom prst="rect">
            <a:avLst/>
          </a:prstGeom>
        </p:spPr>
      </p:pic>
      <p:pic>
        <p:nvPicPr>
          <p:cNvPr id="39" name="Picture 38"/>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8452613" y="2832583"/>
            <a:ext cx="366776" cy="585216"/>
          </a:xfrm>
          <a:prstGeom prst="rect">
            <a:avLst/>
          </a:prstGeom>
        </p:spPr>
      </p:pic>
      <p:grpSp>
        <p:nvGrpSpPr>
          <p:cNvPr id="71" name="Group 70"/>
          <p:cNvGrpSpPr/>
          <p:nvPr/>
        </p:nvGrpSpPr>
        <p:grpSpPr>
          <a:xfrm>
            <a:off x="7411565" y="3453482"/>
            <a:ext cx="980731" cy="914845"/>
            <a:chOff x="2619826" y="4633487"/>
            <a:chExt cx="840904" cy="784411"/>
          </a:xfrm>
        </p:grpSpPr>
        <p:sp>
          <p:nvSpPr>
            <p:cNvPr id="72" name="Oval 29"/>
            <p:cNvSpPr>
              <a:spLocks noChangeArrowheads="1"/>
            </p:cNvSpPr>
            <p:nvPr/>
          </p:nvSpPr>
          <p:spPr bwMode="gray">
            <a:xfrm>
              <a:off x="2619826" y="4633487"/>
              <a:ext cx="840904" cy="784411"/>
            </a:xfrm>
            <a:prstGeom prst="ellipse">
              <a:avLst/>
            </a:prstGeom>
            <a:solidFill>
              <a:srgbClr val="FFFFFF"/>
            </a:solidFill>
            <a:ln w="12700">
              <a:noFill/>
              <a:prstDash val="lgDash"/>
              <a:round/>
              <a:headEnd/>
              <a:tailEnd/>
            </a:ln>
            <a:effectLst/>
          </p:spPr>
          <p:txBody>
            <a:bodyPr wrap="none" anchor="ctr"/>
            <a:lstStyle/>
            <a:p>
              <a:endParaRPr lang="de-DE" sz="400" b="1" noProof="1">
                <a:solidFill>
                  <a:prstClr val="black"/>
                </a:solidFill>
              </a:endParaRPr>
            </a:p>
          </p:txBody>
        </p:sp>
        <p:grpSp>
          <p:nvGrpSpPr>
            <p:cNvPr id="73" name="Gruppieren 1"/>
            <p:cNvGrpSpPr/>
            <p:nvPr/>
          </p:nvGrpSpPr>
          <p:grpSpPr>
            <a:xfrm>
              <a:off x="2645506" y="4656790"/>
              <a:ext cx="789721" cy="736667"/>
              <a:chOff x="2799777" y="1916114"/>
              <a:chExt cx="3519486" cy="3519487"/>
            </a:xfrm>
            <a:effectLst/>
          </p:grpSpPr>
          <p:sp>
            <p:nvSpPr>
              <p:cNvPr id="79" name="Freeform 38"/>
              <p:cNvSpPr>
                <a:spLocks/>
              </p:cNvSpPr>
              <p:nvPr/>
            </p:nvSpPr>
            <p:spPr bwMode="gray">
              <a:xfrm>
                <a:off x="2799777" y="1916114"/>
                <a:ext cx="2106854" cy="2639615"/>
              </a:xfrm>
              <a:custGeom>
                <a:avLst/>
                <a:gdLst/>
                <a:ahLst/>
                <a:cxnLst>
                  <a:cxn ang="0">
                    <a:pos x="1325" y="510"/>
                  </a:cxn>
                  <a:cxn ang="0">
                    <a:pos x="1372" y="472"/>
                  </a:cxn>
                  <a:cxn ang="0">
                    <a:pos x="1403" y="484"/>
                  </a:cxn>
                  <a:cxn ang="0">
                    <a:pos x="1468" y="503"/>
                  </a:cxn>
                  <a:cxn ang="0">
                    <a:pos x="1585" y="385"/>
                  </a:cxn>
                  <a:cxn ang="0">
                    <a:pos x="1468" y="268"/>
                  </a:cxn>
                  <a:cxn ang="0">
                    <a:pos x="1406" y="286"/>
                  </a:cxn>
                  <a:cxn ang="0">
                    <a:pos x="1372" y="300"/>
                  </a:cxn>
                  <a:cxn ang="0">
                    <a:pos x="1324" y="252"/>
                  </a:cxn>
                  <a:cxn ang="0">
                    <a:pos x="1324" y="251"/>
                  </a:cxn>
                  <a:cxn ang="0">
                    <a:pos x="1324" y="251"/>
                  </a:cxn>
                  <a:cxn ang="0">
                    <a:pos x="1324" y="84"/>
                  </a:cxn>
                  <a:cxn ang="0">
                    <a:pos x="1324" y="0"/>
                  </a:cxn>
                  <a:cxn ang="0">
                    <a:pos x="1324" y="0"/>
                  </a:cxn>
                  <a:cxn ang="0">
                    <a:pos x="0" y="1324"/>
                  </a:cxn>
                  <a:cxn ang="0">
                    <a:pos x="177" y="1986"/>
                  </a:cxn>
                  <a:cxn ang="0">
                    <a:pos x="394" y="1860"/>
                  </a:cxn>
                  <a:cxn ang="0">
                    <a:pos x="394" y="1860"/>
                  </a:cxn>
                  <a:cxn ang="0">
                    <a:pos x="395" y="1860"/>
                  </a:cxn>
                  <a:cxn ang="0">
                    <a:pos x="413" y="1795"/>
                  </a:cxn>
                  <a:cxn ang="0">
                    <a:pos x="383" y="1772"/>
                  </a:cxn>
                  <a:cxn ang="0">
                    <a:pos x="337" y="1727"/>
                  </a:cxn>
                  <a:cxn ang="0">
                    <a:pos x="380" y="1567"/>
                  </a:cxn>
                  <a:cxn ang="0">
                    <a:pos x="541" y="1610"/>
                  </a:cxn>
                  <a:cxn ang="0">
                    <a:pos x="556" y="1676"/>
                  </a:cxn>
                  <a:cxn ang="0">
                    <a:pos x="562" y="1708"/>
                  </a:cxn>
                  <a:cxn ang="0">
                    <a:pos x="619" y="1730"/>
                  </a:cxn>
                  <a:cxn ang="0">
                    <a:pos x="627" y="1726"/>
                  </a:cxn>
                  <a:cxn ang="0">
                    <a:pos x="860" y="1592"/>
                  </a:cxn>
                  <a:cxn ang="0">
                    <a:pos x="788" y="1324"/>
                  </a:cxn>
                  <a:cxn ang="0">
                    <a:pos x="1324" y="789"/>
                  </a:cxn>
                  <a:cxn ang="0">
                    <a:pos x="1324" y="789"/>
                  </a:cxn>
                  <a:cxn ang="0">
                    <a:pos x="1324" y="520"/>
                  </a:cxn>
                  <a:cxn ang="0">
                    <a:pos x="1325" y="510"/>
                  </a:cxn>
                </a:cxnLst>
                <a:rect l="0" t="0" r="r" b="b"/>
                <a:pathLst>
                  <a:path w="1585" h="1986">
                    <a:moveTo>
                      <a:pt x="1325" y="510"/>
                    </a:moveTo>
                    <a:cubicBezTo>
                      <a:pt x="1329" y="489"/>
                      <a:pt x="1348" y="472"/>
                      <a:pt x="1372" y="472"/>
                    </a:cubicBezTo>
                    <a:cubicBezTo>
                      <a:pt x="1384" y="472"/>
                      <a:pt x="1395" y="476"/>
                      <a:pt x="1403" y="484"/>
                    </a:cubicBezTo>
                    <a:cubicBezTo>
                      <a:pt x="1422" y="496"/>
                      <a:pt x="1444" y="503"/>
                      <a:pt x="1468" y="503"/>
                    </a:cubicBezTo>
                    <a:cubicBezTo>
                      <a:pt x="1533" y="503"/>
                      <a:pt x="1585" y="450"/>
                      <a:pt x="1585" y="385"/>
                    </a:cubicBezTo>
                    <a:cubicBezTo>
                      <a:pt x="1585" y="320"/>
                      <a:pt x="1533" y="268"/>
                      <a:pt x="1468" y="268"/>
                    </a:cubicBezTo>
                    <a:cubicBezTo>
                      <a:pt x="1445" y="268"/>
                      <a:pt x="1424" y="274"/>
                      <a:pt x="1406" y="286"/>
                    </a:cubicBezTo>
                    <a:cubicBezTo>
                      <a:pt x="1397" y="294"/>
                      <a:pt x="1385" y="300"/>
                      <a:pt x="1372" y="300"/>
                    </a:cubicBezTo>
                    <a:cubicBezTo>
                      <a:pt x="1345" y="300"/>
                      <a:pt x="1324" y="278"/>
                      <a:pt x="1324" y="252"/>
                    </a:cubicBezTo>
                    <a:cubicBezTo>
                      <a:pt x="1324" y="251"/>
                      <a:pt x="1324" y="251"/>
                      <a:pt x="1324" y="251"/>
                    </a:cubicBezTo>
                    <a:cubicBezTo>
                      <a:pt x="1324" y="251"/>
                      <a:pt x="1324" y="251"/>
                      <a:pt x="1324" y="251"/>
                    </a:cubicBezTo>
                    <a:cubicBezTo>
                      <a:pt x="1324" y="84"/>
                      <a:pt x="1324" y="84"/>
                      <a:pt x="1324" y="84"/>
                    </a:cubicBezTo>
                    <a:cubicBezTo>
                      <a:pt x="1324" y="0"/>
                      <a:pt x="1324" y="0"/>
                      <a:pt x="1324" y="0"/>
                    </a:cubicBezTo>
                    <a:cubicBezTo>
                      <a:pt x="1324" y="0"/>
                      <a:pt x="1324" y="0"/>
                      <a:pt x="1324" y="0"/>
                    </a:cubicBezTo>
                    <a:cubicBezTo>
                      <a:pt x="592" y="0"/>
                      <a:pt x="0" y="593"/>
                      <a:pt x="0" y="1324"/>
                    </a:cubicBezTo>
                    <a:cubicBezTo>
                      <a:pt x="0" y="1565"/>
                      <a:pt x="64" y="1791"/>
                      <a:pt x="177" y="1986"/>
                    </a:cubicBezTo>
                    <a:cubicBezTo>
                      <a:pt x="394" y="1860"/>
                      <a:pt x="394" y="1860"/>
                      <a:pt x="394" y="1860"/>
                    </a:cubicBezTo>
                    <a:cubicBezTo>
                      <a:pt x="394" y="1860"/>
                      <a:pt x="394" y="1860"/>
                      <a:pt x="394" y="1860"/>
                    </a:cubicBezTo>
                    <a:cubicBezTo>
                      <a:pt x="395" y="1860"/>
                      <a:pt x="395" y="1860"/>
                      <a:pt x="395" y="1860"/>
                    </a:cubicBezTo>
                    <a:cubicBezTo>
                      <a:pt x="418" y="1847"/>
                      <a:pt x="426" y="1818"/>
                      <a:pt x="413" y="1795"/>
                    </a:cubicBezTo>
                    <a:cubicBezTo>
                      <a:pt x="406" y="1783"/>
                      <a:pt x="395" y="1775"/>
                      <a:pt x="383" y="1772"/>
                    </a:cubicBezTo>
                    <a:cubicBezTo>
                      <a:pt x="365" y="1762"/>
                      <a:pt x="348" y="1747"/>
                      <a:pt x="337" y="1727"/>
                    </a:cubicBezTo>
                    <a:cubicBezTo>
                      <a:pt x="304" y="1671"/>
                      <a:pt x="324" y="1599"/>
                      <a:pt x="380" y="1567"/>
                    </a:cubicBezTo>
                    <a:cubicBezTo>
                      <a:pt x="436" y="1534"/>
                      <a:pt x="508" y="1553"/>
                      <a:pt x="541" y="1610"/>
                    </a:cubicBezTo>
                    <a:cubicBezTo>
                      <a:pt x="553" y="1630"/>
                      <a:pt x="558" y="1653"/>
                      <a:pt x="556" y="1676"/>
                    </a:cubicBezTo>
                    <a:cubicBezTo>
                      <a:pt x="554" y="1686"/>
                      <a:pt x="556" y="1698"/>
                      <a:pt x="562" y="1708"/>
                    </a:cubicBezTo>
                    <a:cubicBezTo>
                      <a:pt x="573" y="1729"/>
                      <a:pt x="597" y="1737"/>
                      <a:pt x="619" y="1730"/>
                    </a:cubicBezTo>
                    <a:cubicBezTo>
                      <a:pt x="622" y="1729"/>
                      <a:pt x="625" y="1728"/>
                      <a:pt x="627" y="1726"/>
                    </a:cubicBezTo>
                    <a:cubicBezTo>
                      <a:pt x="860" y="1592"/>
                      <a:pt x="860" y="1592"/>
                      <a:pt x="860" y="1592"/>
                    </a:cubicBezTo>
                    <a:cubicBezTo>
                      <a:pt x="814" y="1513"/>
                      <a:pt x="788" y="1422"/>
                      <a:pt x="788" y="1324"/>
                    </a:cubicBezTo>
                    <a:cubicBezTo>
                      <a:pt x="788" y="1028"/>
                      <a:pt x="1028" y="789"/>
                      <a:pt x="1324" y="789"/>
                    </a:cubicBezTo>
                    <a:cubicBezTo>
                      <a:pt x="1324" y="789"/>
                      <a:pt x="1324" y="789"/>
                      <a:pt x="1324" y="789"/>
                    </a:cubicBezTo>
                    <a:cubicBezTo>
                      <a:pt x="1324" y="520"/>
                      <a:pt x="1324" y="520"/>
                      <a:pt x="1324" y="520"/>
                    </a:cubicBezTo>
                    <a:cubicBezTo>
                      <a:pt x="1324" y="517"/>
                      <a:pt x="1324" y="514"/>
                      <a:pt x="1325" y="510"/>
                    </a:cubicBezTo>
                    <a:close/>
                  </a:path>
                </a:pathLst>
              </a:custGeom>
              <a:solidFill>
                <a:schemeClr val="accent1"/>
              </a:solidFill>
              <a:ln w="12700"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de-DE" sz="400" b="1">
                  <a:solidFill>
                    <a:prstClr val="black"/>
                  </a:solidFill>
                </a:endParaRPr>
              </a:p>
            </p:txBody>
          </p:sp>
          <p:sp>
            <p:nvSpPr>
              <p:cNvPr id="80" name="Freeform 36"/>
              <p:cNvSpPr>
                <a:spLocks/>
              </p:cNvSpPr>
              <p:nvPr/>
            </p:nvSpPr>
            <p:spPr bwMode="gray">
              <a:xfrm>
                <a:off x="3035497" y="3954896"/>
                <a:ext cx="3046921" cy="1480705"/>
              </a:xfrm>
              <a:custGeom>
                <a:avLst/>
                <a:gdLst/>
                <a:ahLst/>
                <a:cxnLst>
                  <a:cxn ang="0">
                    <a:pos x="2293" y="452"/>
                  </a:cxn>
                  <a:cxn ang="0">
                    <a:pos x="2076" y="327"/>
                  </a:cxn>
                  <a:cxn ang="0">
                    <a:pos x="2076" y="327"/>
                  </a:cxn>
                  <a:cxn ang="0">
                    <a:pos x="2075" y="326"/>
                  </a:cxn>
                  <a:cxn ang="0">
                    <a:pos x="2010" y="344"/>
                  </a:cxn>
                  <a:cxn ang="0">
                    <a:pos x="2005" y="380"/>
                  </a:cxn>
                  <a:cxn ang="0">
                    <a:pos x="1989" y="443"/>
                  </a:cxn>
                  <a:cxn ang="0">
                    <a:pos x="1829" y="486"/>
                  </a:cxn>
                  <a:cxn ang="0">
                    <a:pos x="1786" y="325"/>
                  </a:cxn>
                  <a:cxn ang="0">
                    <a:pos x="1835" y="279"/>
                  </a:cxn>
                  <a:cxn ang="0">
                    <a:pos x="1861" y="258"/>
                  </a:cxn>
                  <a:cxn ang="0">
                    <a:pos x="1851" y="198"/>
                  </a:cxn>
                  <a:cxn ang="0">
                    <a:pos x="1843" y="192"/>
                  </a:cxn>
                  <a:cxn ang="0">
                    <a:pos x="1610" y="58"/>
                  </a:cxn>
                  <a:cxn ang="0">
                    <a:pos x="1147" y="325"/>
                  </a:cxn>
                  <a:cxn ang="0">
                    <a:pos x="683" y="58"/>
                  </a:cxn>
                  <a:cxn ang="0">
                    <a:pos x="450" y="192"/>
                  </a:cxn>
                  <a:cxn ang="0">
                    <a:pos x="442" y="196"/>
                  </a:cxn>
                  <a:cxn ang="0">
                    <a:pos x="385" y="174"/>
                  </a:cxn>
                  <a:cxn ang="0">
                    <a:pos x="379" y="142"/>
                  </a:cxn>
                  <a:cxn ang="0">
                    <a:pos x="364" y="76"/>
                  </a:cxn>
                  <a:cxn ang="0">
                    <a:pos x="203" y="33"/>
                  </a:cxn>
                  <a:cxn ang="0">
                    <a:pos x="160" y="193"/>
                  </a:cxn>
                  <a:cxn ang="0">
                    <a:pos x="206" y="238"/>
                  </a:cxn>
                  <a:cxn ang="0">
                    <a:pos x="236" y="261"/>
                  </a:cxn>
                  <a:cxn ang="0">
                    <a:pos x="218" y="326"/>
                  </a:cxn>
                  <a:cxn ang="0">
                    <a:pos x="217" y="326"/>
                  </a:cxn>
                  <a:cxn ang="0">
                    <a:pos x="217" y="326"/>
                  </a:cxn>
                  <a:cxn ang="0">
                    <a:pos x="0" y="452"/>
                  </a:cxn>
                  <a:cxn ang="0">
                    <a:pos x="1147" y="1114"/>
                  </a:cxn>
                  <a:cxn ang="0">
                    <a:pos x="2293" y="452"/>
                  </a:cxn>
                </a:cxnLst>
                <a:rect l="0" t="0" r="r" b="b"/>
                <a:pathLst>
                  <a:path w="2293" h="1114">
                    <a:moveTo>
                      <a:pt x="2293" y="452"/>
                    </a:moveTo>
                    <a:cubicBezTo>
                      <a:pt x="2076" y="327"/>
                      <a:pt x="2076" y="327"/>
                      <a:pt x="2076" y="327"/>
                    </a:cubicBezTo>
                    <a:cubicBezTo>
                      <a:pt x="2076" y="327"/>
                      <a:pt x="2076" y="327"/>
                      <a:pt x="2076" y="327"/>
                    </a:cubicBezTo>
                    <a:cubicBezTo>
                      <a:pt x="2076" y="326"/>
                      <a:pt x="2076" y="326"/>
                      <a:pt x="2075" y="326"/>
                    </a:cubicBezTo>
                    <a:cubicBezTo>
                      <a:pt x="2052" y="313"/>
                      <a:pt x="2023" y="321"/>
                      <a:pt x="2010" y="344"/>
                    </a:cubicBezTo>
                    <a:cubicBezTo>
                      <a:pt x="2003" y="355"/>
                      <a:pt x="2002" y="368"/>
                      <a:pt x="2005" y="380"/>
                    </a:cubicBezTo>
                    <a:cubicBezTo>
                      <a:pt x="2006" y="401"/>
                      <a:pt x="2001" y="423"/>
                      <a:pt x="1989" y="443"/>
                    </a:cubicBezTo>
                    <a:cubicBezTo>
                      <a:pt x="1957" y="499"/>
                      <a:pt x="1885" y="518"/>
                      <a:pt x="1829" y="486"/>
                    </a:cubicBezTo>
                    <a:cubicBezTo>
                      <a:pt x="1772" y="453"/>
                      <a:pt x="1753" y="381"/>
                      <a:pt x="1786" y="325"/>
                    </a:cubicBezTo>
                    <a:cubicBezTo>
                      <a:pt x="1797" y="304"/>
                      <a:pt x="1815" y="289"/>
                      <a:pt x="1835" y="279"/>
                    </a:cubicBezTo>
                    <a:cubicBezTo>
                      <a:pt x="1845" y="275"/>
                      <a:pt x="1855" y="268"/>
                      <a:pt x="1861" y="258"/>
                    </a:cubicBezTo>
                    <a:cubicBezTo>
                      <a:pt x="1872" y="237"/>
                      <a:pt x="1868" y="212"/>
                      <a:pt x="1851" y="198"/>
                    </a:cubicBezTo>
                    <a:cubicBezTo>
                      <a:pt x="1848" y="196"/>
                      <a:pt x="1846" y="194"/>
                      <a:pt x="1843" y="192"/>
                    </a:cubicBezTo>
                    <a:cubicBezTo>
                      <a:pt x="1610" y="58"/>
                      <a:pt x="1610" y="58"/>
                      <a:pt x="1610" y="58"/>
                    </a:cubicBezTo>
                    <a:cubicBezTo>
                      <a:pt x="1518" y="218"/>
                      <a:pt x="1345" y="325"/>
                      <a:pt x="1147" y="325"/>
                    </a:cubicBezTo>
                    <a:cubicBezTo>
                      <a:pt x="949" y="325"/>
                      <a:pt x="776" y="218"/>
                      <a:pt x="683" y="58"/>
                    </a:cubicBezTo>
                    <a:cubicBezTo>
                      <a:pt x="450" y="192"/>
                      <a:pt x="450" y="192"/>
                      <a:pt x="450" y="192"/>
                    </a:cubicBezTo>
                    <a:cubicBezTo>
                      <a:pt x="448" y="194"/>
                      <a:pt x="445" y="195"/>
                      <a:pt x="442" y="196"/>
                    </a:cubicBezTo>
                    <a:cubicBezTo>
                      <a:pt x="420" y="203"/>
                      <a:pt x="396" y="195"/>
                      <a:pt x="385" y="174"/>
                    </a:cubicBezTo>
                    <a:cubicBezTo>
                      <a:pt x="379" y="164"/>
                      <a:pt x="377" y="152"/>
                      <a:pt x="379" y="142"/>
                    </a:cubicBezTo>
                    <a:cubicBezTo>
                      <a:pt x="381" y="119"/>
                      <a:pt x="376" y="96"/>
                      <a:pt x="364" y="76"/>
                    </a:cubicBezTo>
                    <a:cubicBezTo>
                      <a:pt x="331" y="19"/>
                      <a:pt x="259" y="0"/>
                      <a:pt x="203" y="33"/>
                    </a:cubicBezTo>
                    <a:cubicBezTo>
                      <a:pt x="147" y="65"/>
                      <a:pt x="127" y="137"/>
                      <a:pt x="160" y="193"/>
                    </a:cubicBezTo>
                    <a:cubicBezTo>
                      <a:pt x="171" y="213"/>
                      <a:pt x="188" y="228"/>
                      <a:pt x="206" y="238"/>
                    </a:cubicBezTo>
                    <a:cubicBezTo>
                      <a:pt x="218" y="241"/>
                      <a:pt x="229" y="249"/>
                      <a:pt x="236" y="261"/>
                    </a:cubicBezTo>
                    <a:cubicBezTo>
                      <a:pt x="249" y="284"/>
                      <a:pt x="241" y="313"/>
                      <a:pt x="218" y="326"/>
                    </a:cubicBezTo>
                    <a:cubicBezTo>
                      <a:pt x="218" y="326"/>
                      <a:pt x="218" y="326"/>
                      <a:pt x="217" y="326"/>
                    </a:cubicBezTo>
                    <a:cubicBezTo>
                      <a:pt x="217" y="326"/>
                      <a:pt x="217" y="326"/>
                      <a:pt x="217" y="326"/>
                    </a:cubicBezTo>
                    <a:cubicBezTo>
                      <a:pt x="0" y="452"/>
                      <a:pt x="0" y="452"/>
                      <a:pt x="0" y="452"/>
                    </a:cubicBezTo>
                    <a:cubicBezTo>
                      <a:pt x="229" y="848"/>
                      <a:pt x="657" y="1114"/>
                      <a:pt x="1147" y="1114"/>
                    </a:cubicBezTo>
                    <a:cubicBezTo>
                      <a:pt x="1637" y="1114"/>
                      <a:pt x="2065" y="848"/>
                      <a:pt x="2293" y="452"/>
                    </a:cubicBezTo>
                    <a:close/>
                  </a:path>
                </a:pathLst>
              </a:custGeom>
              <a:solidFill>
                <a:schemeClr val="accent3">
                  <a:alpha val="90000"/>
                </a:schemeClr>
              </a:solidFill>
              <a:ln w="12700"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de-DE" sz="400" b="1">
                  <a:solidFill>
                    <a:prstClr val="black"/>
                  </a:solidFill>
                </a:endParaRPr>
              </a:p>
            </p:txBody>
          </p:sp>
          <p:sp>
            <p:nvSpPr>
              <p:cNvPr id="81" name="_color1"/>
              <p:cNvSpPr>
                <a:spLocks/>
              </p:cNvSpPr>
              <p:nvPr/>
            </p:nvSpPr>
            <p:spPr bwMode="gray">
              <a:xfrm>
                <a:off x="4559520" y="1916114"/>
                <a:ext cx="1759743" cy="2727377"/>
              </a:xfrm>
              <a:custGeom>
                <a:avLst/>
                <a:gdLst/>
                <a:ahLst/>
                <a:cxnLst>
                  <a:cxn ang="0">
                    <a:pos x="0" y="0"/>
                  </a:cxn>
                  <a:cxn ang="0">
                    <a:pos x="0" y="84"/>
                  </a:cxn>
                  <a:cxn ang="0">
                    <a:pos x="0" y="251"/>
                  </a:cxn>
                  <a:cxn ang="0">
                    <a:pos x="0" y="251"/>
                  </a:cxn>
                  <a:cxn ang="0">
                    <a:pos x="0" y="252"/>
                  </a:cxn>
                  <a:cxn ang="0">
                    <a:pos x="48" y="300"/>
                  </a:cxn>
                  <a:cxn ang="0">
                    <a:pos x="82" y="286"/>
                  </a:cxn>
                  <a:cxn ang="0">
                    <a:pos x="144" y="268"/>
                  </a:cxn>
                  <a:cxn ang="0">
                    <a:pos x="261" y="385"/>
                  </a:cxn>
                  <a:cxn ang="0">
                    <a:pos x="144" y="503"/>
                  </a:cxn>
                  <a:cxn ang="0">
                    <a:pos x="79" y="484"/>
                  </a:cxn>
                  <a:cxn ang="0">
                    <a:pos x="48" y="472"/>
                  </a:cxn>
                  <a:cxn ang="0">
                    <a:pos x="1" y="510"/>
                  </a:cxn>
                  <a:cxn ang="0">
                    <a:pos x="0" y="520"/>
                  </a:cxn>
                  <a:cxn ang="0">
                    <a:pos x="0" y="789"/>
                  </a:cxn>
                  <a:cxn ang="0">
                    <a:pos x="535" y="1324"/>
                  </a:cxn>
                  <a:cxn ang="0">
                    <a:pos x="463" y="1592"/>
                  </a:cxn>
                  <a:cxn ang="0">
                    <a:pos x="696" y="1726"/>
                  </a:cxn>
                  <a:cxn ang="0">
                    <a:pos x="704" y="1732"/>
                  </a:cxn>
                  <a:cxn ang="0">
                    <a:pos x="714" y="1792"/>
                  </a:cxn>
                  <a:cxn ang="0">
                    <a:pos x="688" y="1813"/>
                  </a:cxn>
                  <a:cxn ang="0">
                    <a:pos x="639" y="1859"/>
                  </a:cxn>
                  <a:cxn ang="0">
                    <a:pos x="682" y="2020"/>
                  </a:cxn>
                  <a:cxn ang="0">
                    <a:pos x="842" y="1977"/>
                  </a:cxn>
                  <a:cxn ang="0">
                    <a:pos x="858" y="1914"/>
                  </a:cxn>
                  <a:cxn ang="0">
                    <a:pos x="863" y="1878"/>
                  </a:cxn>
                  <a:cxn ang="0">
                    <a:pos x="928" y="1860"/>
                  </a:cxn>
                  <a:cxn ang="0">
                    <a:pos x="929" y="1861"/>
                  </a:cxn>
                  <a:cxn ang="0">
                    <a:pos x="929" y="1861"/>
                  </a:cxn>
                  <a:cxn ang="0">
                    <a:pos x="1146" y="1986"/>
                  </a:cxn>
                  <a:cxn ang="0">
                    <a:pos x="1146" y="1986"/>
                  </a:cxn>
                  <a:cxn ang="0">
                    <a:pos x="1324" y="1324"/>
                  </a:cxn>
                  <a:cxn ang="0">
                    <a:pos x="0" y="0"/>
                  </a:cxn>
                </a:cxnLst>
                <a:rect l="0" t="0" r="r" b="b"/>
                <a:pathLst>
                  <a:path w="1324" h="2052">
                    <a:moveTo>
                      <a:pt x="0" y="0"/>
                    </a:moveTo>
                    <a:cubicBezTo>
                      <a:pt x="0" y="84"/>
                      <a:pt x="0" y="84"/>
                      <a:pt x="0" y="84"/>
                    </a:cubicBezTo>
                    <a:cubicBezTo>
                      <a:pt x="0" y="251"/>
                      <a:pt x="0" y="251"/>
                      <a:pt x="0" y="251"/>
                    </a:cubicBezTo>
                    <a:cubicBezTo>
                      <a:pt x="0" y="251"/>
                      <a:pt x="0" y="251"/>
                      <a:pt x="0" y="251"/>
                    </a:cubicBezTo>
                    <a:cubicBezTo>
                      <a:pt x="0" y="251"/>
                      <a:pt x="0" y="251"/>
                      <a:pt x="0" y="252"/>
                    </a:cubicBezTo>
                    <a:cubicBezTo>
                      <a:pt x="0" y="278"/>
                      <a:pt x="21" y="300"/>
                      <a:pt x="48" y="300"/>
                    </a:cubicBezTo>
                    <a:cubicBezTo>
                      <a:pt x="61" y="300"/>
                      <a:pt x="73" y="294"/>
                      <a:pt x="82" y="286"/>
                    </a:cubicBezTo>
                    <a:cubicBezTo>
                      <a:pt x="100" y="274"/>
                      <a:pt x="121" y="268"/>
                      <a:pt x="144" y="268"/>
                    </a:cubicBezTo>
                    <a:cubicBezTo>
                      <a:pt x="209" y="268"/>
                      <a:pt x="261" y="320"/>
                      <a:pt x="261" y="385"/>
                    </a:cubicBezTo>
                    <a:cubicBezTo>
                      <a:pt x="261" y="450"/>
                      <a:pt x="209" y="503"/>
                      <a:pt x="144" y="503"/>
                    </a:cubicBezTo>
                    <a:cubicBezTo>
                      <a:pt x="120" y="503"/>
                      <a:pt x="98" y="496"/>
                      <a:pt x="79" y="484"/>
                    </a:cubicBezTo>
                    <a:cubicBezTo>
                      <a:pt x="71" y="476"/>
                      <a:pt x="60" y="472"/>
                      <a:pt x="48" y="472"/>
                    </a:cubicBezTo>
                    <a:cubicBezTo>
                      <a:pt x="24" y="472"/>
                      <a:pt x="5" y="489"/>
                      <a:pt x="1" y="510"/>
                    </a:cubicBezTo>
                    <a:cubicBezTo>
                      <a:pt x="0" y="514"/>
                      <a:pt x="0" y="517"/>
                      <a:pt x="0" y="520"/>
                    </a:cubicBezTo>
                    <a:cubicBezTo>
                      <a:pt x="0" y="789"/>
                      <a:pt x="0" y="789"/>
                      <a:pt x="0" y="789"/>
                    </a:cubicBezTo>
                    <a:cubicBezTo>
                      <a:pt x="295" y="789"/>
                      <a:pt x="535" y="1028"/>
                      <a:pt x="535" y="1324"/>
                    </a:cubicBezTo>
                    <a:cubicBezTo>
                      <a:pt x="535" y="1422"/>
                      <a:pt x="509" y="1513"/>
                      <a:pt x="463" y="1592"/>
                    </a:cubicBezTo>
                    <a:cubicBezTo>
                      <a:pt x="696" y="1726"/>
                      <a:pt x="696" y="1726"/>
                      <a:pt x="696" y="1726"/>
                    </a:cubicBezTo>
                    <a:cubicBezTo>
                      <a:pt x="699" y="1728"/>
                      <a:pt x="701" y="1730"/>
                      <a:pt x="704" y="1732"/>
                    </a:cubicBezTo>
                    <a:cubicBezTo>
                      <a:pt x="721" y="1746"/>
                      <a:pt x="725" y="1771"/>
                      <a:pt x="714" y="1792"/>
                    </a:cubicBezTo>
                    <a:cubicBezTo>
                      <a:pt x="708" y="1802"/>
                      <a:pt x="698" y="1809"/>
                      <a:pt x="688" y="1813"/>
                    </a:cubicBezTo>
                    <a:cubicBezTo>
                      <a:pt x="668" y="1823"/>
                      <a:pt x="650" y="1838"/>
                      <a:pt x="639" y="1859"/>
                    </a:cubicBezTo>
                    <a:cubicBezTo>
                      <a:pt x="606" y="1915"/>
                      <a:pt x="625" y="1987"/>
                      <a:pt x="682" y="2020"/>
                    </a:cubicBezTo>
                    <a:cubicBezTo>
                      <a:pt x="738" y="2052"/>
                      <a:pt x="810" y="2033"/>
                      <a:pt x="842" y="1977"/>
                    </a:cubicBezTo>
                    <a:cubicBezTo>
                      <a:pt x="854" y="1957"/>
                      <a:pt x="859" y="1935"/>
                      <a:pt x="858" y="1914"/>
                    </a:cubicBezTo>
                    <a:cubicBezTo>
                      <a:pt x="855" y="1902"/>
                      <a:pt x="856" y="1889"/>
                      <a:pt x="863" y="1878"/>
                    </a:cubicBezTo>
                    <a:cubicBezTo>
                      <a:pt x="876" y="1855"/>
                      <a:pt x="905" y="1847"/>
                      <a:pt x="928" y="1860"/>
                    </a:cubicBezTo>
                    <a:cubicBezTo>
                      <a:pt x="929" y="1860"/>
                      <a:pt x="929" y="1860"/>
                      <a:pt x="929" y="1861"/>
                    </a:cubicBezTo>
                    <a:cubicBezTo>
                      <a:pt x="929" y="1861"/>
                      <a:pt x="929" y="1861"/>
                      <a:pt x="929" y="1861"/>
                    </a:cubicBezTo>
                    <a:cubicBezTo>
                      <a:pt x="1146" y="1986"/>
                      <a:pt x="1146" y="1986"/>
                      <a:pt x="1146" y="1986"/>
                    </a:cubicBezTo>
                    <a:cubicBezTo>
                      <a:pt x="1146" y="1986"/>
                      <a:pt x="1146" y="1986"/>
                      <a:pt x="1146" y="1986"/>
                    </a:cubicBezTo>
                    <a:cubicBezTo>
                      <a:pt x="1259" y="1791"/>
                      <a:pt x="1324" y="1565"/>
                      <a:pt x="1324" y="1324"/>
                    </a:cubicBezTo>
                    <a:cubicBezTo>
                      <a:pt x="1324" y="593"/>
                      <a:pt x="731" y="0"/>
                      <a:pt x="0" y="0"/>
                    </a:cubicBezTo>
                    <a:close/>
                  </a:path>
                </a:pathLst>
              </a:custGeom>
              <a:solidFill>
                <a:schemeClr val="accent4">
                  <a:lumMod val="50000"/>
                </a:schemeClr>
              </a:solidFill>
              <a:ln w="12700"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de-DE" sz="400" b="1">
                  <a:solidFill>
                    <a:prstClr val="black"/>
                  </a:solidFill>
                </a:endParaRPr>
              </a:p>
            </p:txBody>
          </p:sp>
        </p:grpSp>
        <p:sp>
          <p:nvSpPr>
            <p:cNvPr id="74" name="Textfeld 21"/>
            <p:cNvSpPr txBox="1"/>
            <p:nvPr/>
          </p:nvSpPr>
          <p:spPr>
            <a:xfrm rot="3300000">
              <a:off x="2883279" y="4736831"/>
              <a:ext cx="382920" cy="599637"/>
            </a:xfrm>
            <a:prstGeom prst="rect">
              <a:avLst/>
            </a:prstGeom>
            <a:noFill/>
            <a:effectLst/>
          </p:spPr>
          <p:txBody>
            <a:bodyPr wrap="none" rtlCol="0">
              <a:prstTxWarp prst="textArchUp">
                <a:avLst>
                  <a:gd name="adj" fmla="val 11166221"/>
                </a:avLst>
              </a:prstTxWarp>
              <a:spAutoFit/>
            </a:bodyPr>
            <a:lstStyle/>
            <a:p>
              <a:pPr algn="ctr"/>
              <a:r>
                <a:rPr lang="de-DE" sz="700" b="1" dirty="0">
                  <a:solidFill>
                    <a:schemeClr val="bg1"/>
                  </a:solidFill>
                </a:rPr>
                <a:t>Detect</a:t>
              </a:r>
            </a:p>
          </p:txBody>
        </p:sp>
        <p:sp>
          <p:nvSpPr>
            <p:cNvPr id="75" name="Textfeld 22"/>
            <p:cNvSpPr txBox="1"/>
            <p:nvPr/>
          </p:nvSpPr>
          <p:spPr>
            <a:xfrm rot="17400000">
              <a:off x="2831177" y="4682371"/>
              <a:ext cx="384810" cy="595241"/>
            </a:xfrm>
            <a:prstGeom prst="rect">
              <a:avLst/>
            </a:prstGeom>
            <a:noFill/>
            <a:effectLst/>
          </p:spPr>
          <p:txBody>
            <a:bodyPr wrap="none" rtlCol="0">
              <a:prstTxWarp prst="textArchUp">
                <a:avLst>
                  <a:gd name="adj" fmla="val 11166221"/>
                </a:avLst>
              </a:prstTxWarp>
              <a:spAutoFit/>
            </a:bodyPr>
            <a:lstStyle/>
            <a:p>
              <a:pPr algn="ctr"/>
              <a:r>
                <a:rPr lang="de-DE" sz="700" b="1" dirty="0">
                  <a:solidFill>
                    <a:schemeClr val="bg1"/>
                  </a:solidFill>
                </a:rPr>
                <a:t>Prevent</a:t>
              </a:r>
            </a:p>
          </p:txBody>
        </p:sp>
        <p:sp>
          <p:nvSpPr>
            <p:cNvPr id="77" name="Textfeld 24"/>
            <p:cNvSpPr txBox="1"/>
            <p:nvPr/>
          </p:nvSpPr>
          <p:spPr>
            <a:xfrm>
              <a:off x="2769179" y="5003359"/>
              <a:ext cx="555883" cy="311989"/>
            </a:xfrm>
            <a:prstGeom prst="rect">
              <a:avLst/>
            </a:prstGeom>
            <a:noFill/>
            <a:effectLst/>
          </p:spPr>
          <p:txBody>
            <a:bodyPr wrap="none" rtlCol="0">
              <a:prstTxWarp prst="textArchDown">
                <a:avLst/>
              </a:prstTxWarp>
              <a:spAutoFit/>
            </a:bodyPr>
            <a:lstStyle/>
            <a:p>
              <a:pPr algn="ctr"/>
              <a:r>
                <a:rPr lang="de-DE" sz="700" b="1" dirty="0">
                  <a:solidFill>
                    <a:schemeClr val="bg1"/>
                  </a:solidFill>
                </a:rPr>
                <a:t>Mitigate</a:t>
              </a:r>
            </a:p>
          </p:txBody>
        </p:sp>
      </p:grpSp>
      <p:pic>
        <p:nvPicPr>
          <p:cNvPr id="64" name="Picture 63"/>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6868766" y="3765111"/>
            <a:ext cx="658368" cy="477012"/>
          </a:xfrm>
          <a:prstGeom prst="rect">
            <a:avLst/>
          </a:prstGeom>
        </p:spPr>
      </p:pic>
    </p:spTree>
    <p:extLst>
      <p:ext uri="{BB962C8B-B14F-4D97-AF65-F5344CB8AC3E}">
        <p14:creationId xmlns:p14="http://schemas.microsoft.com/office/powerpoint/2010/main" val="164830898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p:txBody>
          <a:bodyPr/>
          <a:lstStyle/>
          <a:p>
            <a:pPr eaLnBrk="1" hangingPunct="1"/>
            <a:r>
              <a:rPr lang="en-US" b="0" i="0" dirty="0" smtClean="0"/>
              <a:t>FortiGate/FortiWiFi 60D-3G4G-VZW</a:t>
            </a:r>
          </a:p>
        </p:txBody>
      </p:sp>
      <p:pic>
        <p:nvPicPr>
          <p:cNvPr id="12" name="Picture 11"/>
          <p:cNvPicPr>
            <a:picLocks noChangeAspect="1"/>
          </p:cNvPicPr>
          <p:nvPr/>
        </p:nvPicPr>
        <p:blipFill>
          <a:blip r:embed="rId2"/>
          <a:stretch>
            <a:fillRect/>
          </a:stretch>
        </p:blipFill>
        <p:spPr>
          <a:xfrm>
            <a:off x="1306413" y="1086187"/>
            <a:ext cx="3175200" cy="1452600"/>
          </a:xfrm>
          <a:prstGeom prst="rect">
            <a:avLst/>
          </a:prstGeom>
        </p:spPr>
      </p:pic>
      <p:sp>
        <p:nvSpPr>
          <p:cNvPr id="11"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WAN Ports</a:t>
            </a:r>
          </a:p>
          <a:p>
            <a:pPr marL="343033" indent="-343033" defTabSz="914379">
              <a:spcBef>
                <a:spcPct val="20000"/>
              </a:spcBef>
              <a:buClr>
                <a:schemeClr val="accent6"/>
              </a:buClr>
              <a:buFont typeface="+mj-ea"/>
              <a:buAutoNum type="circleNumDbPlain"/>
            </a:pPr>
            <a:r>
              <a:rPr lang="en-US" sz="1000" b="1" dirty="0"/>
              <a:t>1x GE DMZ Port</a:t>
            </a:r>
          </a:p>
          <a:p>
            <a:pPr marL="343033" indent="-343033" defTabSz="914379">
              <a:spcBef>
                <a:spcPct val="20000"/>
              </a:spcBef>
              <a:buClr>
                <a:schemeClr val="accent6"/>
              </a:buClr>
              <a:buFont typeface="+mj-ea"/>
              <a:buAutoNum type="circleNumDbPlain"/>
            </a:pPr>
            <a:r>
              <a:rPr lang="en-US" sz="1000" b="1" dirty="0"/>
              <a:t>7x GE RJ45 Ports</a:t>
            </a:r>
          </a:p>
          <a:p>
            <a:pPr marL="343033" indent="-343033" defTabSz="914379">
              <a:spcBef>
                <a:spcPct val="20000"/>
              </a:spcBef>
              <a:buClr>
                <a:schemeClr val="accent6"/>
              </a:buClr>
              <a:buFont typeface="+mj-ea"/>
              <a:buAutoNum type="circleNumDbPlain"/>
            </a:pPr>
            <a:r>
              <a:rPr lang="en-US" sz="1000" b="1" dirty="0"/>
              <a:t>Internal 3G/4G Modem</a:t>
            </a:r>
          </a:p>
          <a:p>
            <a:pPr marL="343033" indent="-343033" defTabSz="914379">
              <a:spcBef>
                <a:spcPct val="20000"/>
              </a:spcBef>
              <a:buClr>
                <a:schemeClr val="accent6"/>
              </a:buClr>
              <a:buFont typeface="+mj-ea"/>
              <a:buAutoNum type="circleNumDbPlain"/>
            </a:pPr>
            <a:r>
              <a:rPr lang="en-US" sz="1000" b="1" dirty="0"/>
              <a:t>WiFi Variant: 802.11a/b/g/n</a:t>
            </a:r>
          </a:p>
          <a:p>
            <a:pPr defTabSz="914379">
              <a:spcBef>
                <a:spcPct val="20000"/>
              </a:spcBef>
              <a:buClr>
                <a:schemeClr val="accent6"/>
              </a:buClr>
            </a:pPr>
            <a:endParaRPr lang="en-US" sz="1000"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93479" y="2297091"/>
            <a:ext cx="372259" cy="547200"/>
          </a:xfrm>
          <a:prstGeom prst="rect">
            <a:avLst/>
          </a:prstGeom>
        </p:spPr>
      </p:pic>
      <p:pic>
        <p:nvPicPr>
          <p:cNvPr id="14" name="Picture 13"/>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21220" y="2297091"/>
            <a:ext cx="372259" cy="547200"/>
          </a:xfrm>
          <a:prstGeom prst="rect">
            <a:avLst/>
          </a:prstGeom>
        </p:spPr>
      </p:pic>
      <p:cxnSp>
        <p:nvCxnSpPr>
          <p:cNvPr id="15" name="Straight Connector 14"/>
          <p:cNvCxnSpPr/>
          <p:nvPr/>
        </p:nvCxnSpPr>
        <p:spPr bwMode="auto">
          <a:xfrm>
            <a:off x="7018177" y="2297091"/>
            <a:ext cx="0" cy="5472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16" name="Picture 15" descr="WiFi-a-b-g-n.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88407" y="2297091"/>
            <a:ext cx="371646" cy="547200"/>
          </a:xfrm>
          <a:prstGeom prst="rect">
            <a:avLst/>
          </a:prstGeom>
        </p:spPr>
      </p:pic>
      <p:pic>
        <p:nvPicPr>
          <p:cNvPr id="2" name="Picture 1" descr="Interface-3G4G.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65739" y="2297091"/>
            <a:ext cx="371646" cy="547200"/>
          </a:xfrm>
          <a:prstGeom prst="rect">
            <a:avLst/>
          </a:prstGeom>
        </p:spPr>
      </p:pic>
      <p:sp>
        <p:nvSpPr>
          <p:cNvPr id="19" name="Oval 18"/>
          <p:cNvSpPr/>
          <p:nvPr/>
        </p:nvSpPr>
        <p:spPr bwMode="auto">
          <a:xfrm>
            <a:off x="3559887" y="2362282"/>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sp>
        <p:nvSpPr>
          <p:cNvPr id="20" name="Oval 19"/>
          <p:cNvSpPr/>
          <p:nvPr/>
        </p:nvSpPr>
        <p:spPr bwMode="auto">
          <a:xfrm>
            <a:off x="2235273" y="2362282"/>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21" name="Oval 20"/>
          <p:cNvSpPr/>
          <p:nvPr/>
        </p:nvSpPr>
        <p:spPr bwMode="auto">
          <a:xfrm>
            <a:off x="2581822" y="2362282"/>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sp>
        <p:nvSpPr>
          <p:cNvPr id="22" name="Oval 21"/>
          <p:cNvSpPr/>
          <p:nvPr/>
        </p:nvSpPr>
        <p:spPr bwMode="auto">
          <a:xfrm>
            <a:off x="4302113" y="1863269"/>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5</a:t>
            </a:r>
          </a:p>
        </p:txBody>
      </p:sp>
      <p:sp>
        <p:nvSpPr>
          <p:cNvPr id="26" name="Oval 25"/>
          <p:cNvSpPr/>
          <p:nvPr/>
        </p:nvSpPr>
        <p:spPr bwMode="auto">
          <a:xfrm>
            <a:off x="4302113" y="2068784"/>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4</a:t>
            </a:r>
          </a:p>
        </p:txBody>
      </p:sp>
      <p:pic>
        <p:nvPicPr>
          <p:cNvPr id="17" name="Picture 16" descr="Firewall-Sym-Dk.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8" name="TextBox 17"/>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1.5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500,000</a:t>
            </a:r>
          </a:p>
          <a:p>
            <a:r>
              <a:rPr lang="en-US" sz="800" dirty="0">
                <a:solidFill>
                  <a:srgbClr val="7F7F7F"/>
                </a:solidFill>
              </a:rPr>
              <a:t>Concurrent Sessions</a:t>
            </a:r>
          </a:p>
          <a:p>
            <a:endParaRPr lang="en-US" sz="800" dirty="0">
              <a:solidFill>
                <a:srgbClr val="7F7F7F"/>
              </a:solidFill>
            </a:endParaRPr>
          </a:p>
          <a:p>
            <a:r>
              <a:rPr lang="en-US" sz="1800" b="1" dirty="0"/>
              <a:t>4,000</a:t>
            </a:r>
          </a:p>
          <a:p>
            <a:r>
              <a:rPr lang="en-US" sz="800" dirty="0">
                <a:solidFill>
                  <a:srgbClr val="7F7F7F"/>
                </a:solidFill>
              </a:rPr>
              <a:t>New Sessions/Sec</a:t>
            </a:r>
          </a:p>
        </p:txBody>
      </p:sp>
      <p:cxnSp>
        <p:nvCxnSpPr>
          <p:cNvPr id="23" name="Straight Connector 22"/>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9"/>
          <a:stretch>
            <a:fillRect/>
          </a:stretch>
        </p:blipFill>
        <p:spPr>
          <a:xfrm>
            <a:off x="7396793" y="4062941"/>
            <a:ext cx="505867" cy="503339"/>
          </a:xfrm>
          <a:prstGeom prst="rect">
            <a:avLst/>
          </a:prstGeom>
        </p:spPr>
      </p:pic>
      <p:pic>
        <p:nvPicPr>
          <p:cNvPr id="30" name="Picture 29"/>
          <p:cNvPicPr>
            <a:picLocks noChangeAspect="1"/>
          </p:cNvPicPr>
          <p:nvPr/>
        </p:nvPicPr>
        <p:blipFill>
          <a:blip r:embed="rId10"/>
          <a:stretch>
            <a:fillRect/>
          </a:stretch>
        </p:blipFill>
        <p:spPr>
          <a:xfrm>
            <a:off x="6703208" y="4104601"/>
            <a:ext cx="468167" cy="438533"/>
          </a:xfrm>
          <a:prstGeom prst="rect">
            <a:avLst/>
          </a:prstGeom>
        </p:spPr>
      </p:pic>
      <p:pic>
        <p:nvPicPr>
          <p:cNvPr id="31" name="Picture 30"/>
          <p:cNvPicPr>
            <a:picLocks noChangeAspect="1"/>
          </p:cNvPicPr>
          <p:nvPr/>
        </p:nvPicPr>
        <p:blipFill>
          <a:blip r:embed="rId11"/>
          <a:stretch>
            <a:fillRect/>
          </a:stretch>
        </p:blipFill>
        <p:spPr>
          <a:xfrm>
            <a:off x="8097409" y="4111845"/>
            <a:ext cx="613216" cy="427264"/>
          </a:xfrm>
          <a:prstGeom prst="rect">
            <a:avLst/>
          </a:prstGeom>
        </p:spPr>
      </p:pic>
      <p:grpSp>
        <p:nvGrpSpPr>
          <p:cNvPr id="32" name="Group 31"/>
          <p:cNvGrpSpPr/>
          <p:nvPr/>
        </p:nvGrpSpPr>
        <p:grpSpPr>
          <a:xfrm>
            <a:off x="5984936" y="4091312"/>
            <a:ext cx="482083" cy="459205"/>
            <a:chOff x="5818638" y="4203821"/>
            <a:chExt cx="467667" cy="445474"/>
          </a:xfrm>
        </p:grpSpPr>
        <p:pic>
          <p:nvPicPr>
            <p:cNvPr id="33" name="Picture 32"/>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34" name="Picture 33"/>
            <p:cNvPicPr>
              <a:picLocks noChangeAspect="1"/>
            </p:cNvPicPr>
            <p:nvPr/>
          </p:nvPicPr>
          <p:blipFill>
            <a:blip r:embed="rId13"/>
            <a:stretch>
              <a:fillRect/>
            </a:stretch>
          </p:blipFill>
          <p:spPr>
            <a:xfrm flipH="1">
              <a:off x="5869115" y="4203821"/>
              <a:ext cx="417190" cy="445474"/>
            </a:xfrm>
            <a:prstGeom prst="rect">
              <a:avLst/>
            </a:prstGeom>
          </p:spPr>
        </p:pic>
      </p:grpSp>
      <p:sp>
        <p:nvSpPr>
          <p:cNvPr id="35" name="Rounded Rectangle 34"/>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a:t>
            </a:r>
          </a:p>
        </p:txBody>
      </p:sp>
      <p:sp>
        <p:nvSpPr>
          <p:cNvPr id="36" name="Rounded Rectangle 35"/>
          <p:cNvSpPr/>
          <p:nvPr/>
        </p:nvSpPr>
        <p:spPr bwMode="invGray">
          <a:xfrm>
            <a:off x="695552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a:t>
            </a:r>
          </a:p>
        </p:txBody>
      </p:sp>
      <p:sp>
        <p:nvSpPr>
          <p:cNvPr id="37" name="Rounded Rectangle 36"/>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a:t>
            </a:r>
          </a:p>
        </p:txBody>
      </p:sp>
      <p:sp>
        <p:nvSpPr>
          <p:cNvPr id="38" name="Rounded Rectangle 37"/>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cxnSp>
        <p:nvCxnSpPr>
          <p:cNvPr id="39" name="Straight Connector 38"/>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Remote Office</a:t>
            </a:r>
          </a:p>
          <a:p>
            <a:r>
              <a:rPr lang="en-US" sz="1000" dirty="0">
                <a:solidFill>
                  <a:schemeClr val="bg1">
                    <a:lumMod val="50000"/>
                  </a:schemeClr>
                </a:solidFill>
              </a:rPr>
              <a:t>DEFW</a:t>
            </a:r>
          </a:p>
        </p:txBody>
      </p:sp>
      <p:pic>
        <p:nvPicPr>
          <p:cNvPr id="41" name="Picture 40"/>
          <p:cNvPicPr>
            <a:picLocks noChangeAspect="1"/>
          </p:cNvPicPr>
          <p:nvPr/>
        </p:nvPicPr>
        <p:blipFill>
          <a:blip r:embed="rId14">
            <a:duotone>
              <a:schemeClr val="accent3">
                <a:shade val="45000"/>
                <a:satMod val="135000"/>
              </a:schemeClr>
              <a:prstClr val="white"/>
            </a:duotone>
            <a:extLst>
              <a:ext uri="{BEBA8EAE-BF5A-486C-A8C5-ECC9F3942E4B}">
                <a14:imgProps xmlns:a14="http://schemas.microsoft.com/office/drawing/2010/main">
                  <a14:imgLayer r:embed="rId15">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42" name="Straight Connector 41"/>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44" name="Picture 43" descr="Hacker-Dk.png"/>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5" name="TextBox 44"/>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41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23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20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6" name="Picture 45" descr="NGFW_sym.png"/>
          <p:cNvPicPr>
            <a:picLocks noChangeAspect="1"/>
          </p:cNvPicPr>
          <p:nvPr/>
        </p:nvPicPr>
        <p:blipFill>
          <a:blip r:embed="rId17" cstate="email">
            <a:extLst>
              <a:ext uri="{BEBA8EAE-BF5A-486C-A8C5-ECC9F3942E4B}">
                <a14:imgProps xmlns:a14="http://schemas.microsoft.com/office/drawing/2010/main">
                  <a14:imgLayer r:embed="rId18">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47" name="Picture 46"/>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1663776619"/>
      </p:ext>
    </p:extLst>
  </p:cSld>
  <p:clrMapOvr>
    <a:masterClrMapping/>
  </p:clrMapOvr>
  <p:transition spd="slow">
    <p:wip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a:solidFill>
                  <a:srgbClr val="FFFFFF"/>
                </a:solidFill>
              </a:rPr>
              <a:t>Other Information</a:t>
            </a:r>
          </a:p>
        </p:txBody>
      </p:sp>
    </p:spTree>
    <p:extLst>
      <p:ext uri="{BB962C8B-B14F-4D97-AF65-F5344CB8AC3E}">
        <p14:creationId xmlns:p14="http://schemas.microsoft.com/office/powerpoint/2010/main" val="544008195"/>
      </p:ext>
    </p:extLst>
  </p:cSld>
  <p:clrMapOvr>
    <a:masterClrMapping/>
  </p:clrMapOvr>
  <p:transition>
    <p:wipe dir="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Appliance Platforms</a:t>
            </a:r>
            <a:endParaRPr lang="en-US" dirty="0"/>
          </a:p>
        </p:txBody>
      </p:sp>
      <p:sp>
        <p:nvSpPr>
          <p:cNvPr id="34" name="TextBox 33"/>
          <p:cNvSpPr txBox="1"/>
          <p:nvPr/>
        </p:nvSpPr>
        <p:spPr>
          <a:xfrm>
            <a:off x="5428248" y="4756502"/>
            <a:ext cx="3124200" cy="346232"/>
          </a:xfrm>
          <a:prstGeom prst="rect">
            <a:avLst/>
          </a:prstGeom>
          <a:noFill/>
        </p:spPr>
        <p:txBody>
          <a:bodyPr wrap="square" lIns="91436" tIns="45718" rIns="91436" bIns="45718" rtlCol="0">
            <a:spAutoFit/>
          </a:bodyPr>
          <a:lstStyle/>
          <a:p>
            <a:pPr algn="r"/>
            <a:r>
              <a:rPr lang="en-US" sz="800" dirty="0">
                <a:solidFill>
                  <a:srgbClr val="404040"/>
                </a:solidFill>
                <a:latin typeface="Helvetica 55 Roman"/>
                <a:cs typeface="Helvetica 55 Roman"/>
              </a:rPr>
              <a:t>* Also as FortiGate-VMX for </a:t>
            </a:r>
            <a:r>
              <a:rPr lang="en-US" sz="800" dirty="0" err="1">
                <a:solidFill>
                  <a:srgbClr val="404040"/>
                </a:solidFill>
                <a:latin typeface="Helvetica 55 Roman"/>
                <a:cs typeface="Helvetica 55 Roman"/>
              </a:rPr>
              <a:t>VMWare</a:t>
            </a:r>
            <a:r>
              <a:rPr lang="en-US" sz="800" dirty="0">
                <a:solidFill>
                  <a:srgbClr val="404040"/>
                </a:solidFill>
                <a:latin typeface="Helvetica 55 Roman"/>
                <a:cs typeface="Helvetica 55 Roman"/>
              </a:rPr>
              <a:t> NSX</a:t>
            </a:r>
            <a:br>
              <a:rPr lang="en-US" sz="800" dirty="0">
                <a:solidFill>
                  <a:srgbClr val="404040"/>
                </a:solidFill>
                <a:latin typeface="Helvetica 55 Roman"/>
                <a:cs typeface="Helvetica 55 Roman"/>
              </a:rPr>
            </a:br>
            <a:r>
              <a:rPr lang="en-US" sz="800" dirty="0">
                <a:solidFill>
                  <a:srgbClr val="404040"/>
                </a:solidFill>
                <a:latin typeface="Helvetica 55 Roman"/>
                <a:cs typeface="Helvetica 55 Roman"/>
              </a:rPr>
              <a:t>** Also available as pay-as-you-go licensing option</a:t>
            </a:r>
          </a:p>
        </p:txBody>
      </p:sp>
      <p:graphicFrame>
        <p:nvGraphicFramePr>
          <p:cNvPr id="7" name="Table 6"/>
          <p:cNvGraphicFramePr>
            <a:graphicFrameLocks noGrp="1"/>
          </p:cNvGraphicFramePr>
          <p:nvPr>
            <p:extLst>
              <p:ext uri="{D42A27DB-BD31-4B8C-83A1-F6EECF244321}">
                <p14:modId xmlns:p14="http://schemas.microsoft.com/office/powerpoint/2010/main" val="1080585199"/>
              </p:ext>
            </p:extLst>
          </p:nvPr>
        </p:nvGraphicFramePr>
        <p:xfrm>
          <a:off x="219580" y="1080001"/>
          <a:ext cx="8639996" cy="3419996"/>
        </p:xfrm>
        <a:graphic>
          <a:graphicData uri="http://schemas.openxmlformats.org/drawingml/2006/table">
            <a:tbl>
              <a:tblPr firstRow="1" bandRow="1">
                <a:effectLst/>
                <a:tableStyleId>{E8034E78-7F5D-4C2E-B375-FC64B27BC917}</a:tableStyleId>
              </a:tblPr>
              <a:tblGrid>
                <a:gridCol w="1564136"/>
                <a:gridCol w="643260"/>
                <a:gridCol w="643260"/>
                <a:gridCol w="643260"/>
                <a:gridCol w="643260"/>
                <a:gridCol w="643260"/>
                <a:gridCol w="643260"/>
                <a:gridCol w="643260"/>
                <a:gridCol w="643260"/>
                <a:gridCol w="643260"/>
                <a:gridCol w="643260"/>
                <a:gridCol w="643260"/>
              </a:tblGrid>
              <a:tr h="228933">
                <a:tc rowSpan="2">
                  <a:txBody>
                    <a:bodyPr/>
                    <a:lstStyle/>
                    <a:p>
                      <a:pPr algn="ctr" fontAlgn="ctr"/>
                      <a:r>
                        <a:rPr lang="en-US" sz="900" b="1" u="none" strike="noStrike" dirty="0" smtClean="0">
                          <a:solidFill>
                            <a:schemeClr val="bg1"/>
                          </a:solidFill>
                          <a:effectLst/>
                        </a:rPr>
                        <a:t>Virtual Appliance</a:t>
                      </a:r>
                    </a:p>
                  </a:txBody>
                  <a:tcPr marL="127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C3C3C"/>
                    </a:solidFill>
                  </a:tcPr>
                </a:tc>
                <a:tc gridSpan="3">
                  <a:txBody>
                    <a:bodyPr/>
                    <a:lstStyle/>
                    <a:p>
                      <a:pPr algn="ctr" fontAlgn="ctr"/>
                      <a:r>
                        <a:rPr lang="en-US" sz="900" u="none" strike="noStrike" dirty="0">
                          <a:effectLst/>
                        </a:rPr>
                        <a:t>VMware</a:t>
                      </a:r>
                      <a:endParaRPr lang="en-US" sz="900" b="0" i="0" u="none" strike="noStrike" dirty="0">
                        <a:solidFill>
                          <a:srgbClr val="000000"/>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C3C3C"/>
                    </a:solidFill>
                  </a:tcPr>
                </a:tc>
                <a:tc hMerge="1">
                  <a:txBody>
                    <a:bodyPr/>
                    <a:lstStyle/>
                    <a:p>
                      <a:endParaRPr lang="en-US"/>
                    </a:p>
                  </a:txBody>
                  <a:tcPr/>
                </a:tc>
                <a:tc hMerge="1">
                  <a:txBody>
                    <a:bodyPr/>
                    <a:lstStyle/>
                    <a:p>
                      <a:endParaRPr lang="en-US"/>
                    </a:p>
                  </a:txBody>
                  <a:tcPr/>
                </a:tc>
                <a:tc gridSpan="2">
                  <a:txBody>
                    <a:bodyPr/>
                    <a:lstStyle/>
                    <a:p>
                      <a:pPr algn="ctr" fontAlgn="ctr"/>
                      <a:r>
                        <a:rPr lang="en-US" sz="900" u="none" strike="noStrike" dirty="0">
                          <a:effectLst/>
                        </a:rPr>
                        <a:t>Citrix</a:t>
                      </a:r>
                      <a:endParaRPr lang="en-US" sz="900" b="0" i="0" u="none" strike="noStrike" dirty="0">
                        <a:solidFill>
                          <a:srgbClr val="000000"/>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C3C3C"/>
                    </a:solidFill>
                  </a:tcPr>
                </a:tc>
                <a:tc hMerge="1">
                  <a:txBody>
                    <a:bodyPr/>
                    <a:lstStyle/>
                    <a:p>
                      <a:endParaRPr lang="en-US"/>
                    </a:p>
                  </a:txBody>
                  <a:tcPr/>
                </a:tc>
                <a:tc gridSpan="2">
                  <a:txBody>
                    <a:bodyPr/>
                    <a:lstStyle/>
                    <a:p>
                      <a:pPr algn="ctr" fontAlgn="ctr"/>
                      <a:r>
                        <a:rPr lang="en-US" sz="900" u="none" strike="noStrike" dirty="0">
                          <a:effectLst/>
                        </a:rPr>
                        <a:t>Open Source</a:t>
                      </a:r>
                      <a:endParaRPr lang="en-US" sz="900" b="0" i="0" u="none" strike="noStrike" dirty="0">
                        <a:solidFill>
                          <a:srgbClr val="000000"/>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C3C3C"/>
                    </a:solidFill>
                  </a:tcPr>
                </a:tc>
                <a:tc hMerge="1">
                  <a:txBody>
                    <a:bodyPr/>
                    <a:lstStyle/>
                    <a:p>
                      <a:endParaRPr lang="en-US"/>
                    </a:p>
                  </a:txBody>
                  <a:tcPr/>
                </a:tc>
                <a:tc>
                  <a:txBody>
                    <a:bodyPr/>
                    <a:lstStyle/>
                    <a:p>
                      <a:pPr algn="ctr" fontAlgn="ctr"/>
                      <a:r>
                        <a:rPr lang="en-US" sz="900" u="none" strike="noStrike" dirty="0">
                          <a:effectLst/>
                        </a:rPr>
                        <a:t>Amazon</a:t>
                      </a:r>
                      <a:endParaRPr lang="en-US" sz="900" b="0" i="0" u="none" strike="noStrike" dirty="0">
                        <a:solidFill>
                          <a:srgbClr val="000000"/>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C3C3C"/>
                    </a:solidFill>
                  </a:tcPr>
                </a:tc>
                <a:tc gridSpan="3">
                  <a:txBody>
                    <a:bodyPr/>
                    <a:lstStyle/>
                    <a:p>
                      <a:pPr algn="ctr" fontAlgn="ctr"/>
                      <a:r>
                        <a:rPr lang="en-US" sz="900" u="none" strike="noStrike" dirty="0">
                          <a:effectLst/>
                        </a:rPr>
                        <a:t>Microsoft</a:t>
                      </a:r>
                      <a:endParaRPr lang="en-US" sz="900" b="0" i="0" u="none" strike="noStrike" dirty="0">
                        <a:solidFill>
                          <a:srgbClr val="000000"/>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C3C3C"/>
                    </a:solidFill>
                  </a:tcPr>
                </a:tc>
                <a:tc hMerge="1">
                  <a:txBody>
                    <a:bodyPr/>
                    <a:lstStyle/>
                    <a:p>
                      <a:endParaRPr lang="en-US"/>
                    </a:p>
                  </a:txBody>
                  <a:tcPr/>
                </a:tc>
                <a:tc hMerge="1">
                  <a:txBody>
                    <a:bodyPr/>
                    <a:lstStyle/>
                    <a:p>
                      <a:pPr algn="ctr" fontAlgn="ctr"/>
                      <a:endParaRPr lang="en-US" sz="1050" b="0" i="0" u="none" strike="noStrike" dirty="0">
                        <a:solidFill>
                          <a:srgbClr val="000000"/>
                        </a:solidFill>
                        <a:effectLst/>
                        <a:latin typeface="Calibri"/>
                      </a:endParaRPr>
                    </a:p>
                  </a:txBody>
                  <a:tcPr marL="12700" marR="12700" marT="9525" marB="0" anchor="ctr">
                    <a:lnL w="28575" cap="flat" cmpd="sng" algn="ctr">
                      <a:solidFill>
                        <a:srgbClr val="FFFFFF"/>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C3C3C"/>
                    </a:solidFill>
                  </a:tcPr>
                </a:tc>
              </a:tr>
              <a:tr h="443867">
                <a:tc vMerge="1">
                  <a:txBody>
                    <a:bodyPr/>
                    <a:lstStyle/>
                    <a:p>
                      <a:pPr algn="l" fontAlgn="ctr"/>
                      <a:endParaRPr lang="en-US" sz="1100" b="1" i="0" u="none" strike="noStrike" dirty="0">
                        <a:solidFill>
                          <a:schemeClr val="bg1"/>
                        </a:solidFill>
                        <a:effectLst/>
                        <a:latin typeface="Calibri"/>
                      </a:endParaRPr>
                    </a:p>
                  </a:txBody>
                  <a:tcPr marL="36000" marR="12700" marT="12700"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75000"/>
                        <a:lumOff val="25000"/>
                      </a:schemeClr>
                    </a:solidFill>
                  </a:tcPr>
                </a:tc>
                <a:tc>
                  <a:txBody>
                    <a:bodyPr/>
                    <a:lstStyle/>
                    <a:p>
                      <a:pPr algn="ctr" fontAlgn="ctr"/>
                      <a:r>
                        <a:rPr lang="en-US" sz="900" b="0" u="none" strike="noStrike" dirty="0" smtClean="0">
                          <a:solidFill>
                            <a:srgbClr val="FFFFFF"/>
                          </a:solidFill>
                          <a:effectLst/>
                        </a:rPr>
                        <a:t>vSphere v4.x</a:t>
                      </a:r>
                      <a:endParaRPr lang="en-US" sz="900" b="0" i="0" u="none" strike="noStrike" dirty="0">
                        <a:solidFill>
                          <a:srgbClr val="FFFFFF"/>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fontAlgn="ctr"/>
                      <a:r>
                        <a:rPr lang="en-US" sz="900" b="0" u="none" strike="noStrike" dirty="0" smtClean="0">
                          <a:solidFill>
                            <a:srgbClr val="FFFFFF"/>
                          </a:solidFill>
                          <a:effectLst/>
                        </a:rPr>
                        <a:t>vSphere v5.x</a:t>
                      </a:r>
                      <a:endParaRPr lang="en-US" sz="900" b="0" i="0" u="none" strike="noStrike" dirty="0">
                        <a:solidFill>
                          <a:srgbClr val="FFFFFF"/>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fontAlgn="ctr"/>
                      <a:r>
                        <a:rPr lang="en-US" sz="900" b="0" u="none" strike="noStrike" dirty="0" smtClean="0">
                          <a:solidFill>
                            <a:srgbClr val="FFFFFF"/>
                          </a:solidFill>
                          <a:effectLst/>
                        </a:rPr>
                        <a:t>vSphere v6.0</a:t>
                      </a:r>
                      <a:endParaRPr lang="en-US" sz="900" b="0" i="0" u="none" strike="noStrike" dirty="0">
                        <a:solidFill>
                          <a:srgbClr val="FFFFFF"/>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fontAlgn="ctr"/>
                      <a:r>
                        <a:rPr lang="en-US" sz="900" b="0" u="none" strike="noStrike" dirty="0" smtClean="0">
                          <a:solidFill>
                            <a:srgbClr val="FFFFFF"/>
                          </a:solidFill>
                          <a:effectLst/>
                        </a:rPr>
                        <a:t>Xen</a:t>
                      </a:r>
                    </a:p>
                    <a:p>
                      <a:pPr algn="ctr" fontAlgn="ctr"/>
                      <a:r>
                        <a:rPr lang="en-US" sz="900" b="0" u="none" strike="noStrike" dirty="0" smtClean="0">
                          <a:solidFill>
                            <a:srgbClr val="FFFFFF"/>
                          </a:solidFill>
                          <a:effectLst/>
                        </a:rPr>
                        <a:t>Server</a:t>
                      </a:r>
                    </a:p>
                    <a:p>
                      <a:pPr algn="ctr" fontAlgn="ctr"/>
                      <a:r>
                        <a:rPr lang="en-US" sz="900" b="0" u="none" strike="noStrike" dirty="0" smtClean="0">
                          <a:solidFill>
                            <a:srgbClr val="FFFFFF"/>
                          </a:solidFill>
                          <a:effectLst/>
                        </a:rPr>
                        <a:t>v5.6 SP2</a:t>
                      </a:r>
                      <a:endParaRPr lang="en-US" sz="900" b="0" i="0" u="none" strike="noStrike" dirty="0">
                        <a:solidFill>
                          <a:srgbClr val="FFFFFF"/>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fontAlgn="ctr"/>
                      <a:r>
                        <a:rPr lang="en-US" sz="900" b="0" u="none" strike="noStrike" dirty="0" smtClean="0">
                          <a:solidFill>
                            <a:srgbClr val="FFFFFF"/>
                          </a:solidFill>
                          <a:effectLst/>
                        </a:rPr>
                        <a:t>Xen</a:t>
                      </a:r>
                    </a:p>
                    <a:p>
                      <a:pPr algn="ctr" fontAlgn="ctr"/>
                      <a:r>
                        <a:rPr lang="en-US" sz="900" b="0" u="none" strike="noStrike" dirty="0" smtClean="0">
                          <a:solidFill>
                            <a:srgbClr val="FFFFFF"/>
                          </a:solidFill>
                          <a:effectLst/>
                        </a:rPr>
                        <a:t>Server </a:t>
                      </a:r>
                    </a:p>
                    <a:p>
                      <a:pPr algn="ctr" fontAlgn="ctr"/>
                      <a:r>
                        <a:rPr lang="en-US" sz="900" b="0" u="none" strike="noStrike" dirty="0" smtClean="0">
                          <a:solidFill>
                            <a:srgbClr val="FFFFFF"/>
                          </a:solidFill>
                          <a:effectLst/>
                        </a:rPr>
                        <a:t>v6.0/6.2</a:t>
                      </a:r>
                      <a:endParaRPr lang="en-US" sz="900" b="0" i="0" u="none" strike="noStrike" dirty="0">
                        <a:solidFill>
                          <a:srgbClr val="FFFFFF"/>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fontAlgn="ctr"/>
                      <a:r>
                        <a:rPr lang="en-US" sz="900" b="0" u="none" strike="noStrike" dirty="0" smtClean="0">
                          <a:solidFill>
                            <a:srgbClr val="FFFFFF"/>
                          </a:solidFill>
                          <a:effectLst/>
                        </a:rPr>
                        <a:t>Xen</a:t>
                      </a:r>
                      <a:endParaRPr lang="en-US" sz="900" b="0" i="0" u="none" strike="noStrike" dirty="0">
                        <a:solidFill>
                          <a:srgbClr val="FFFFFF"/>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fontAlgn="ctr"/>
                      <a:r>
                        <a:rPr lang="en-US" sz="900" b="0" u="none" strike="noStrike" dirty="0" smtClean="0">
                          <a:solidFill>
                            <a:srgbClr val="FFFFFF"/>
                          </a:solidFill>
                          <a:effectLst/>
                        </a:rPr>
                        <a:t>KVM</a:t>
                      </a:r>
                      <a:endParaRPr lang="en-US" sz="900" b="0" i="0" u="none" strike="noStrike" dirty="0">
                        <a:solidFill>
                          <a:srgbClr val="FFFFFF"/>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fontAlgn="ctr"/>
                      <a:r>
                        <a:rPr lang="en-US" sz="900" b="0" u="none" strike="noStrike" dirty="0" smtClean="0">
                          <a:solidFill>
                            <a:srgbClr val="FFFFFF"/>
                          </a:solidFill>
                          <a:effectLst/>
                        </a:rPr>
                        <a:t>AWS</a:t>
                      </a:r>
                      <a:endParaRPr lang="en-US" sz="900" b="0" i="0" u="none" strike="noStrike" dirty="0">
                        <a:solidFill>
                          <a:srgbClr val="FFFFFF"/>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fontAlgn="ctr"/>
                      <a:r>
                        <a:rPr lang="en-US" sz="900" b="0" u="none" strike="noStrike" dirty="0" smtClean="0">
                          <a:solidFill>
                            <a:srgbClr val="FFFFFF"/>
                          </a:solidFill>
                          <a:effectLst/>
                        </a:rPr>
                        <a:t>Hyper-V 2008 R2</a:t>
                      </a:r>
                      <a:endParaRPr lang="en-US" sz="900" b="0" i="0" u="none" strike="noStrike" dirty="0">
                        <a:solidFill>
                          <a:srgbClr val="FFFFFF"/>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fontAlgn="ctr"/>
                      <a:r>
                        <a:rPr lang="en-US" sz="900" b="0" u="none" strike="noStrike" dirty="0" smtClean="0">
                          <a:solidFill>
                            <a:srgbClr val="FFFFFF"/>
                          </a:solidFill>
                          <a:effectLst/>
                        </a:rPr>
                        <a:t>Hyper-V 2012</a:t>
                      </a:r>
                      <a:endParaRPr lang="en-US" sz="900" b="0" i="0" u="none" strike="noStrike" dirty="0">
                        <a:solidFill>
                          <a:srgbClr val="FFFFFF"/>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fontAlgn="ctr"/>
                      <a:r>
                        <a:rPr lang="en-US" sz="900" b="0" i="0" u="none" strike="noStrike" dirty="0" smtClean="0">
                          <a:solidFill>
                            <a:srgbClr val="FFFFFF"/>
                          </a:solidFill>
                          <a:effectLst/>
                          <a:latin typeface="Arial"/>
                          <a:cs typeface="Arial"/>
                        </a:rPr>
                        <a:t>Azure</a:t>
                      </a:r>
                      <a:endParaRPr lang="en-US" sz="900" b="0" i="0" u="none" strike="noStrike" dirty="0">
                        <a:solidFill>
                          <a:srgbClr val="FFFFFF"/>
                        </a:solidFill>
                        <a:effectLst/>
                        <a:latin typeface="Arial"/>
                        <a:cs typeface="Arial"/>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r>
              <a:tr h="228933">
                <a:tc>
                  <a:txBody>
                    <a:bodyPr/>
                    <a:lstStyle/>
                    <a:p>
                      <a:pPr algn="l" fontAlgn="ctr"/>
                      <a:r>
                        <a:rPr lang="en-US" sz="900" b="1" u="none" strike="noStrike" dirty="0">
                          <a:solidFill>
                            <a:schemeClr val="bg1"/>
                          </a:solidFill>
                          <a:effectLst/>
                          <a:latin typeface="Arial"/>
                          <a:cs typeface="Arial"/>
                        </a:rPr>
                        <a:t>FortiGate-</a:t>
                      </a:r>
                      <a:r>
                        <a:rPr lang="en-US" sz="900" b="1" u="none" strike="noStrike" dirty="0" smtClean="0">
                          <a:solidFill>
                            <a:schemeClr val="bg1"/>
                          </a:solidFill>
                          <a:effectLst/>
                          <a:latin typeface="Arial"/>
                          <a:cs typeface="Arial"/>
                        </a:rPr>
                        <a:t>VM*</a:t>
                      </a:r>
                      <a:endParaRPr lang="en-US" sz="900" b="1" i="0" u="none" strike="noStrike" dirty="0">
                        <a:solidFill>
                          <a:schemeClr val="bg1"/>
                        </a:solidFill>
                        <a:effectLst/>
                        <a:latin typeface="Arial"/>
                        <a:cs typeface="Arial"/>
                      </a:endParaRPr>
                    </a:p>
                  </a:txBody>
                  <a:tcPr marL="360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chemeClr val="bg2">
                              <a:lumMod val="50000"/>
                            </a:schemeClr>
                          </a:solidFill>
                          <a:latin typeface="Zapf Dingbats"/>
                          <a:ea typeface="Zapf Dingbats"/>
                          <a:cs typeface="Zapf Dingbats"/>
                          <a:sym typeface="Zapf Dingbats"/>
                        </a:rPr>
                        <a:t>✔</a:t>
                      </a:r>
                      <a:endParaRPr lang="en-US" sz="900" b="0" i="0" dirty="0" smtClean="0">
                        <a:solidFill>
                          <a:schemeClr val="bg2">
                            <a:lumMod val="50000"/>
                          </a:schemeClr>
                        </a:solidFill>
                        <a:latin typeface="+mn-lt"/>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chemeClr val="bg2">
                              <a:lumMod val="50000"/>
                            </a:schemeClr>
                          </a:solidFill>
                          <a:latin typeface="Zapf Dingbats"/>
                          <a:ea typeface="Zapf Dingbats"/>
                          <a:cs typeface="Zapf Dingbats"/>
                          <a:sym typeface="Zapf Dingbats"/>
                        </a:rPr>
                        <a:t>✔</a:t>
                      </a:r>
                      <a:endParaRPr lang="en-US" sz="900" b="0" i="0" dirty="0" smtClean="0">
                        <a:solidFill>
                          <a:schemeClr val="bg2">
                            <a:lumMod val="50000"/>
                          </a:schemeClr>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chemeClr val="bg2">
                              <a:lumMod val="50000"/>
                            </a:schemeClr>
                          </a:solidFill>
                          <a:latin typeface="Zapf Dingbats"/>
                          <a:ea typeface="Zapf Dingbats"/>
                          <a:cs typeface="Zapf Dingbats"/>
                          <a:sym typeface="Zapf Dingbats"/>
                        </a:rPr>
                        <a:t>✔</a:t>
                      </a:r>
                      <a:endParaRPr lang="en-US" sz="900" b="0" i="0" dirty="0" smtClean="0">
                        <a:solidFill>
                          <a:schemeClr val="bg2">
                            <a:lumMod val="50000"/>
                          </a:schemeClr>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chemeClr val="bg2">
                              <a:lumMod val="50000"/>
                            </a:schemeClr>
                          </a:solidFill>
                          <a:latin typeface="Zapf Dingbats"/>
                          <a:ea typeface="Zapf Dingbats"/>
                          <a:cs typeface="Zapf Dingbats"/>
                          <a:sym typeface="Zapf Dingbats"/>
                        </a:rPr>
                        <a:t>✔</a:t>
                      </a:r>
                      <a:endParaRPr lang="en-US" sz="900" b="0" i="0" dirty="0" smtClean="0">
                        <a:solidFill>
                          <a:schemeClr val="bg2">
                            <a:lumMod val="50000"/>
                          </a:schemeClr>
                        </a:solidFill>
                        <a:latin typeface="+mn-lt"/>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smtClean="0">
                          <a:solidFill>
                            <a:schemeClr val="bg2">
                              <a:lumMod val="50000"/>
                            </a:schemeClr>
                          </a:solidFill>
                          <a:latin typeface="Zapf Dingbats"/>
                          <a:ea typeface="Zapf Dingbats"/>
                          <a:cs typeface="Zapf Dingbats"/>
                          <a:sym typeface="Zapf Dingbats"/>
                        </a:rPr>
                        <a:t>✔</a:t>
                      </a:r>
                      <a:endParaRPr lang="en-US" sz="900" b="0" i="0" dirty="0" smtClean="0">
                        <a:solidFill>
                          <a:schemeClr val="bg2">
                            <a:lumMod val="50000"/>
                          </a:schemeClr>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chemeClr val="bg2">
                              <a:lumMod val="50000"/>
                            </a:schemeClr>
                          </a:solidFill>
                          <a:latin typeface="Zapf Dingbats"/>
                          <a:ea typeface="Zapf Dingbats"/>
                          <a:cs typeface="Zapf Dingbats"/>
                          <a:sym typeface="Zapf Dingbats"/>
                        </a:rPr>
                        <a:t>✔</a:t>
                      </a:r>
                      <a:endParaRPr lang="en-US" sz="900" b="0" i="0" dirty="0" smtClean="0">
                        <a:solidFill>
                          <a:schemeClr val="bg2">
                            <a:lumMod val="50000"/>
                          </a:schemeClr>
                        </a:solidFill>
                        <a:latin typeface="+mn-lt"/>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chemeClr val="bg2">
                              <a:lumMod val="50000"/>
                            </a:schemeClr>
                          </a:solidFill>
                          <a:latin typeface="Zapf Dingbats"/>
                          <a:ea typeface="Zapf Dingbats"/>
                          <a:cs typeface="Zapf Dingbats"/>
                          <a:sym typeface="Zapf Dingbats"/>
                        </a:rPr>
                        <a:t>✔</a:t>
                      </a:r>
                      <a:endParaRPr lang="en-US" sz="900" b="0" i="0" dirty="0" smtClean="0">
                        <a:solidFill>
                          <a:schemeClr val="bg2">
                            <a:lumMod val="50000"/>
                          </a:schemeClr>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chemeClr val="bg2">
                              <a:lumMod val="50000"/>
                            </a:schemeClr>
                          </a:solidFill>
                          <a:latin typeface="Zapf Dingbats"/>
                          <a:ea typeface="Zapf Dingbats"/>
                          <a:cs typeface="Zapf Dingbats"/>
                          <a:sym typeface="Zapf Dingbats"/>
                        </a:rPr>
                        <a:t>✔</a:t>
                      </a:r>
                      <a:endParaRPr lang="en-US" sz="900" b="0" i="0" dirty="0" smtClean="0">
                        <a:solidFill>
                          <a:schemeClr val="bg2">
                            <a:lumMod val="50000"/>
                          </a:schemeClr>
                        </a:solidFill>
                        <a:latin typeface="+mn-lt"/>
                      </a:endParaRPr>
                    </a:p>
                  </a:txBody>
                  <a:tcPr marL="12700" marR="12700" marT="7144"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chemeClr val="bg2">
                              <a:lumMod val="50000"/>
                            </a:schemeClr>
                          </a:solidFill>
                          <a:latin typeface="Zapf Dingbats"/>
                          <a:ea typeface="Zapf Dingbats"/>
                          <a:cs typeface="Zapf Dingbats"/>
                          <a:sym typeface="Zapf Dingbats"/>
                        </a:rPr>
                        <a:t>✔</a:t>
                      </a:r>
                      <a:endParaRPr lang="en-US" sz="900" b="0" i="0" dirty="0" smtClean="0">
                        <a:solidFill>
                          <a:schemeClr val="bg2">
                            <a:lumMod val="50000"/>
                          </a:schemeClr>
                        </a:solidFill>
                        <a:latin typeface="+mn-lt"/>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chemeClr val="bg2">
                              <a:lumMod val="50000"/>
                            </a:schemeClr>
                          </a:solidFill>
                          <a:latin typeface="Zapf Dingbats"/>
                          <a:ea typeface="Zapf Dingbats"/>
                          <a:cs typeface="Zapf Dingbats"/>
                          <a:sym typeface="Zapf Dingbats"/>
                        </a:rPr>
                        <a:t>✔</a:t>
                      </a:r>
                      <a:endParaRPr lang="en-US" sz="900" b="0" i="0" dirty="0" smtClean="0">
                        <a:solidFill>
                          <a:schemeClr val="bg2">
                            <a:lumMod val="50000"/>
                          </a:schemeClr>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chemeClr val="bg2">
                              <a:lumMod val="50000"/>
                            </a:schemeClr>
                          </a:solidFill>
                          <a:latin typeface="Zapf Dingbats"/>
                          <a:ea typeface="Zapf Dingbats"/>
                          <a:cs typeface="Zapf Dingbats"/>
                          <a:sym typeface="Zapf Dingbats"/>
                        </a:rPr>
                        <a:t>✔</a:t>
                      </a:r>
                      <a:endParaRPr lang="en-US" sz="900" b="0" i="0" dirty="0" smtClean="0">
                        <a:solidFill>
                          <a:schemeClr val="bg2">
                            <a:lumMod val="50000"/>
                          </a:schemeClr>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28933">
                <a:tc>
                  <a:txBody>
                    <a:bodyPr/>
                    <a:lstStyle/>
                    <a:p>
                      <a:pPr algn="l" fontAlgn="ctr"/>
                      <a:r>
                        <a:rPr lang="en-US" sz="900" b="1" u="none" strike="noStrike" dirty="0">
                          <a:solidFill>
                            <a:schemeClr val="bg1"/>
                          </a:solidFill>
                          <a:effectLst/>
                          <a:latin typeface="Arial"/>
                          <a:cs typeface="Arial"/>
                        </a:rPr>
                        <a:t>FortiManager-VM</a:t>
                      </a:r>
                      <a:endParaRPr lang="en-US" sz="900" b="1" i="0" u="none" strike="noStrike" dirty="0">
                        <a:solidFill>
                          <a:schemeClr val="bg1"/>
                        </a:solidFill>
                        <a:effectLst/>
                        <a:latin typeface="Arial"/>
                        <a:cs typeface="Arial"/>
                      </a:endParaRPr>
                    </a:p>
                  </a:txBody>
                  <a:tcPr marL="360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fontAlgn="ctr"/>
                      <a:r>
                        <a:rPr lang="en-US" sz="900" u="none" strike="noStrike" dirty="0">
                          <a:solidFill>
                            <a:srgbClr val="36424A"/>
                          </a:solidFill>
                          <a:effectLst/>
                        </a:rPr>
                        <a:t> </a:t>
                      </a:r>
                      <a:endParaRPr lang="en-US" sz="900" b="0" i="0" u="none" strike="noStrike" dirty="0">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dirty="0" smtClean="0">
                          <a:solidFill>
                            <a:schemeClr val="bg2">
                              <a:lumMod val="50000"/>
                            </a:schemeClr>
                          </a:solidFill>
                          <a:latin typeface="Zapf Dingbats"/>
                          <a:ea typeface="Zapf Dingbats"/>
                          <a:cs typeface="Zapf Dingbats"/>
                          <a:sym typeface="Zapf Dingbats"/>
                        </a:rPr>
                        <a:t>✔</a:t>
                      </a:r>
                      <a:endParaRPr lang="en-US" sz="900" b="0" i="0" dirty="0" smtClean="0">
                        <a:solidFill>
                          <a:schemeClr val="bg2">
                            <a:lumMod val="50000"/>
                          </a:schemeClr>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DFE6E6">
                              <a:lumMod val="50000"/>
                            </a:srgbClr>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DFE6E6">
                            <a:lumMod val="50000"/>
                          </a:srgbClr>
                        </a:solidFill>
                        <a:effectLst/>
                        <a:uLnTx/>
                        <a:uFillTx/>
                        <a:latin typeface="+mn-lt"/>
                        <a:ea typeface="+mn-ea"/>
                        <a:cs typeface="+mn-cs"/>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DFE6E6">
                              <a:lumMod val="50000"/>
                            </a:srgbClr>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DFE6E6">
                            <a:lumMod val="50000"/>
                          </a:srgbClr>
                        </a:solidFill>
                        <a:effectLst/>
                        <a:uLnTx/>
                        <a:uFillTx/>
                        <a:latin typeface="+mn-lt"/>
                        <a:ea typeface="+mn-ea"/>
                        <a:cs typeface="+mn-cs"/>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28933">
                <a:tc>
                  <a:txBody>
                    <a:bodyPr/>
                    <a:lstStyle/>
                    <a:p>
                      <a:pPr algn="l" fontAlgn="ctr"/>
                      <a:r>
                        <a:rPr lang="en-US" sz="900" b="1" u="none" strike="noStrike" dirty="0">
                          <a:solidFill>
                            <a:schemeClr val="bg1"/>
                          </a:solidFill>
                          <a:effectLst/>
                          <a:latin typeface="Arial"/>
                          <a:cs typeface="Arial"/>
                        </a:rPr>
                        <a:t>FortiAnalyzer-VM</a:t>
                      </a:r>
                      <a:endParaRPr lang="en-US" sz="900" b="1" i="0" u="none" strike="noStrike" dirty="0">
                        <a:solidFill>
                          <a:schemeClr val="bg1"/>
                        </a:solidFill>
                        <a:effectLst/>
                        <a:latin typeface="Arial"/>
                        <a:cs typeface="Arial"/>
                      </a:endParaRPr>
                    </a:p>
                  </a:txBody>
                  <a:tcPr marL="360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fontAlgn="ctr"/>
                      <a:r>
                        <a:rPr lang="en-US" sz="900" u="none" strike="noStrike">
                          <a:solidFill>
                            <a:srgbClr val="36424A"/>
                          </a:solidFill>
                          <a:effectLst/>
                        </a:rPr>
                        <a:t> </a:t>
                      </a:r>
                      <a:endParaRPr lang="en-US" sz="900" b="0" i="0" u="none" strike="noStrike">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u="none" strike="noStrike" dirty="0">
                          <a:solidFill>
                            <a:srgbClr val="36424A"/>
                          </a:solidFill>
                          <a:effectLst/>
                        </a:rPr>
                        <a:t> </a:t>
                      </a:r>
                      <a:r>
                        <a:rPr lang="en-US" sz="900" b="0" i="0" dirty="0" smtClean="0">
                          <a:solidFill>
                            <a:schemeClr val="bg2">
                              <a:lumMod val="50000"/>
                            </a:schemeClr>
                          </a:solidFill>
                          <a:latin typeface="Zapf Dingbats"/>
                          <a:ea typeface="Zapf Dingbats"/>
                          <a:cs typeface="Zapf Dingbats"/>
                          <a:sym typeface="Zapf Dingbats"/>
                        </a:rPr>
                        <a:t>✔</a:t>
                      </a:r>
                      <a:endParaRPr lang="en-US" sz="900" b="0" i="0" dirty="0" smtClean="0">
                        <a:solidFill>
                          <a:schemeClr val="bg2">
                            <a:lumMod val="50000"/>
                          </a:schemeClr>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DFE6E6">
                              <a:lumMod val="50000"/>
                            </a:srgbClr>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DFE6E6">
                            <a:lumMod val="50000"/>
                          </a:srgbClr>
                        </a:solidFill>
                        <a:effectLst/>
                        <a:uLnTx/>
                        <a:uFillTx/>
                        <a:latin typeface="+mn-lt"/>
                        <a:ea typeface="+mn-ea"/>
                        <a:cs typeface="+mn-cs"/>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DFE6E6">
                              <a:lumMod val="50000"/>
                            </a:srgbClr>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DFE6E6">
                            <a:lumMod val="50000"/>
                          </a:srgbClr>
                        </a:solidFill>
                        <a:effectLst/>
                        <a:uLnTx/>
                        <a:uFillTx/>
                        <a:latin typeface="+mn-lt"/>
                        <a:ea typeface="+mn-ea"/>
                        <a:cs typeface="+mn-cs"/>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28933">
                <a:tc>
                  <a:txBody>
                    <a:bodyPr/>
                    <a:lstStyle/>
                    <a:p>
                      <a:pPr algn="l" fontAlgn="ctr"/>
                      <a:r>
                        <a:rPr lang="en-US" sz="900" b="1" u="none" strike="noStrike" dirty="0" smtClean="0">
                          <a:solidFill>
                            <a:schemeClr val="bg1"/>
                          </a:solidFill>
                          <a:effectLst/>
                          <a:latin typeface="Arial"/>
                          <a:cs typeface="Arial"/>
                        </a:rPr>
                        <a:t>bb</a:t>
                      </a:r>
                      <a:r>
                        <a:rPr lang="en-US" sz="900" b="1" u="none" strike="noStrike" dirty="0">
                          <a:solidFill>
                            <a:schemeClr val="bg1"/>
                          </a:solidFill>
                          <a:effectLst/>
                          <a:latin typeface="Arial"/>
                          <a:cs typeface="Arial"/>
                        </a:rPr>
                        <a:t>-VM</a:t>
                      </a:r>
                      <a:endParaRPr lang="en-US" sz="900" b="1" i="0" u="none" strike="noStrike" dirty="0">
                        <a:solidFill>
                          <a:schemeClr val="bg1"/>
                        </a:solidFill>
                        <a:effectLst/>
                        <a:latin typeface="Arial"/>
                        <a:cs typeface="Arial"/>
                      </a:endParaRPr>
                    </a:p>
                  </a:txBody>
                  <a:tcPr marL="360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endParaRPr lang="en-US" sz="900" dirty="0" smtClean="0">
                        <a:solidFill>
                          <a:srgbClr val="36424A"/>
                        </a:solidFill>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r>
                        <a:rPr lang="en-US" sz="900" baseline="0" dirty="0" smtClean="0">
                          <a:solidFill>
                            <a:srgbClr val="637F7F"/>
                          </a:solidFill>
                          <a:latin typeface="Zapf Dingbats"/>
                          <a:ea typeface="Zapf Dingbats"/>
                          <a:cs typeface="Zapf Dingbats"/>
                          <a:sym typeface="Zapf Dingbats"/>
                        </a:rPr>
                        <a:t> </a:t>
                      </a:r>
                      <a:endParaRPr lang="en-US" sz="900" dirty="0" smtClean="0">
                        <a:solidFill>
                          <a:srgbClr val="637F7F"/>
                        </a:solidFill>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r>
                        <a:rPr lang="en-US" sz="900" baseline="0" dirty="0" smtClean="0">
                          <a:solidFill>
                            <a:srgbClr val="637F7F"/>
                          </a:solidFill>
                          <a:latin typeface="Zapf Dingbats"/>
                          <a:ea typeface="Zapf Dingbats"/>
                          <a:cs typeface="Zapf Dingbats"/>
                          <a:sym typeface="Zapf Dingbats"/>
                        </a:rPr>
                        <a:t> </a:t>
                      </a:r>
                      <a:r>
                        <a:rPr lang="en-US" sz="900" u="none" strike="noStrike" dirty="0">
                          <a:solidFill>
                            <a:srgbClr val="36424A"/>
                          </a:solidFill>
                          <a:effectLst/>
                        </a:rPr>
                        <a:t> </a:t>
                      </a:r>
                      <a:endParaRPr lang="en-US" sz="900" b="0" i="0" u="none" strike="noStrike" dirty="0">
                        <a:solidFill>
                          <a:srgbClr val="36424A"/>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900" b="0" i="0" dirty="0" smtClean="0">
                        <a:solidFill>
                          <a:schemeClr val="bg2">
                            <a:lumMod val="50000"/>
                          </a:schemeClr>
                        </a:solidFill>
                        <a:latin typeface="+mn-lt"/>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chemeClr val="bg2">
                              <a:lumMod val="50000"/>
                            </a:schemeClr>
                          </a:solidFill>
                          <a:latin typeface="Zapf Dingbats"/>
                          <a:ea typeface="Zapf Dingbats"/>
                          <a:cs typeface="Zapf Dingbats"/>
                          <a:sym typeface="Zapf Dingbats"/>
                        </a:rPr>
                        <a:t>✔</a:t>
                      </a:r>
                      <a:endParaRPr lang="en-US" sz="900" b="0" i="0" dirty="0" smtClean="0">
                        <a:solidFill>
                          <a:schemeClr val="bg2">
                            <a:lumMod val="50000"/>
                          </a:schemeClr>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28933">
                <a:tc>
                  <a:txBody>
                    <a:bodyPr/>
                    <a:lstStyle/>
                    <a:p>
                      <a:pPr algn="l" fontAlgn="ctr"/>
                      <a:r>
                        <a:rPr lang="en-US" sz="900" b="1" u="none" strike="noStrike" dirty="0">
                          <a:solidFill>
                            <a:schemeClr val="bg1"/>
                          </a:solidFill>
                          <a:effectLst/>
                          <a:latin typeface="Arial"/>
                          <a:cs typeface="Arial"/>
                        </a:rPr>
                        <a:t>FortiMail-VM</a:t>
                      </a:r>
                      <a:endParaRPr lang="en-US" sz="900" b="1" i="0" u="none" strike="noStrike" dirty="0">
                        <a:solidFill>
                          <a:schemeClr val="bg1"/>
                        </a:solidFill>
                        <a:effectLst/>
                        <a:latin typeface="Arial"/>
                        <a:cs typeface="Arial"/>
                      </a:endParaRPr>
                    </a:p>
                  </a:txBody>
                  <a:tcPr marL="360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srgbClr val="637F7F"/>
                        </a:solidFill>
                        <a:effectLst/>
                        <a:uLnTx/>
                        <a:uFillTx/>
                        <a:latin typeface="+mn-lt"/>
                        <a:ea typeface="+mn-ea"/>
                        <a:cs typeface="+mn-cs"/>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u="none" strike="noStrike" dirty="0">
                          <a:solidFill>
                            <a:srgbClr val="36424A"/>
                          </a:solidFill>
                          <a:effectLst/>
                        </a:rPr>
                        <a:t> </a:t>
                      </a:r>
                      <a:r>
                        <a:rPr kumimoji="0" lang="en-US" sz="900" b="0" i="0" u="none" strike="noStrike" kern="1200" cap="none" spc="0" normalizeH="0" baseline="0" noProof="0" dirty="0" smtClean="0">
                          <a:ln>
                            <a:noFill/>
                          </a:ln>
                          <a:solidFill>
                            <a:srgbClr val="637F7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637F7F"/>
                        </a:solidFill>
                        <a:effectLst/>
                        <a:uLnTx/>
                        <a:uFillTx/>
                        <a:latin typeface="+mn-lt"/>
                        <a:ea typeface="+mn-ea"/>
                        <a:cs typeface="+mn-cs"/>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900" dirty="0" smtClean="0">
                        <a:solidFill>
                          <a:srgbClr val="637F7F"/>
                        </a:solidFill>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r>
                        <a:rPr lang="en-US" sz="900" u="none" strike="noStrike" dirty="0">
                          <a:solidFill>
                            <a:srgbClr val="36424A"/>
                          </a:solidFill>
                          <a:effectLst/>
                        </a:rPr>
                        <a:t> </a:t>
                      </a:r>
                      <a:endParaRPr lang="en-US" sz="900" b="0" i="0" u="none" strike="noStrike" dirty="0">
                        <a:solidFill>
                          <a:srgbClr val="36424A"/>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fontAlgn="ctr"/>
                      <a:r>
                        <a:rPr lang="en-US" sz="900" u="none" strike="noStrike">
                          <a:solidFill>
                            <a:srgbClr val="637F7F"/>
                          </a:solidFill>
                          <a:effectLst/>
                        </a:rPr>
                        <a:t> </a:t>
                      </a:r>
                      <a:endParaRPr lang="en-US" sz="900" b="0" i="0" u="none" strike="noStrike">
                        <a:solidFill>
                          <a:srgbClr val="637F7F"/>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28933">
                <a:tc>
                  <a:txBody>
                    <a:bodyPr/>
                    <a:lstStyle/>
                    <a:p>
                      <a:pPr algn="l" fontAlgn="ctr"/>
                      <a:r>
                        <a:rPr lang="en-US" sz="900" b="1" u="none" strike="noStrike" dirty="0">
                          <a:solidFill>
                            <a:schemeClr val="bg1"/>
                          </a:solidFill>
                          <a:effectLst/>
                          <a:latin typeface="Arial"/>
                          <a:cs typeface="Arial"/>
                        </a:rPr>
                        <a:t>FortiAuthenticator-VM</a:t>
                      </a:r>
                      <a:endParaRPr lang="en-US" sz="900" b="1" i="0" u="none" strike="noStrike" dirty="0">
                        <a:solidFill>
                          <a:schemeClr val="bg1"/>
                        </a:solidFill>
                        <a:effectLst/>
                        <a:latin typeface="Arial"/>
                        <a:cs typeface="Arial"/>
                      </a:endParaRPr>
                    </a:p>
                  </a:txBody>
                  <a:tcPr marL="360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fontAlgn="ctr"/>
                      <a:r>
                        <a:rPr lang="en-US" sz="900" u="none" strike="noStrike">
                          <a:solidFill>
                            <a:srgbClr val="36424A"/>
                          </a:solidFill>
                          <a:effectLst/>
                        </a:rPr>
                        <a:t> </a:t>
                      </a:r>
                      <a:endParaRPr lang="en-US" sz="900" b="0" i="0" u="none" strike="noStrike">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fontAlgn="ctr"/>
                      <a:r>
                        <a:rPr lang="en-US" sz="900" u="none" strike="noStrike" dirty="0">
                          <a:solidFill>
                            <a:srgbClr val="36424A"/>
                          </a:solidFill>
                          <a:effectLst/>
                        </a:rPr>
                        <a:t> </a:t>
                      </a:r>
                      <a:endParaRPr lang="en-US" sz="900" b="0" i="0" u="none" strike="noStrike" dirty="0">
                        <a:solidFill>
                          <a:srgbClr val="36424A"/>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fontAlgn="ctr"/>
                      <a:endParaRPr lang="en-US" sz="900" b="0" i="0" u="none" strike="noStrike">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fontAlgn="ctr"/>
                      <a:r>
                        <a:rPr lang="en-US" sz="900" u="none" strike="noStrike" dirty="0">
                          <a:solidFill>
                            <a:srgbClr val="36424A"/>
                          </a:solidFill>
                          <a:effectLst/>
                        </a:rPr>
                        <a:t> </a:t>
                      </a:r>
                      <a:endParaRPr lang="en-US" sz="900" b="0" i="0" u="none" strike="noStrike" dirty="0">
                        <a:solidFill>
                          <a:srgbClr val="36424A"/>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fontAlgn="ctr"/>
                      <a:r>
                        <a:rPr lang="en-US" sz="900" u="none" strike="noStrike" dirty="0">
                          <a:solidFill>
                            <a:srgbClr val="36424A"/>
                          </a:solidFill>
                          <a:effectLst/>
                        </a:rPr>
                        <a:t> </a:t>
                      </a:r>
                      <a:endParaRPr lang="en-US" sz="900" b="0" i="0" u="none" strike="noStrike" dirty="0">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446E60"/>
                          </a:solidFill>
                          <a:latin typeface="Zapf Dingbats"/>
                          <a:ea typeface="Zapf Dingbats"/>
                          <a:cs typeface="Zapf Dingbats"/>
                          <a:sym typeface="Zapf Dingbats"/>
                        </a:rPr>
                        <a:t>✔</a:t>
                      </a:r>
                      <a:endParaRPr lang="en-US" sz="900" b="0" i="0" dirty="0" smtClean="0">
                        <a:solidFill>
                          <a:srgbClr val="446E60"/>
                        </a:solidFill>
                        <a:latin typeface="+mn-lt"/>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28933">
                <a:tc>
                  <a:txBody>
                    <a:bodyPr/>
                    <a:lstStyle/>
                    <a:p>
                      <a:pPr algn="l" fontAlgn="ctr"/>
                      <a:r>
                        <a:rPr lang="en-US" sz="900" b="1" u="none" strike="noStrike" dirty="0">
                          <a:solidFill>
                            <a:schemeClr val="bg1"/>
                          </a:solidFill>
                          <a:effectLst/>
                          <a:latin typeface="Arial"/>
                          <a:cs typeface="Arial"/>
                        </a:rPr>
                        <a:t>FortiADC-VM</a:t>
                      </a:r>
                      <a:endParaRPr lang="en-US" sz="900" b="1" i="0" u="none" strike="noStrike" dirty="0">
                        <a:solidFill>
                          <a:schemeClr val="bg1"/>
                        </a:solidFill>
                        <a:effectLst/>
                        <a:latin typeface="Arial"/>
                        <a:cs typeface="Arial"/>
                      </a:endParaRPr>
                    </a:p>
                  </a:txBody>
                  <a:tcPr marL="360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fontAlgn="ctr"/>
                      <a:r>
                        <a:rPr lang="en-US" sz="900" u="none" strike="noStrike">
                          <a:solidFill>
                            <a:schemeClr val="tx1"/>
                          </a:solidFill>
                          <a:effectLst/>
                        </a:rPr>
                        <a:t> </a:t>
                      </a:r>
                      <a:endParaRPr lang="en-US" sz="900" b="0" i="0" u="none" strike="noStrike">
                        <a:solidFill>
                          <a:schemeClr val="tx1"/>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637F7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637F7F"/>
                        </a:solidFill>
                        <a:effectLst/>
                        <a:uLnTx/>
                        <a:uFillTx/>
                        <a:latin typeface="+mn-lt"/>
                        <a:ea typeface="+mn-ea"/>
                        <a:cs typeface="+mn-cs"/>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n-US" sz="900" u="none" strike="noStrike">
                          <a:solidFill>
                            <a:srgbClr val="36424A"/>
                          </a:solidFill>
                          <a:effectLst/>
                        </a:rPr>
                        <a:t> </a:t>
                      </a:r>
                      <a:endParaRPr lang="en-US" sz="900" b="0" i="0" u="none" strike="noStrike">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685771" rtl="0" eaLnBrk="1" fontAlgn="ctr" latinLnBrk="0" hangingPunct="1">
                        <a:lnSpc>
                          <a:spcPct val="100000"/>
                        </a:lnSpc>
                        <a:spcBef>
                          <a:spcPts val="0"/>
                        </a:spcBef>
                        <a:spcAft>
                          <a:spcPts val="0"/>
                        </a:spcAft>
                        <a:buClrTx/>
                        <a:buSzTx/>
                        <a:buFontTx/>
                        <a:buNone/>
                        <a:tabLst/>
                        <a:defRPr/>
                      </a:pPr>
                      <a:r>
                        <a:rPr lang="en-US" sz="900" u="none" strike="noStrike" dirty="0">
                          <a:solidFill>
                            <a:srgbClr val="36424A"/>
                          </a:solidFill>
                          <a:effectLst/>
                        </a:rPr>
                        <a:t> </a:t>
                      </a:r>
                      <a:r>
                        <a:rPr lang="en-US" sz="900" b="0" i="0" u="none" strike="noStrike" baseline="0" dirty="0" smtClean="0">
                          <a:solidFill>
                            <a:schemeClr val="tx1">
                              <a:lumMod val="65000"/>
                              <a:lumOff val="35000"/>
                            </a:schemeClr>
                          </a:solidFill>
                          <a:effectLst/>
                          <a:latin typeface="+mn-lt"/>
                          <a:ea typeface="Zapf Dingbats"/>
                          <a:cs typeface="Zapf Dingbats"/>
                          <a:sym typeface="Zapf Dingbats"/>
                        </a:rPr>
                        <a:t>6.2</a:t>
                      </a:r>
                      <a:endParaRPr lang="en-US" sz="900" b="0" i="0" dirty="0" smtClean="0">
                        <a:solidFill>
                          <a:schemeClr val="tx1">
                            <a:lumMod val="65000"/>
                            <a:lumOff val="35000"/>
                          </a:schemeClr>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685771"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637F7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637F7F"/>
                        </a:solidFill>
                        <a:effectLst/>
                        <a:uLnTx/>
                        <a:uFillTx/>
                        <a:latin typeface="+mn-lt"/>
                        <a:ea typeface="+mn-ea"/>
                        <a:cs typeface="+mn-cs"/>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685771" rtl="0" eaLnBrk="1" fontAlgn="ctr" latinLnBrk="0" hangingPunct="1">
                        <a:lnSpc>
                          <a:spcPct val="100000"/>
                        </a:lnSpc>
                        <a:spcBef>
                          <a:spcPts val="0"/>
                        </a:spcBef>
                        <a:spcAft>
                          <a:spcPts val="0"/>
                        </a:spcAft>
                        <a:buClrTx/>
                        <a:buSzTx/>
                        <a:buFontTx/>
                        <a:buNone/>
                        <a:tabLst/>
                        <a:defRPr/>
                      </a:pPr>
                      <a:r>
                        <a:rPr lang="en-US" sz="900" u="none" strike="noStrike" dirty="0">
                          <a:solidFill>
                            <a:srgbClr val="36424A"/>
                          </a:solidFill>
                          <a:effectLst/>
                        </a:rPr>
                        <a:t> </a:t>
                      </a:r>
                      <a:r>
                        <a:rPr kumimoji="0" lang="en-US" sz="900" b="0" i="0" u="none" strike="noStrike" kern="1200" cap="none" spc="0" normalizeH="0" baseline="0" noProof="0" dirty="0" smtClean="0">
                          <a:ln>
                            <a:noFill/>
                          </a:ln>
                          <a:solidFill>
                            <a:srgbClr val="637F7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637F7F"/>
                        </a:solidFill>
                        <a:effectLst/>
                        <a:uLnTx/>
                        <a:uFillTx/>
                        <a:latin typeface="+mn-lt"/>
                        <a:ea typeface="+mn-ea"/>
                        <a:cs typeface="+mn-cs"/>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n-US" sz="900" u="none" strike="noStrike" dirty="0">
                          <a:solidFill>
                            <a:srgbClr val="36424A"/>
                          </a:solidFill>
                          <a:effectLst/>
                        </a:rPr>
                        <a:t> </a:t>
                      </a:r>
                      <a:endParaRPr lang="en-US" sz="900" b="0" i="0" u="none" strike="noStrike" dirty="0">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u="none" strike="noStrike" dirty="0">
                          <a:solidFill>
                            <a:srgbClr val="36424A"/>
                          </a:solidFill>
                          <a:effectLst/>
                        </a:rPr>
                        <a:t> </a:t>
                      </a:r>
                      <a:r>
                        <a:rPr kumimoji="0" lang="en-US" sz="900" b="0" i="0" u="none" strike="noStrike" kern="1200" cap="none" spc="0" normalizeH="0" baseline="0" noProof="0" dirty="0" smtClean="0">
                          <a:ln>
                            <a:noFill/>
                          </a:ln>
                          <a:solidFill>
                            <a:srgbClr val="637F7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637F7F"/>
                        </a:solidFill>
                        <a:effectLst/>
                        <a:uLnTx/>
                        <a:uFillTx/>
                        <a:latin typeface="+mn-lt"/>
                        <a:ea typeface="+mn-ea"/>
                        <a:cs typeface="+mn-cs"/>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sz="900" b="0" i="0" dirty="0" smtClean="0">
                        <a:solidFill>
                          <a:srgbClr val="446E60"/>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28933">
                <a:tc>
                  <a:txBody>
                    <a:bodyPr/>
                    <a:lstStyle/>
                    <a:p>
                      <a:pPr algn="l" fontAlgn="ctr"/>
                      <a:r>
                        <a:rPr lang="en-US" sz="900" b="1" u="none" strike="noStrike" dirty="0">
                          <a:solidFill>
                            <a:schemeClr val="bg1"/>
                          </a:solidFill>
                          <a:effectLst/>
                          <a:latin typeface="Arial"/>
                          <a:cs typeface="Arial"/>
                        </a:rPr>
                        <a:t>FortiCache-VM</a:t>
                      </a:r>
                      <a:endParaRPr lang="en-US" sz="900" b="1" i="0" u="none" strike="noStrike" dirty="0">
                        <a:solidFill>
                          <a:schemeClr val="bg1"/>
                        </a:solidFill>
                        <a:effectLst/>
                        <a:latin typeface="Arial"/>
                        <a:cs typeface="Arial"/>
                      </a:endParaRPr>
                    </a:p>
                  </a:txBody>
                  <a:tcPr marL="360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n-US" sz="900" u="none" strike="noStrike" dirty="0">
                          <a:solidFill>
                            <a:srgbClr val="36424A"/>
                          </a:solidFill>
                          <a:effectLst/>
                        </a:rPr>
                        <a:t> </a:t>
                      </a:r>
                      <a:endParaRPr lang="en-US" sz="900" b="0" i="0" u="none" strike="noStrike" dirty="0">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n-US" sz="900" u="none" strike="noStrike" dirty="0">
                          <a:solidFill>
                            <a:srgbClr val="36424A"/>
                          </a:solidFill>
                          <a:effectLst/>
                        </a:rPr>
                        <a:t> </a:t>
                      </a:r>
                      <a:endParaRPr lang="en-US" sz="900" b="0" i="0" u="none" strike="noStrike" dirty="0">
                        <a:solidFill>
                          <a:srgbClr val="36424A"/>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n-US" sz="900" u="none" strike="noStrike" dirty="0">
                          <a:solidFill>
                            <a:srgbClr val="36424A"/>
                          </a:solidFill>
                          <a:effectLst/>
                        </a:rPr>
                        <a:t> </a:t>
                      </a:r>
                      <a:endParaRPr lang="en-US" sz="900" b="0" i="0" u="none" strike="noStrike" dirty="0">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n-US" sz="900" u="none" strike="noStrike" dirty="0">
                          <a:solidFill>
                            <a:srgbClr val="36424A"/>
                          </a:solidFill>
                          <a:effectLst/>
                        </a:rPr>
                        <a:t> </a:t>
                      </a:r>
                      <a:endParaRPr lang="en-US" sz="900" b="0" i="0" u="none" strike="noStrike" dirty="0">
                        <a:solidFill>
                          <a:srgbClr val="36424A"/>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n-US" sz="900" u="none" strike="noStrike" dirty="0">
                          <a:solidFill>
                            <a:srgbClr val="36424A"/>
                          </a:solidFill>
                          <a:effectLst/>
                        </a:rPr>
                        <a:t> </a:t>
                      </a:r>
                      <a:endParaRPr lang="en-US" sz="900" b="0" i="0" u="none" strike="noStrike" dirty="0">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n-US" sz="900" u="none" strike="noStrike" dirty="0">
                          <a:solidFill>
                            <a:srgbClr val="36424A"/>
                          </a:solidFill>
                          <a:effectLst/>
                        </a:rPr>
                        <a:t> </a:t>
                      </a:r>
                      <a:endParaRPr lang="en-US" sz="900" b="0" i="0" u="none" strike="noStrike" dirty="0">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n-US" sz="900" u="none" strike="noStrike" dirty="0">
                          <a:solidFill>
                            <a:srgbClr val="36424A"/>
                          </a:solidFill>
                          <a:effectLst/>
                        </a:rPr>
                        <a:t> </a:t>
                      </a:r>
                      <a:endParaRPr lang="en-US" sz="900" b="0" i="0" u="none" strike="noStrike" dirty="0">
                        <a:solidFill>
                          <a:srgbClr val="36424A"/>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28933">
                <a:tc>
                  <a:txBody>
                    <a:bodyPr/>
                    <a:lstStyle/>
                    <a:p>
                      <a:pPr algn="l" fontAlgn="ctr"/>
                      <a:r>
                        <a:rPr lang="en-US" sz="900" b="1" i="0" u="none" strike="noStrike" dirty="0" smtClean="0">
                          <a:solidFill>
                            <a:schemeClr val="bg1"/>
                          </a:solidFill>
                          <a:effectLst/>
                          <a:latin typeface="Arial"/>
                          <a:cs typeface="Arial"/>
                        </a:rPr>
                        <a:t>FortiVoice-VM</a:t>
                      </a:r>
                      <a:endParaRPr lang="en-US" sz="900" b="1" i="0" u="none" strike="noStrike" dirty="0">
                        <a:solidFill>
                          <a:schemeClr val="bg1"/>
                        </a:solidFill>
                        <a:effectLst/>
                        <a:latin typeface="Arial"/>
                        <a:cs typeface="Arial"/>
                      </a:endParaRPr>
                    </a:p>
                  </a:txBody>
                  <a:tcPr marL="360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dirty="0" smtClean="0">
                        <a:solidFill>
                          <a:schemeClr val="tx1"/>
                        </a:solidFill>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637F7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637F7F"/>
                        </a:solidFill>
                        <a:effectLst/>
                        <a:uLnTx/>
                        <a:uFillTx/>
                        <a:latin typeface="+mn-lt"/>
                        <a:ea typeface="+mn-ea"/>
                        <a:cs typeface="+mn-cs"/>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28933">
                <a:tc>
                  <a:txBody>
                    <a:bodyPr/>
                    <a:lstStyle/>
                    <a:p>
                      <a:pPr algn="l" fontAlgn="ctr"/>
                      <a:r>
                        <a:rPr lang="en-US" sz="900" b="1" i="0" u="none" strike="noStrike" dirty="0" smtClean="0">
                          <a:solidFill>
                            <a:schemeClr val="bg1"/>
                          </a:solidFill>
                          <a:effectLst/>
                          <a:latin typeface="Arial"/>
                          <a:cs typeface="Arial"/>
                        </a:rPr>
                        <a:t>FortiRecorder-VM</a:t>
                      </a:r>
                      <a:endParaRPr lang="en-US" sz="900" b="1" i="0" u="none" strike="noStrike" dirty="0">
                        <a:solidFill>
                          <a:schemeClr val="bg1"/>
                        </a:solidFill>
                        <a:effectLst/>
                        <a:latin typeface="Arial"/>
                        <a:cs typeface="Arial"/>
                      </a:endParaRPr>
                    </a:p>
                  </a:txBody>
                  <a:tcPr marL="360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dirty="0" smtClean="0">
                        <a:solidFill>
                          <a:schemeClr val="tx1"/>
                        </a:solidFill>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637F7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637F7F"/>
                        </a:solidFill>
                        <a:effectLst/>
                        <a:uLnTx/>
                        <a:uFillTx/>
                        <a:latin typeface="+mn-lt"/>
                        <a:ea typeface="+mn-ea"/>
                        <a:cs typeface="+mn-cs"/>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b="0" i="0" dirty="0" smtClean="0">
                        <a:solidFill>
                          <a:srgbClr val="446E60"/>
                        </a:solidFill>
                        <a:latin typeface="+mn-lt"/>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637F7F"/>
                          </a:solidFill>
                          <a:latin typeface="Zapf Dingbats"/>
                          <a:ea typeface="Zapf Dingbats"/>
                          <a:cs typeface="Zapf Dingbats"/>
                          <a:sym typeface="Zapf Dingbats"/>
                        </a:rPr>
                        <a:t>✔</a:t>
                      </a: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b="0" i="0" dirty="0" smtClean="0">
                        <a:solidFill>
                          <a:srgbClr val="637F7F"/>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28933">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b="1" i="0" u="none" strike="noStrike" dirty="0" smtClean="0">
                          <a:solidFill>
                            <a:schemeClr val="bg1"/>
                          </a:solidFill>
                          <a:effectLst/>
                          <a:latin typeface="Arial"/>
                          <a:cs typeface="Arial"/>
                        </a:rPr>
                        <a:t>FortiSandbox-VM</a:t>
                      </a:r>
                    </a:p>
                  </a:txBody>
                  <a:tcPr marL="360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dirty="0" smtClean="0">
                        <a:solidFill>
                          <a:schemeClr val="tx1"/>
                        </a:solidFill>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baseline="0" dirty="0" smtClean="0">
                          <a:solidFill>
                            <a:schemeClr val="tx1">
                              <a:lumMod val="65000"/>
                              <a:lumOff val="35000"/>
                            </a:schemeClr>
                          </a:solidFill>
                          <a:latin typeface="+mn-lt"/>
                          <a:ea typeface="Zapf Dingbats"/>
                          <a:cs typeface="Zapf Dingbats"/>
                          <a:sym typeface="Zapf Dingbats"/>
                        </a:rPr>
                        <a:t>5.5</a:t>
                      </a:r>
                      <a:endParaRPr lang="en-US" sz="900" b="0" i="0" dirty="0" smtClean="0">
                        <a:solidFill>
                          <a:schemeClr val="tx1">
                            <a:lumMod val="65000"/>
                            <a:lumOff val="35000"/>
                          </a:schemeClr>
                        </a:solidFill>
                        <a:latin typeface="+mn-lt"/>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637F7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637F7F"/>
                        </a:solidFill>
                        <a:effectLst/>
                        <a:uLnTx/>
                        <a:uFillTx/>
                        <a:latin typeface="+mn-lt"/>
                        <a:ea typeface="+mn-ea"/>
                        <a:cs typeface="+mn-cs"/>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28933">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b="1" i="0" u="none" strike="noStrike" dirty="0" smtClean="0">
                          <a:solidFill>
                            <a:schemeClr val="bg1"/>
                          </a:solidFill>
                          <a:effectLst/>
                          <a:latin typeface="+mn-lt"/>
                          <a:cs typeface="Arial"/>
                        </a:rPr>
                        <a:t>FortiWAN-VM</a:t>
                      </a:r>
                    </a:p>
                  </a:txBody>
                  <a:tcPr marL="360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dirty="0" smtClean="0">
                        <a:solidFill>
                          <a:schemeClr val="tx1"/>
                        </a:solidFill>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chemeClr val="tx1">
                              <a:lumMod val="65000"/>
                              <a:lumOff val="35000"/>
                            </a:schemeClr>
                          </a:solidFill>
                          <a:latin typeface="+mn-lt"/>
                        </a:rPr>
                        <a:t>5.5</a:t>
                      </a: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637F7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637F7F"/>
                        </a:solidFill>
                        <a:effectLst/>
                        <a:uLnTx/>
                        <a:uFillTx/>
                        <a:latin typeface="+mn-lt"/>
                        <a:ea typeface="+mn-ea"/>
                        <a:cs typeface="+mn-cs"/>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bl>
          </a:graphicData>
        </a:graphic>
      </p:graphicFrame>
      <p:sp>
        <p:nvSpPr>
          <p:cNvPr id="9" name="TextBox 8"/>
          <p:cNvSpPr txBox="1"/>
          <p:nvPr/>
        </p:nvSpPr>
        <p:spPr>
          <a:xfrm>
            <a:off x="6604000" y="1690349"/>
            <a:ext cx="494632" cy="261610"/>
          </a:xfrm>
          <a:prstGeom prst="rect">
            <a:avLst/>
          </a:prstGeom>
          <a:noFill/>
        </p:spPr>
        <p:txBody>
          <a:bodyPr wrap="square" lIns="91436" tIns="45718" rIns="91436" bIns="45718" rtlCol="0">
            <a:spAutoFit/>
          </a:bodyPr>
          <a:lstStyle/>
          <a:p>
            <a:r>
              <a:rPr lang="en-US" sz="1100" dirty="0">
                <a:solidFill>
                  <a:srgbClr val="404040"/>
                </a:solidFill>
                <a:latin typeface="Helvetica 55 Roman"/>
                <a:cs typeface="Helvetica 55 Roman"/>
              </a:rPr>
              <a:t>**</a:t>
            </a:r>
          </a:p>
        </p:txBody>
      </p:sp>
      <p:sp>
        <p:nvSpPr>
          <p:cNvPr id="10" name="TextBox 9"/>
          <p:cNvSpPr txBox="1"/>
          <p:nvPr/>
        </p:nvSpPr>
        <p:spPr>
          <a:xfrm>
            <a:off x="6622716" y="2430084"/>
            <a:ext cx="494632" cy="261610"/>
          </a:xfrm>
          <a:prstGeom prst="rect">
            <a:avLst/>
          </a:prstGeom>
          <a:noFill/>
        </p:spPr>
        <p:txBody>
          <a:bodyPr wrap="square" lIns="91436" tIns="45718" rIns="91436" bIns="45718" rtlCol="0">
            <a:spAutoFit/>
          </a:bodyPr>
          <a:lstStyle/>
          <a:p>
            <a:r>
              <a:rPr lang="en-US" sz="1100" dirty="0">
                <a:solidFill>
                  <a:srgbClr val="404040"/>
                </a:solidFill>
                <a:latin typeface="Helvetica 55 Roman"/>
                <a:cs typeface="Helvetica 55 Roman"/>
              </a:rPr>
              <a:t>**</a:t>
            </a:r>
          </a:p>
        </p:txBody>
      </p:sp>
    </p:spTree>
    <p:extLst>
      <p:ext uri="{BB962C8B-B14F-4D97-AF65-F5344CB8AC3E}">
        <p14:creationId xmlns:p14="http://schemas.microsoft.com/office/powerpoint/2010/main" val="2607231872"/>
      </p:ext>
    </p:extLst>
  </p:cSld>
  <p:clrMapOvr>
    <a:masterClrMapping/>
  </p:clrMapOvr>
  <p:transition spd="slow">
    <p:wipe/>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FortiGuard Services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63892021"/>
              </p:ext>
            </p:extLst>
          </p:nvPr>
        </p:nvGraphicFramePr>
        <p:xfrm>
          <a:off x="252002" y="1080001"/>
          <a:ext cx="8640006" cy="3352772"/>
        </p:xfrm>
        <a:graphic>
          <a:graphicData uri="http://schemas.openxmlformats.org/drawingml/2006/table">
            <a:tbl>
              <a:tblPr firstRow="1" bandRow="1">
                <a:effectLst/>
                <a:tableStyleId>{E8034E78-7F5D-4C2E-B375-FC64B27BC917}</a:tableStyleId>
              </a:tblPr>
              <a:tblGrid>
                <a:gridCol w="1689956"/>
                <a:gridCol w="695005"/>
                <a:gridCol w="695005"/>
                <a:gridCol w="695005"/>
                <a:gridCol w="695005"/>
                <a:gridCol w="695005"/>
                <a:gridCol w="695005"/>
                <a:gridCol w="695005"/>
                <a:gridCol w="695005"/>
                <a:gridCol w="695005"/>
                <a:gridCol w="695005"/>
              </a:tblGrid>
              <a:tr h="553662">
                <a:tc>
                  <a:txBody>
                    <a:bodyPr/>
                    <a:lstStyle/>
                    <a:p>
                      <a:pPr algn="l" fontAlgn="ctr"/>
                      <a:endParaRPr lang="en-US" sz="800" b="1" i="0" u="none" strike="noStrike" dirty="0">
                        <a:solidFill>
                          <a:schemeClr val="bg1"/>
                        </a:solidFill>
                        <a:effectLst/>
                        <a:latin typeface="Arial"/>
                        <a:cs typeface="Arial"/>
                      </a:endParaRPr>
                    </a:p>
                  </a:txBody>
                  <a:tcPr marL="36000" marR="12700" marT="9525"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1" i="0" dirty="0" smtClean="0">
                          <a:solidFill>
                            <a:schemeClr val="bg1"/>
                          </a:solidFill>
                          <a:latin typeface="+mn-lt"/>
                        </a:rPr>
                        <a:t>App.</a:t>
                      </a:r>
                      <a:r>
                        <a:rPr lang="en-US" sz="900" b="1" i="0" baseline="0" dirty="0" smtClean="0">
                          <a:solidFill>
                            <a:schemeClr val="bg1"/>
                          </a:solidFill>
                          <a:latin typeface="+mn-lt"/>
                        </a:rPr>
                        <a:t> </a:t>
                      </a:r>
                    </a:p>
                    <a:p>
                      <a:pPr marL="0" marR="0" indent="0" algn="ctr" defTabSz="457200" rtl="0" eaLnBrk="1" fontAlgn="auto" latinLnBrk="0" hangingPunct="1">
                        <a:lnSpc>
                          <a:spcPct val="100000"/>
                        </a:lnSpc>
                        <a:spcBef>
                          <a:spcPts val="0"/>
                        </a:spcBef>
                        <a:spcAft>
                          <a:spcPts val="0"/>
                        </a:spcAft>
                        <a:buClrTx/>
                        <a:buSzTx/>
                        <a:buFontTx/>
                        <a:buNone/>
                        <a:tabLst/>
                        <a:defRPr/>
                      </a:pPr>
                      <a:r>
                        <a:rPr lang="en-US" sz="900" b="1" i="0" baseline="0" dirty="0" smtClean="0">
                          <a:solidFill>
                            <a:schemeClr val="bg1"/>
                          </a:solidFill>
                          <a:latin typeface="+mn-lt"/>
                        </a:rPr>
                        <a:t>Control</a:t>
                      </a:r>
                      <a:endParaRPr lang="en-US" sz="900" b="1" i="0" dirty="0" smtClean="0">
                        <a:solidFill>
                          <a:schemeClr val="bg1"/>
                        </a:solidFill>
                        <a:latin typeface="+mn-lt"/>
                      </a:endParaRPr>
                    </a:p>
                  </a:txBody>
                  <a:tcPr marL="12700" marR="12700" marT="9525"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1" i="0" dirty="0" smtClean="0">
                          <a:solidFill>
                            <a:schemeClr val="bg1"/>
                          </a:solidFill>
                          <a:latin typeface="+mn-lt"/>
                        </a:rPr>
                        <a:t>IPS</a:t>
                      </a: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1" i="0" dirty="0" smtClean="0">
                          <a:solidFill>
                            <a:schemeClr val="bg1"/>
                          </a:solidFill>
                          <a:latin typeface="+mn-lt"/>
                        </a:rPr>
                        <a:t>AV</a:t>
                      </a: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1" i="0" dirty="0" smtClean="0">
                          <a:solidFill>
                            <a:schemeClr val="bg1"/>
                          </a:solidFill>
                          <a:latin typeface="+mn-lt"/>
                        </a:rPr>
                        <a:t>IP Rep./</a:t>
                      </a:r>
                    </a:p>
                    <a:p>
                      <a:pPr marL="0" marR="0" indent="0" algn="ctr" defTabSz="457200" rtl="0" eaLnBrk="1" fontAlgn="auto" latinLnBrk="0" hangingPunct="1">
                        <a:lnSpc>
                          <a:spcPct val="100000"/>
                        </a:lnSpc>
                        <a:spcBef>
                          <a:spcPts val="0"/>
                        </a:spcBef>
                        <a:spcAft>
                          <a:spcPts val="0"/>
                        </a:spcAft>
                        <a:buClrTx/>
                        <a:buSzTx/>
                        <a:buFontTx/>
                        <a:buNone/>
                        <a:tabLst/>
                        <a:defRPr/>
                      </a:pPr>
                      <a:r>
                        <a:rPr lang="en-US" sz="900" b="1" i="0" dirty="0" smtClean="0">
                          <a:solidFill>
                            <a:schemeClr val="bg1"/>
                          </a:solidFill>
                          <a:latin typeface="+mn-lt"/>
                        </a:rPr>
                        <a:t>Anti-bot</a:t>
                      </a: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1" i="0" dirty="0" smtClean="0">
                          <a:solidFill>
                            <a:schemeClr val="bg1"/>
                          </a:solidFill>
                          <a:latin typeface="+mn-lt"/>
                        </a:rPr>
                        <a:t>Web</a:t>
                      </a:r>
                    </a:p>
                    <a:p>
                      <a:pPr marL="0" marR="0" indent="0" algn="ctr" defTabSz="457200" rtl="0" eaLnBrk="1" fontAlgn="auto" latinLnBrk="0" hangingPunct="1">
                        <a:lnSpc>
                          <a:spcPct val="100000"/>
                        </a:lnSpc>
                        <a:spcBef>
                          <a:spcPts val="0"/>
                        </a:spcBef>
                        <a:spcAft>
                          <a:spcPts val="0"/>
                        </a:spcAft>
                        <a:buClrTx/>
                        <a:buSzTx/>
                        <a:buFontTx/>
                        <a:buNone/>
                        <a:tabLst/>
                        <a:defRPr/>
                      </a:pPr>
                      <a:r>
                        <a:rPr lang="en-US" sz="900" b="1" i="0" dirty="0" smtClean="0">
                          <a:solidFill>
                            <a:schemeClr val="bg1"/>
                          </a:solidFill>
                          <a:latin typeface="+mn-lt"/>
                        </a:rPr>
                        <a:t>Filtering</a:t>
                      </a: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1" i="0" dirty="0" smtClean="0">
                          <a:solidFill>
                            <a:schemeClr val="bg1"/>
                          </a:solidFill>
                          <a:latin typeface="+mn-lt"/>
                        </a:rPr>
                        <a:t>Anti-spam</a:t>
                      </a: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1" i="0" dirty="0" smtClean="0">
                          <a:solidFill>
                            <a:schemeClr val="bg1"/>
                          </a:solidFill>
                          <a:latin typeface="+mn-lt"/>
                        </a:rPr>
                        <a:t>Vuln.</a:t>
                      </a:r>
                    </a:p>
                    <a:p>
                      <a:pPr marL="0" marR="0" indent="0" algn="ctr" defTabSz="457200" rtl="0" eaLnBrk="1" fontAlgn="auto" latinLnBrk="0" hangingPunct="1">
                        <a:lnSpc>
                          <a:spcPct val="100000"/>
                        </a:lnSpc>
                        <a:spcBef>
                          <a:spcPts val="0"/>
                        </a:spcBef>
                        <a:spcAft>
                          <a:spcPts val="0"/>
                        </a:spcAft>
                        <a:buClrTx/>
                        <a:buSzTx/>
                        <a:buFontTx/>
                        <a:buNone/>
                        <a:tabLst/>
                        <a:defRPr/>
                      </a:pPr>
                      <a:r>
                        <a:rPr lang="en-US" sz="900" b="1" i="0" dirty="0" smtClean="0">
                          <a:solidFill>
                            <a:schemeClr val="bg1"/>
                          </a:solidFill>
                          <a:latin typeface="+mn-lt"/>
                        </a:rPr>
                        <a:t>Scan</a:t>
                      </a: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1" i="0" dirty="0" smtClean="0">
                          <a:solidFill>
                            <a:schemeClr val="bg1"/>
                          </a:solidFill>
                          <a:latin typeface="+mn-lt"/>
                        </a:rPr>
                        <a:t>Mobile Security</a:t>
                      </a: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1" i="0" dirty="0" smtClean="0">
                          <a:solidFill>
                            <a:schemeClr val="bg1"/>
                          </a:solidFill>
                          <a:latin typeface="+mn-lt"/>
                        </a:rPr>
                        <a:t>WAF</a:t>
                      </a: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1" i="0" dirty="0" smtClean="0">
                          <a:solidFill>
                            <a:schemeClr val="bg1"/>
                          </a:solidFill>
                          <a:latin typeface="+mn-lt"/>
                        </a:rPr>
                        <a:t>DB</a:t>
                      </a:r>
                    </a:p>
                    <a:p>
                      <a:pPr marL="0" marR="0" indent="0" algn="ctr" defTabSz="457200" rtl="0" eaLnBrk="1" fontAlgn="auto" latinLnBrk="0" hangingPunct="1">
                        <a:lnSpc>
                          <a:spcPct val="100000"/>
                        </a:lnSpc>
                        <a:spcBef>
                          <a:spcPts val="0"/>
                        </a:spcBef>
                        <a:spcAft>
                          <a:spcPts val="0"/>
                        </a:spcAft>
                        <a:buClrTx/>
                        <a:buSzTx/>
                        <a:buFontTx/>
                        <a:buNone/>
                        <a:tabLst/>
                        <a:defRPr/>
                      </a:pPr>
                      <a:r>
                        <a:rPr lang="en-US" sz="900" b="1" i="0" dirty="0" smtClean="0">
                          <a:solidFill>
                            <a:schemeClr val="bg1"/>
                          </a:solidFill>
                          <a:latin typeface="+mn-lt"/>
                        </a:rPr>
                        <a:t>Security</a:t>
                      </a: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50000"/>
                      </a:schemeClr>
                    </a:solidFill>
                  </a:tcPr>
                </a:tc>
              </a:tr>
              <a:tr h="279911">
                <a:tc>
                  <a:txBody>
                    <a:bodyPr/>
                    <a:lstStyle/>
                    <a:p>
                      <a:pPr algn="l" fontAlgn="ctr"/>
                      <a:r>
                        <a:rPr lang="en-US" sz="900" b="1" u="none" strike="noStrike" dirty="0" smtClean="0">
                          <a:solidFill>
                            <a:schemeClr val="bg1"/>
                          </a:solidFill>
                          <a:effectLst/>
                          <a:latin typeface="Arial"/>
                          <a:cs typeface="Arial"/>
                        </a:rPr>
                        <a:t>FortiGate</a:t>
                      </a:r>
                      <a:endParaRPr lang="en-US" sz="900" b="1" i="0" u="none" strike="noStrike" dirty="0">
                        <a:solidFill>
                          <a:schemeClr val="bg1"/>
                        </a:solidFill>
                        <a:effectLst/>
                        <a:latin typeface="Arial"/>
                        <a:cs typeface="Arial"/>
                      </a:endParaRPr>
                    </a:p>
                  </a:txBody>
                  <a:tcPr marL="36000" marR="12700" marT="9525"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smtClean="0">
                          <a:solidFill>
                            <a:schemeClr val="bg1"/>
                          </a:solidFill>
                          <a:latin typeface="Zapf Dingbats"/>
                          <a:ea typeface="Zapf Dingbats"/>
                          <a:cs typeface="Zapf Dingbats"/>
                          <a:sym typeface="Zapf Dingbats"/>
                        </a:rPr>
                        <a:t>✔</a:t>
                      </a:r>
                      <a:endParaRPr lang="en-US" sz="900" b="0" i="0" dirty="0" smtClean="0">
                        <a:solidFill>
                          <a:schemeClr val="bg1"/>
                        </a:solidFill>
                        <a:latin typeface="+mn-lt"/>
                      </a:endParaRPr>
                    </a:p>
                  </a:txBody>
                  <a:tcPr marL="12700" marR="12700" marT="9525"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c hMerge="1">
                  <a:txBody>
                    <a:bodyPr/>
                    <a:lstStyle/>
                    <a:p>
                      <a:endParaRPr lang="en-US" dirty="0"/>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Zapf Dingbats"/>
                          <a:ea typeface="Zapf Dingbats"/>
                          <a:cs typeface="Zapf Dingbats"/>
                          <a:sym typeface="Zapf Dingbats"/>
                        </a:rPr>
                        <a:t>   ✔ </a:t>
                      </a:r>
                      <a:r>
                        <a:rPr kumimoji="0" lang="en-US" sz="900" b="0" i="0" u="none" strike="noStrike" kern="1200" cap="none" spc="0" normalizeH="0" baseline="0" noProof="0" dirty="0" smtClean="0">
                          <a:ln>
                            <a:noFill/>
                          </a:ln>
                          <a:solidFill>
                            <a:srgbClr val="FFFFFF"/>
                          </a:solidFill>
                          <a:effectLst/>
                          <a:uLnTx/>
                          <a:uFillTx/>
                          <a:latin typeface="Arial"/>
                          <a:ea typeface="Zapf Dingbats"/>
                          <a:cs typeface="Arial"/>
                          <a:sym typeface="Zapf Dingbats"/>
                        </a:rPr>
                        <a:t>^</a:t>
                      </a:r>
                      <a:endParaRPr kumimoji="0" lang="en-US" sz="900" b="0" i="0" u="none" strike="noStrike" kern="1200" cap="none" spc="0" normalizeH="0" baseline="0" noProof="0" dirty="0" smtClean="0">
                        <a:ln>
                          <a:noFill/>
                        </a:ln>
                        <a:solidFill>
                          <a:srgbClr val="FFFFFF"/>
                        </a:solidFill>
                        <a:effectLst/>
                        <a:uLnTx/>
                        <a:uFillTx/>
                        <a:latin typeface="Arial"/>
                        <a:ea typeface="+mn-ea"/>
                        <a:cs typeface="Arial"/>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DFE6E6">
                            <a:lumMod val="50000"/>
                          </a:srgbClr>
                        </a:solidFill>
                        <a:effectLst/>
                        <a:uLnTx/>
                        <a:uFillTx/>
                        <a:latin typeface="+mn-lt"/>
                        <a:ea typeface="+mn-ea"/>
                        <a:cs typeface="+mn-cs"/>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FFFFFF"/>
                        </a:solidFill>
                        <a:effectLst/>
                        <a:uLnTx/>
                        <a:uFillTx/>
                        <a:latin typeface="+mn-lt"/>
                        <a:ea typeface="+mn-ea"/>
                        <a:cs typeface="+mn-cs"/>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FFFFFF"/>
                        </a:solidFill>
                        <a:effectLst/>
                        <a:uLnTx/>
                        <a:uFillTx/>
                        <a:latin typeface="+mn-lt"/>
                        <a:ea typeface="+mn-ea"/>
                        <a:cs typeface="+mn-cs"/>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srgbClr val="FFFFFF"/>
                        </a:solidFill>
                        <a:effectLst/>
                        <a:uLnTx/>
                        <a:uFillTx/>
                        <a:latin typeface="+mn-lt"/>
                        <a:ea typeface="+mn-ea"/>
                        <a:cs typeface="+mn-cs"/>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FFFFFF"/>
                        </a:solidFill>
                        <a:effectLst/>
                        <a:uLnTx/>
                        <a:uFillTx/>
                        <a:latin typeface="+mn-lt"/>
                        <a:ea typeface="+mn-ea"/>
                        <a:cs typeface="+mn-cs"/>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b="0" i="0" dirty="0" smtClean="0">
                        <a:solidFill>
                          <a:schemeClr val="bg2">
                            <a:lumMod val="50000"/>
                          </a:schemeClr>
                        </a:solidFill>
                        <a:latin typeface="+mn-lt"/>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b="0" i="0" dirty="0" smtClean="0">
                        <a:solidFill>
                          <a:schemeClr val="bg2">
                            <a:lumMod val="50000"/>
                          </a:schemeClr>
                        </a:solidFill>
                        <a:latin typeface="+mn-lt"/>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79911">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b="1" i="0" u="none" strike="noStrike" dirty="0" smtClean="0">
                          <a:solidFill>
                            <a:schemeClr val="bg1"/>
                          </a:solidFill>
                          <a:effectLst/>
                          <a:latin typeface="Arial"/>
                          <a:cs typeface="Arial"/>
                        </a:rPr>
                        <a:t>FortiSandbox</a:t>
                      </a:r>
                    </a:p>
                  </a:txBody>
                  <a:tcPr marL="36000" marR="12700" marT="9525"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endParaRPr lang="en-US" sz="900" dirty="0"/>
                    </a:p>
                  </a:txBody>
                  <a:tcPr marL="12700" marR="12700" marT="9525"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FFFFFF"/>
                        </a:solidFill>
                        <a:effectLst/>
                        <a:uLnTx/>
                        <a:uFillTx/>
                        <a:latin typeface="+mn-lt"/>
                        <a:ea typeface="+mn-ea"/>
                        <a:cs typeface="+mn-cs"/>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DFE6E6">
                            <a:lumMod val="50000"/>
                          </a:srgbClr>
                        </a:solidFill>
                        <a:effectLst/>
                        <a:uLnTx/>
                        <a:uFillTx/>
                        <a:latin typeface="+mn-lt"/>
                        <a:ea typeface="+mn-ea"/>
                        <a:cs typeface="+mn-cs"/>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D9898"/>
                    </a:solidFill>
                  </a:tcPr>
                </a:tc>
                <a:tc hMerge="1">
                  <a:txBody>
                    <a:bodyPr/>
                    <a:lstStyle/>
                    <a:p>
                      <a:endParaRPr lang="en-US" dirty="0"/>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D9898"/>
                    </a:solidFill>
                  </a:tcPr>
                </a:tc>
                <a:tc hMerge="1">
                  <a:txBody>
                    <a:bodyPr/>
                    <a:lstStyle/>
                    <a:p>
                      <a:endParaRPr lang="en-US" dirty="0"/>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7991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b="1" u="none" strike="noStrike" dirty="0" smtClean="0">
                          <a:solidFill>
                            <a:schemeClr val="bg1"/>
                          </a:solidFill>
                          <a:effectLst/>
                          <a:latin typeface="+mn-lt"/>
                          <a:cs typeface="Arial"/>
                        </a:rPr>
                        <a:t>FortiClient*</a:t>
                      </a:r>
                      <a:endParaRPr lang="en-US" sz="900" b="1" i="0" u="none" strike="noStrike" dirty="0" smtClean="0">
                        <a:solidFill>
                          <a:schemeClr val="bg1"/>
                        </a:solidFill>
                        <a:effectLst/>
                        <a:latin typeface="+mn-lt"/>
                        <a:cs typeface="Arial"/>
                      </a:endParaRPr>
                    </a:p>
                  </a:txBody>
                  <a:tcPr marL="36000" marR="12700" marT="9525"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FFFFFF"/>
                        </a:solidFill>
                        <a:effectLst/>
                        <a:uLnTx/>
                        <a:uFillTx/>
                        <a:latin typeface="+mn-lt"/>
                        <a:ea typeface="+mn-ea"/>
                        <a:cs typeface="+mn-cs"/>
                      </a:endParaRPr>
                    </a:p>
                  </a:txBody>
                  <a:tcPr marL="12700" marR="12700" marT="9525"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c>
                  <a:txBody>
                    <a:bodyPr/>
                    <a:lstStyle/>
                    <a:p>
                      <a:endParaRPr lang="en-US" sz="90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FFFFFF"/>
                        </a:solidFill>
                        <a:effectLst/>
                        <a:uLnTx/>
                        <a:uFillTx/>
                        <a:latin typeface="+mn-lt"/>
                        <a:ea typeface="+mn-ea"/>
                        <a:cs typeface="+mn-cs"/>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srgbClr val="FFFFFF"/>
                        </a:solidFill>
                        <a:effectLst/>
                        <a:uLnTx/>
                        <a:uFillTx/>
                        <a:latin typeface="+mn-lt"/>
                        <a:ea typeface="+mn-ea"/>
                        <a:cs typeface="+mn-cs"/>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FFFFFF"/>
                        </a:solidFill>
                        <a:effectLst/>
                        <a:uLnTx/>
                        <a:uFillTx/>
                        <a:latin typeface="+mn-lt"/>
                        <a:ea typeface="+mn-ea"/>
                        <a:cs typeface="+mn-cs"/>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FFFFFF"/>
                        </a:solidFill>
                        <a:effectLst/>
                        <a:uLnTx/>
                        <a:uFillTx/>
                        <a:latin typeface="+mn-lt"/>
                        <a:ea typeface="+mn-ea"/>
                        <a:cs typeface="+mn-cs"/>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79911">
                <a:tc>
                  <a:txBody>
                    <a:bodyPr/>
                    <a:lstStyle/>
                    <a:p>
                      <a:pPr algn="l" fontAlgn="ctr"/>
                      <a:r>
                        <a:rPr lang="en-US" sz="900" b="1" u="none" strike="noStrike" dirty="0" smtClean="0">
                          <a:solidFill>
                            <a:schemeClr val="bg1"/>
                          </a:solidFill>
                          <a:effectLst/>
                          <a:latin typeface="Arial"/>
                          <a:cs typeface="Arial"/>
                        </a:rPr>
                        <a:t>FortiCache</a:t>
                      </a:r>
                      <a:endParaRPr lang="en-US" sz="900" b="1" i="0" u="none" strike="noStrike" dirty="0">
                        <a:solidFill>
                          <a:schemeClr val="bg1"/>
                        </a:solidFill>
                        <a:effectLst/>
                        <a:latin typeface="Arial"/>
                        <a:cs typeface="Arial"/>
                      </a:endParaRPr>
                    </a:p>
                  </a:txBody>
                  <a:tcPr marL="36000" marR="12700" marT="9525"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endParaRPr lang="en-US" sz="900"/>
                    </a:p>
                  </a:txBody>
                  <a:tcPr marL="12700" marR="12700" marT="9525"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90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FFFFFF"/>
                        </a:solidFill>
                        <a:effectLst/>
                        <a:uLnTx/>
                        <a:uFillTx/>
                        <a:latin typeface="+mn-lt"/>
                        <a:ea typeface="+mn-ea"/>
                        <a:cs typeface="+mn-cs"/>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c>
                  <a:txBody>
                    <a:bodyPr/>
                    <a:lstStyle/>
                    <a:p>
                      <a:endParaRPr lang="en-US" sz="90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FFFFFF"/>
                        </a:solidFill>
                        <a:effectLst/>
                        <a:uLnTx/>
                        <a:uFillTx/>
                        <a:latin typeface="+mn-lt"/>
                        <a:ea typeface="+mn-ea"/>
                        <a:cs typeface="+mn-cs"/>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l" fontAlgn="ctr"/>
                      <a:endParaRPr lang="en-US" sz="900" b="0" i="0" u="none" strike="noStrike" dirty="0">
                        <a:solidFill>
                          <a:srgbClr val="36424A"/>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l" fontAlgn="ctr"/>
                      <a:endParaRPr lang="en-US" sz="900" b="0" i="0" u="none" strike="noStrike" dirty="0">
                        <a:solidFill>
                          <a:srgbClr val="36424A"/>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l" fontAlgn="ctr"/>
                      <a:endParaRPr lang="en-US" sz="900" b="0" i="0" u="none" strike="noStrike" dirty="0">
                        <a:solidFill>
                          <a:srgbClr val="36424A"/>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l" fontAlgn="ctr"/>
                      <a:r>
                        <a:rPr lang="en-US" sz="900" u="none" strike="noStrike" dirty="0">
                          <a:solidFill>
                            <a:srgbClr val="36424A"/>
                          </a:solidFill>
                          <a:effectLst/>
                        </a:rPr>
                        <a:t> </a:t>
                      </a:r>
                      <a:endParaRPr lang="en-US" sz="900" b="0" i="0" u="none" strike="noStrike" dirty="0">
                        <a:solidFill>
                          <a:srgbClr val="36424A"/>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r>
              <a:tr h="279911">
                <a:tc>
                  <a:txBody>
                    <a:bodyPr/>
                    <a:lstStyle/>
                    <a:p>
                      <a:pPr algn="l" fontAlgn="ctr"/>
                      <a:r>
                        <a:rPr lang="en-US" sz="900" b="1" u="none" strike="noStrike" dirty="0" smtClean="0">
                          <a:solidFill>
                            <a:schemeClr val="bg1"/>
                          </a:solidFill>
                          <a:effectLst/>
                          <a:latin typeface="Arial"/>
                          <a:cs typeface="Arial"/>
                        </a:rPr>
                        <a:t>FortiMail</a:t>
                      </a:r>
                      <a:endParaRPr lang="en-US" sz="900" b="1" i="0" u="none" strike="noStrike" dirty="0">
                        <a:solidFill>
                          <a:schemeClr val="bg1"/>
                        </a:solidFill>
                        <a:effectLst/>
                        <a:latin typeface="Arial"/>
                        <a:cs typeface="Arial"/>
                      </a:endParaRPr>
                    </a:p>
                  </a:txBody>
                  <a:tcPr marL="36000" marR="12700" marT="9525"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endParaRPr lang="en-US" sz="900"/>
                    </a:p>
                  </a:txBody>
                  <a:tcPr marL="12700" marR="12700" marT="9525"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90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Zapf Dingbats"/>
                          <a:ea typeface="Zapf Dingbats"/>
                          <a:cs typeface="Zapf Dingbats"/>
                          <a:sym typeface="Zapf Dingbats"/>
                        </a:rPr>
                        <a:t>   ✔ </a:t>
                      </a:r>
                      <a:r>
                        <a:rPr kumimoji="0" lang="en-US" sz="900" b="0" i="0" u="none" strike="noStrike" kern="1200" cap="none" spc="0" normalizeH="0" baseline="0" noProof="0" dirty="0" smtClean="0">
                          <a:ln>
                            <a:noFill/>
                          </a:ln>
                          <a:solidFill>
                            <a:srgbClr val="FFFFFF"/>
                          </a:solidFill>
                          <a:effectLst/>
                          <a:uLnTx/>
                          <a:uFillTx/>
                          <a:latin typeface="+mn-lt"/>
                          <a:ea typeface="Zapf Dingbats"/>
                          <a:cs typeface="Arial"/>
                          <a:sym typeface="Zapf Dingbats"/>
                        </a:rPr>
                        <a:t>^</a:t>
                      </a:r>
                      <a:endParaRPr kumimoji="0" lang="en-US" sz="900" b="0" i="0" u="none" strike="noStrike" kern="1200" cap="none" spc="0" normalizeH="0" baseline="0" noProof="0" dirty="0" smtClean="0">
                        <a:ln>
                          <a:noFill/>
                        </a:ln>
                        <a:solidFill>
                          <a:srgbClr val="FFFFFF"/>
                        </a:solidFill>
                        <a:effectLst/>
                        <a:uLnTx/>
                        <a:uFillTx/>
                        <a:latin typeface="+mn-lt"/>
                        <a:ea typeface="+mn-ea"/>
                        <a:cs typeface="+mn-cs"/>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FFFFFF"/>
                        </a:solidFill>
                        <a:effectLst/>
                        <a:uLnTx/>
                        <a:uFillTx/>
                        <a:latin typeface="+mn-lt"/>
                        <a:ea typeface="+mn-ea"/>
                        <a:cs typeface="+mn-cs"/>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900" dirty="0" smtClean="0">
                        <a:solidFill>
                          <a:srgbClr val="637F7F"/>
                        </a:solidFill>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900" dirty="0" smtClean="0">
                        <a:solidFill>
                          <a:srgbClr val="637F7F"/>
                        </a:solidFill>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900" dirty="0" smtClean="0">
                        <a:solidFill>
                          <a:srgbClr val="637F7F"/>
                        </a:solidFill>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aseline="0" dirty="0" smtClean="0">
                          <a:solidFill>
                            <a:srgbClr val="637F7F"/>
                          </a:solidFill>
                          <a:latin typeface="Zapf Dingbats"/>
                          <a:ea typeface="Zapf Dingbats"/>
                          <a:cs typeface="Zapf Dingbats"/>
                          <a:sym typeface="Zapf Dingbats"/>
                        </a:rPr>
                        <a:t> </a:t>
                      </a:r>
                      <a:endParaRPr lang="en-US" sz="900" dirty="0" smtClean="0">
                        <a:solidFill>
                          <a:srgbClr val="637F7F"/>
                        </a:solidFill>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7991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b="1" u="none" strike="noStrike" dirty="0" smtClean="0">
                          <a:solidFill>
                            <a:schemeClr val="bg1"/>
                          </a:solidFill>
                          <a:effectLst/>
                          <a:latin typeface="+mn-lt"/>
                          <a:cs typeface="Arial"/>
                        </a:rPr>
                        <a:t>FortiWeb</a:t>
                      </a:r>
                      <a:endParaRPr lang="en-US" sz="900" b="1" i="0" u="none" strike="noStrike" dirty="0" smtClean="0">
                        <a:solidFill>
                          <a:schemeClr val="bg1"/>
                        </a:solidFill>
                        <a:effectLst/>
                        <a:latin typeface="+mn-lt"/>
                        <a:cs typeface="Arial"/>
                      </a:endParaRPr>
                    </a:p>
                  </a:txBody>
                  <a:tcPr marL="36000" marR="12700" marT="9525"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endParaRPr lang="en-US" sz="900" dirty="0"/>
                    </a:p>
                  </a:txBody>
                  <a:tcPr marL="12700" marR="12700" marT="9525"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FFFFFF"/>
                        </a:solidFill>
                        <a:effectLst/>
                        <a:uLnTx/>
                        <a:uFillTx/>
                        <a:latin typeface="+mn-lt"/>
                        <a:ea typeface="+mn-ea"/>
                        <a:cs typeface="+mn-cs"/>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FFFFFF"/>
                        </a:solidFill>
                        <a:effectLst/>
                        <a:uLnTx/>
                        <a:uFillTx/>
                        <a:latin typeface="+mn-lt"/>
                        <a:ea typeface="+mn-ea"/>
                        <a:cs typeface="+mn-cs"/>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srgbClr val="FFFFFF"/>
                        </a:solidFill>
                        <a:effectLst/>
                        <a:uLnTx/>
                        <a:uFillTx/>
                        <a:latin typeface="+mn-lt"/>
                        <a:ea typeface="+mn-ea"/>
                        <a:cs typeface="+mn-cs"/>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FFFFFF"/>
                        </a:solidFill>
                        <a:effectLst/>
                        <a:uLnTx/>
                        <a:uFillTx/>
                        <a:latin typeface="+mn-lt"/>
                        <a:ea typeface="+mn-ea"/>
                        <a:cs typeface="+mn-cs"/>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c>
                  <a:txBody>
                    <a:bodyPr/>
                    <a:lstStyle/>
                    <a:p>
                      <a:pPr algn="l" fontAlgn="ctr"/>
                      <a:endParaRPr lang="en-US" sz="900" b="0" i="0" u="none" strike="noStrike" dirty="0">
                        <a:solidFill>
                          <a:srgbClr val="36424A"/>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79911">
                <a:tc>
                  <a:txBody>
                    <a:bodyPr/>
                    <a:lstStyle/>
                    <a:p>
                      <a:pPr algn="l" fontAlgn="ctr"/>
                      <a:r>
                        <a:rPr lang="en-US" sz="900" b="1" u="none" strike="noStrike" dirty="0" smtClean="0">
                          <a:solidFill>
                            <a:schemeClr val="bg1"/>
                          </a:solidFill>
                          <a:effectLst/>
                          <a:latin typeface="Arial"/>
                          <a:cs typeface="Arial"/>
                        </a:rPr>
                        <a:t>FortiADC</a:t>
                      </a:r>
                      <a:r>
                        <a:rPr lang="en-US" sz="900" b="1" u="none" strike="noStrike" baseline="0" dirty="0" smtClean="0">
                          <a:solidFill>
                            <a:schemeClr val="bg1"/>
                          </a:solidFill>
                          <a:effectLst/>
                          <a:latin typeface="Arial"/>
                          <a:cs typeface="Arial"/>
                        </a:rPr>
                        <a:t> D-Series</a:t>
                      </a:r>
                      <a:endParaRPr lang="en-US" sz="900" b="1" i="0" u="none" strike="noStrike" dirty="0">
                        <a:solidFill>
                          <a:schemeClr val="bg1"/>
                        </a:solidFill>
                        <a:effectLst/>
                        <a:latin typeface="Arial"/>
                        <a:cs typeface="Arial"/>
                      </a:endParaRPr>
                    </a:p>
                  </a:txBody>
                  <a:tcPr marL="36000" marR="12700" marT="9525"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endParaRPr lang="en-US" sz="900" dirty="0"/>
                    </a:p>
                  </a:txBody>
                  <a:tcPr marL="12700" marR="12700" marT="9525"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FFFFFF"/>
                        </a:solidFill>
                        <a:effectLst/>
                        <a:uLnTx/>
                        <a:uFillTx/>
                        <a:latin typeface="+mn-lt"/>
                        <a:ea typeface="+mn-ea"/>
                        <a:cs typeface="+mn-cs"/>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FFFFFF"/>
                        </a:solidFill>
                        <a:effectLst/>
                        <a:uLnTx/>
                        <a:uFillTx/>
                        <a:latin typeface="+mn-lt"/>
                        <a:ea typeface="+mn-ea"/>
                        <a:cs typeface="+mn-cs"/>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900" dirty="0" smtClean="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Zapf Dingbats"/>
                          <a:ea typeface="Zapf Dingbats"/>
                          <a:cs typeface="Zapf Dingbats"/>
                          <a:sym typeface="Zapf Dingbats"/>
                        </a:rPr>
                        <a:t>✔</a:t>
                      </a:r>
                      <a:endParaRPr lang="en-US" sz="900" dirty="0" smtClean="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c>
                  <a:txBody>
                    <a:bodyPr/>
                    <a:lstStyle/>
                    <a:p>
                      <a:pPr algn="l" fontAlgn="ctr"/>
                      <a:endParaRPr lang="en-US" sz="900" b="0" i="0" u="none" strike="noStrike" dirty="0">
                        <a:solidFill>
                          <a:srgbClr val="36424A"/>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7991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b="1" u="none" strike="noStrike" dirty="0" smtClean="0">
                          <a:solidFill>
                            <a:schemeClr val="bg1"/>
                          </a:solidFill>
                          <a:effectLst/>
                          <a:latin typeface="+mn-lt"/>
                          <a:cs typeface="Arial"/>
                        </a:rPr>
                        <a:t>FortiADC E-Series</a:t>
                      </a:r>
                      <a:endParaRPr lang="en-US" sz="900" b="1" i="0" u="none" strike="noStrike" dirty="0" smtClean="0">
                        <a:solidFill>
                          <a:schemeClr val="bg1"/>
                        </a:solidFill>
                        <a:effectLst/>
                        <a:latin typeface="+mn-lt"/>
                        <a:cs typeface="Arial"/>
                      </a:endParaRPr>
                    </a:p>
                  </a:txBody>
                  <a:tcPr marL="36000" marR="12700" marT="9525"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endParaRPr lang="en-US" sz="900" dirty="0"/>
                    </a:p>
                  </a:txBody>
                  <a:tcPr marL="12700" marR="12700" marT="9525"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FFFFFF"/>
                        </a:solidFill>
                        <a:effectLst/>
                        <a:uLnTx/>
                        <a:uFillTx/>
                        <a:latin typeface="+mn-lt"/>
                        <a:ea typeface="+mn-ea"/>
                        <a:cs typeface="+mn-cs"/>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endParaRPr lang="en-US" sz="900" b="0" i="0" u="none" strike="noStrike" dirty="0">
                        <a:solidFill>
                          <a:srgbClr val="36424A"/>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79911">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b="1" u="none" strike="noStrike" dirty="0" smtClean="0">
                          <a:solidFill>
                            <a:schemeClr val="bg1"/>
                          </a:solidFill>
                          <a:effectLst/>
                          <a:latin typeface="+mn-lt"/>
                          <a:cs typeface="Arial"/>
                        </a:rPr>
                        <a:t>FortiDDoS</a:t>
                      </a:r>
                      <a:endParaRPr lang="en-US" sz="900" b="1" i="0" u="none" strike="noStrike" dirty="0" smtClean="0">
                        <a:solidFill>
                          <a:schemeClr val="bg1"/>
                        </a:solidFill>
                        <a:effectLst/>
                        <a:latin typeface="+mn-lt"/>
                        <a:cs typeface="Arial"/>
                      </a:endParaRPr>
                    </a:p>
                  </a:txBody>
                  <a:tcPr marL="36000" marR="12700" marT="9525"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endParaRPr lang="en-US" sz="900" dirty="0"/>
                    </a:p>
                  </a:txBody>
                  <a:tcPr marL="12700" marR="12700" marT="9525"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90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Zapf Dingbats"/>
                          <a:ea typeface="Zapf Dingbats"/>
                          <a:cs typeface="Zapf Dingbats"/>
                          <a:sym typeface="Zapf Dingbats"/>
                        </a:rPr>
                        <a:t>✔</a:t>
                      </a:r>
                      <a:endParaRPr kumimoji="0" lang="en-US" sz="900" b="0" i="0" u="none" strike="noStrike" kern="1200" cap="none" spc="0" normalizeH="0" baseline="0" noProof="0" dirty="0" smtClean="0">
                        <a:ln>
                          <a:noFill/>
                        </a:ln>
                        <a:solidFill>
                          <a:srgbClr val="FFFFFF"/>
                        </a:solidFill>
                        <a:effectLst/>
                        <a:uLnTx/>
                        <a:uFillTx/>
                        <a:latin typeface="+mn-lt"/>
                        <a:ea typeface="+mn-ea"/>
                        <a:cs typeface="+mn-cs"/>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fontAlgn="ctr"/>
                      <a:endParaRPr lang="en-US" sz="900" b="0" i="0" u="none" strike="noStrike" dirty="0">
                        <a:solidFill>
                          <a:srgbClr val="FFFFFF"/>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fontAlgn="ctr"/>
                      <a:endParaRPr lang="en-US" sz="900" b="0" i="0" u="none" strike="noStrike" dirty="0">
                        <a:solidFill>
                          <a:srgbClr val="FFFFFF"/>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fontAlgn="ctr"/>
                      <a:endParaRPr lang="en-US" sz="900" b="0" i="0" u="none" strike="noStrike" dirty="0">
                        <a:solidFill>
                          <a:srgbClr val="FFFFFF"/>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fontAlgn="ctr"/>
                      <a:endParaRPr lang="en-US" sz="900" b="0" i="0" u="none" strike="noStrike" dirty="0">
                        <a:solidFill>
                          <a:srgbClr val="FFFFFF"/>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r>
              <a:tr h="279911">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b="1" i="0" u="none" strike="noStrike" dirty="0" smtClean="0">
                          <a:solidFill>
                            <a:schemeClr val="bg1"/>
                          </a:solidFill>
                          <a:effectLst/>
                          <a:latin typeface="Arial"/>
                          <a:cs typeface="Arial"/>
                        </a:rPr>
                        <a:t>FortiDB</a:t>
                      </a:r>
                    </a:p>
                  </a:txBody>
                  <a:tcPr marL="36000" marR="12700" marT="9525"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endParaRPr lang="en-US" sz="900" dirty="0"/>
                    </a:p>
                  </a:txBody>
                  <a:tcPr marL="12700" marR="12700" marT="9525"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90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900" dirty="0"/>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fontAlgn="ctr"/>
                      <a:endParaRPr lang="en-US" sz="900" b="0" i="0" u="none" strike="noStrike" dirty="0">
                        <a:solidFill>
                          <a:srgbClr val="FFFFFF"/>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fontAlgn="ctr"/>
                      <a:endParaRPr lang="en-US" sz="900" b="0" i="0" u="none" strike="noStrike" dirty="0">
                        <a:solidFill>
                          <a:srgbClr val="FFFFFF"/>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fontAlgn="ctr"/>
                      <a:endParaRPr lang="en-US" sz="900" b="0" i="0" u="none" strike="noStrike" dirty="0">
                        <a:solidFill>
                          <a:srgbClr val="FFFFFF"/>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fontAlgn="ctr"/>
                      <a:r>
                        <a:rPr lang="en-US" sz="900" b="0" i="0" dirty="0" smtClean="0">
                          <a:solidFill>
                            <a:srgbClr val="FFFFFF"/>
                          </a:solidFill>
                          <a:latin typeface="Zapf Dingbats"/>
                          <a:ea typeface="Zapf Dingbats"/>
                          <a:cs typeface="Zapf Dingbats"/>
                          <a:sym typeface="Zapf Dingbats"/>
                        </a:rPr>
                        <a:t>✔</a:t>
                      </a:r>
                      <a:endParaRPr lang="en-US" sz="900" b="0" i="0" u="none" strike="noStrike" dirty="0">
                        <a:solidFill>
                          <a:srgbClr val="FFFFFF"/>
                        </a:solidFill>
                        <a:effectLst/>
                        <a:latin typeface="Calibri"/>
                      </a:endParaRPr>
                    </a:p>
                  </a:txBody>
                  <a:tcPr marL="12700" marR="1270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F7F"/>
                    </a:solidFill>
                  </a:tcPr>
                </a:tc>
              </a:tr>
            </a:tbl>
          </a:graphicData>
        </a:graphic>
      </p:graphicFrame>
      <p:sp>
        <p:nvSpPr>
          <p:cNvPr id="5" name="TextBox 4"/>
          <p:cNvSpPr txBox="1"/>
          <p:nvPr/>
        </p:nvSpPr>
        <p:spPr>
          <a:xfrm>
            <a:off x="5442509" y="4783735"/>
            <a:ext cx="3124200" cy="346232"/>
          </a:xfrm>
          <a:prstGeom prst="rect">
            <a:avLst/>
          </a:prstGeom>
          <a:noFill/>
        </p:spPr>
        <p:txBody>
          <a:bodyPr wrap="square" lIns="91436" tIns="45718" rIns="91436" bIns="45718" rtlCol="0">
            <a:spAutoFit/>
          </a:bodyPr>
          <a:lstStyle/>
          <a:p>
            <a:pPr algn="r"/>
            <a:r>
              <a:rPr lang="en-US" sz="800" dirty="0">
                <a:solidFill>
                  <a:srgbClr val="404040"/>
                </a:solidFill>
                <a:latin typeface="Helvetica 55 Roman"/>
                <a:cs typeface="Helvetica 55 Roman"/>
              </a:rPr>
              <a:t>* Free Subscription Service(s)</a:t>
            </a:r>
          </a:p>
          <a:p>
            <a:pPr algn="r"/>
            <a:r>
              <a:rPr lang="en-US" sz="800" dirty="0">
                <a:solidFill>
                  <a:srgbClr val="404040"/>
                </a:solidFill>
                <a:latin typeface="Helvetica 55 Roman"/>
                <a:cs typeface="Helvetica 55 Roman"/>
              </a:rPr>
              <a:t>^ FortiSandbox Integration</a:t>
            </a:r>
          </a:p>
        </p:txBody>
      </p:sp>
      <p:pic>
        <p:nvPicPr>
          <p:cNvPr id="6" name="Picture 3" descr="C:\Users\dlieberman\AppData\Local\Microsoft\Windows\Temporary Internet Files\Content.Outlook\A2HOCXD7\SecuredBy_FG.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6272" y="1169750"/>
            <a:ext cx="1325880" cy="393192"/>
          </a:xfrm>
          <a:prstGeom prst="rect">
            <a:avLst/>
          </a:prstGeom>
          <a:noFill/>
        </p:spPr>
      </p:pic>
    </p:spTree>
    <p:extLst>
      <p:ext uri="{BB962C8B-B14F-4D97-AF65-F5344CB8AC3E}">
        <p14:creationId xmlns:p14="http://schemas.microsoft.com/office/powerpoint/2010/main" val="4135898174"/>
      </p:ext>
    </p:extLst>
  </p:cSld>
  <p:clrMapOvr>
    <a:masterClrMapping/>
  </p:clrMapOvr>
  <p:transition spd="slow">
    <p:wip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smtClean="0"/>
              <a:t>Change Log</a:t>
            </a:r>
            <a:endParaRPr lang="en-US" b="0" i="0" dirty="0"/>
          </a:p>
        </p:txBody>
      </p:sp>
      <p:sp>
        <p:nvSpPr>
          <p:cNvPr id="3" name="Content Placeholder 2"/>
          <p:cNvSpPr>
            <a:spLocks noGrp="1"/>
          </p:cNvSpPr>
          <p:nvPr>
            <p:ph idx="1"/>
          </p:nvPr>
        </p:nvSpPr>
        <p:spPr>
          <a:xfrm>
            <a:off x="239714" y="994173"/>
            <a:ext cx="8675687" cy="3630742"/>
          </a:xfrm>
        </p:spPr>
        <p:txBody>
          <a:bodyPr numCol="3" spcCol="360000"/>
          <a:lstStyle/>
          <a:p>
            <a:pPr marL="0" indent="0">
              <a:buNone/>
            </a:pPr>
            <a:r>
              <a:rPr lang="en-US" sz="1000" b="1" dirty="0"/>
              <a:t>June2015	</a:t>
            </a:r>
          </a:p>
          <a:p>
            <a:r>
              <a:rPr lang="en-US" sz="1000" dirty="0"/>
              <a:t>Update to VM Matrix</a:t>
            </a:r>
          </a:p>
          <a:p>
            <a:r>
              <a:rPr lang="en-US" sz="1000" dirty="0"/>
              <a:t>Add new products</a:t>
            </a:r>
          </a:p>
          <a:p>
            <a:endParaRPr lang="en-US" sz="1000" dirty="0"/>
          </a:p>
          <a:p>
            <a:pPr marL="0" indent="0">
              <a:buNone/>
            </a:pPr>
            <a:r>
              <a:rPr lang="en-US" sz="1000" b="1" dirty="0"/>
              <a:t>Aug2015	</a:t>
            </a:r>
          </a:p>
          <a:p>
            <a:r>
              <a:rPr lang="en-US" sz="1000" dirty="0"/>
              <a:t>Update to VM Matrix</a:t>
            </a:r>
          </a:p>
          <a:p>
            <a:r>
              <a:rPr lang="en-US" sz="1000" dirty="0"/>
              <a:t>Update to FortiGuard Matrix</a:t>
            </a:r>
          </a:p>
          <a:p>
            <a:endParaRPr lang="en-US" sz="1000" dirty="0"/>
          </a:p>
          <a:p>
            <a:pPr marL="0" indent="0">
              <a:buNone/>
            </a:pPr>
            <a:r>
              <a:rPr lang="en-US" sz="1000" b="1" dirty="0"/>
              <a:t>Sep2015	</a:t>
            </a:r>
          </a:p>
          <a:p>
            <a:r>
              <a:rPr lang="en-US" sz="1000" dirty="0"/>
              <a:t>Add </a:t>
            </a:r>
            <a:r>
              <a:rPr lang="en-US" sz="1000" dirty="0" err="1"/>
              <a:t>FortiMonitor</a:t>
            </a:r>
            <a:r>
              <a:rPr lang="en-US" sz="1000" dirty="0"/>
              <a:t>, FortiAP S-series</a:t>
            </a:r>
          </a:p>
          <a:p>
            <a:r>
              <a:rPr lang="en-US" sz="1000" dirty="0"/>
              <a:t>Update to VM Matrix</a:t>
            </a:r>
          </a:p>
          <a:p>
            <a:pPr marL="0" indent="0">
              <a:buNone/>
            </a:pPr>
            <a:r>
              <a:rPr lang="en-US" sz="1000" b="1" dirty="0"/>
              <a:t>Oct2015	</a:t>
            </a:r>
          </a:p>
          <a:p>
            <a:r>
              <a:rPr lang="en-US" sz="1000" dirty="0"/>
              <a:t>New 16:9 Format and hardware feature icons</a:t>
            </a:r>
          </a:p>
          <a:p>
            <a:r>
              <a:rPr lang="en-US" sz="1000" dirty="0"/>
              <a:t>Add new products and </a:t>
            </a:r>
            <a:r>
              <a:rPr lang="en-US" sz="1000" dirty="0" err="1"/>
              <a:t>FortiMoM</a:t>
            </a:r>
            <a:endParaRPr lang="en-US" sz="1000" dirty="0"/>
          </a:p>
          <a:p>
            <a:r>
              <a:rPr lang="en-US" sz="1000" dirty="0"/>
              <a:t>Update 3810D UDP throughput</a:t>
            </a:r>
          </a:p>
          <a:p>
            <a:endParaRPr lang="en-US" sz="1000" dirty="0"/>
          </a:p>
          <a:p>
            <a:pPr marL="0" indent="0">
              <a:buNone/>
            </a:pPr>
            <a:r>
              <a:rPr lang="en-US" sz="1000" b="1" dirty="0"/>
              <a:t>Oct2015	</a:t>
            </a:r>
          </a:p>
          <a:p>
            <a:r>
              <a:rPr lang="en-US" sz="1000" dirty="0"/>
              <a:t>Update FAZ specs</a:t>
            </a:r>
          </a:p>
          <a:p>
            <a:endParaRPr lang="en-US" sz="1000" dirty="0"/>
          </a:p>
          <a:p>
            <a:pPr marL="0" indent="0">
              <a:buNone/>
            </a:pPr>
            <a:r>
              <a:rPr lang="en-US" sz="1000" b="1" dirty="0"/>
              <a:t>Nov2015	</a:t>
            </a:r>
          </a:p>
          <a:p>
            <a:r>
              <a:rPr lang="en-US" sz="1000" dirty="0"/>
              <a:t>Update FWB specs</a:t>
            </a:r>
          </a:p>
          <a:p>
            <a:pPr marL="0" indent="0">
              <a:buNone/>
            </a:pPr>
            <a:endParaRPr lang="en-US" sz="1000" b="1" dirty="0"/>
          </a:p>
          <a:p>
            <a:pPr marL="0" indent="0">
              <a:buNone/>
            </a:pPr>
            <a:r>
              <a:rPr lang="en-US" sz="1000" b="1" dirty="0"/>
              <a:t>Dec2015	</a:t>
            </a:r>
          </a:p>
          <a:p>
            <a:r>
              <a:rPr lang="en-US" sz="1000" dirty="0"/>
              <a:t>Update VM table </a:t>
            </a:r>
          </a:p>
          <a:p>
            <a:pPr marL="0" indent="0">
              <a:buNone/>
            </a:pPr>
            <a:endParaRPr lang="en-US" sz="1000" b="1" dirty="0"/>
          </a:p>
          <a:p>
            <a:pPr marL="0" indent="0">
              <a:buNone/>
            </a:pPr>
            <a:r>
              <a:rPr lang="en-US" sz="1000" b="1" dirty="0"/>
              <a:t>Jan2016	</a:t>
            </a:r>
          </a:p>
          <a:p>
            <a:r>
              <a:rPr lang="en-US" sz="1000" dirty="0"/>
              <a:t>Remove Proxy AV</a:t>
            </a:r>
          </a:p>
          <a:p>
            <a:endParaRPr lang="en-US" sz="1000" dirty="0"/>
          </a:p>
          <a:p>
            <a:pPr marL="0" indent="0">
              <a:buNone/>
            </a:pPr>
            <a:endParaRPr lang="en-US" sz="1000" b="1" dirty="0"/>
          </a:p>
          <a:p>
            <a:pPr marL="0" indent="0">
              <a:buNone/>
            </a:pPr>
            <a:r>
              <a:rPr lang="en-US" sz="1000" b="1" dirty="0"/>
              <a:t>Feb2016	</a:t>
            </a:r>
          </a:p>
          <a:p>
            <a:r>
              <a:rPr lang="en-US" sz="1000" dirty="0"/>
              <a:t>Add NGFW Specs, new design for FortiGate slides</a:t>
            </a:r>
          </a:p>
          <a:p>
            <a:pPr marL="0" indent="0">
              <a:buNone/>
            </a:pPr>
            <a:r>
              <a:rPr lang="en-US" sz="1000" b="1" dirty="0"/>
              <a:t>Mar 2016	</a:t>
            </a:r>
          </a:p>
          <a:p>
            <a:r>
              <a:rPr lang="en-US" sz="1000" dirty="0"/>
              <a:t>Add new products and layout for FAP and FSW</a:t>
            </a:r>
          </a:p>
          <a:p>
            <a:pPr marL="0" indent="0">
              <a:buNone/>
            </a:pPr>
            <a:r>
              <a:rPr lang="en-US" sz="1000" b="1" dirty="0"/>
              <a:t>Apr 2016	</a:t>
            </a:r>
          </a:p>
          <a:p>
            <a:r>
              <a:rPr lang="en-US" sz="1000" dirty="0"/>
              <a:t>Add new </a:t>
            </a:r>
            <a:r>
              <a:rPr lang="en-US" sz="1000" dirty="0" smtClean="0"/>
              <a:t>products</a:t>
            </a:r>
          </a:p>
          <a:p>
            <a:endParaRPr lang="en-US" sz="1000" dirty="0"/>
          </a:p>
          <a:p>
            <a:pPr marL="0" indent="0">
              <a:buNone/>
            </a:pPr>
            <a:r>
              <a:rPr lang="en-US" sz="1000" b="1" dirty="0" smtClean="0"/>
              <a:t>May </a:t>
            </a:r>
            <a:r>
              <a:rPr lang="en-US" sz="1000" b="1" dirty="0"/>
              <a:t>2016	</a:t>
            </a:r>
          </a:p>
          <a:p>
            <a:r>
              <a:rPr lang="en-US" sz="1000" dirty="0"/>
              <a:t>Add new products</a:t>
            </a:r>
          </a:p>
          <a:p>
            <a:pPr marL="0" indent="0">
              <a:buNone/>
            </a:pPr>
            <a:endParaRPr lang="en-US" sz="1000" dirty="0"/>
          </a:p>
          <a:p>
            <a:pPr marL="0" indent="0">
              <a:buNone/>
            </a:pPr>
            <a:endParaRPr lang="en-US" sz="1000" dirty="0"/>
          </a:p>
          <a:p>
            <a:endParaRPr lang="en-US" sz="1000" dirty="0"/>
          </a:p>
          <a:p>
            <a:pPr marL="0" indent="0">
              <a:buNone/>
            </a:pPr>
            <a:endParaRPr lang="en-US" sz="1000" dirty="0"/>
          </a:p>
          <a:p>
            <a:endParaRPr lang="en-US" sz="1000" dirty="0"/>
          </a:p>
          <a:p>
            <a:endParaRPr lang="en-US" sz="1000" dirty="0"/>
          </a:p>
          <a:p>
            <a:endParaRPr lang="en-US" sz="1000" dirty="0"/>
          </a:p>
          <a:p>
            <a:endParaRPr lang="en-US" sz="1000" dirty="0"/>
          </a:p>
          <a:p>
            <a:pPr marL="0" indent="0">
              <a:buNone/>
            </a:pPr>
            <a:endParaRPr lang="en-US" sz="1000" dirty="0"/>
          </a:p>
          <a:p>
            <a:endParaRPr lang="en-US" sz="1000" dirty="0"/>
          </a:p>
          <a:p>
            <a:pPr marL="0" indent="0">
              <a:buNone/>
            </a:pPr>
            <a:endParaRPr lang="en-US" sz="1000" dirty="0"/>
          </a:p>
          <a:p>
            <a:pPr marL="0" indent="0">
              <a:buNone/>
            </a:pPr>
            <a:endParaRPr lang="en-US" sz="1000" dirty="0"/>
          </a:p>
          <a:p>
            <a:pPr marL="0" indent="0">
              <a:buNone/>
            </a:pPr>
            <a:endParaRPr lang="en-US" sz="1000" dirty="0"/>
          </a:p>
          <a:p>
            <a:pPr marL="0" indent="0">
              <a:buNone/>
            </a:pPr>
            <a:endParaRPr lang="en-US" sz="1000" dirty="0"/>
          </a:p>
          <a:p>
            <a:endParaRPr lang="en-US" sz="1000" dirty="0"/>
          </a:p>
          <a:p>
            <a:endParaRPr lang="en-US" sz="1000" dirty="0"/>
          </a:p>
          <a:p>
            <a:endParaRPr lang="en-US" sz="1000" dirty="0"/>
          </a:p>
          <a:p>
            <a:pPr marL="0" indent="0">
              <a:buNone/>
            </a:pPr>
            <a:endParaRPr lang="en-US" sz="1000" dirty="0"/>
          </a:p>
          <a:p>
            <a:endParaRPr lang="en-US" sz="1000" dirty="0"/>
          </a:p>
          <a:p>
            <a:endParaRPr lang="en-US" sz="1000" dirty="0"/>
          </a:p>
          <a:p>
            <a:pPr marL="0" indent="0">
              <a:buNone/>
            </a:pPr>
            <a:endParaRPr lang="en-US" sz="1000" dirty="0"/>
          </a:p>
        </p:txBody>
      </p:sp>
    </p:spTree>
    <p:extLst>
      <p:ext uri="{BB962C8B-B14F-4D97-AF65-F5344CB8AC3E}">
        <p14:creationId xmlns:p14="http://schemas.microsoft.com/office/powerpoint/2010/main" val="409582482"/>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p:txBody>
          <a:bodyPr/>
          <a:lstStyle/>
          <a:p>
            <a:pPr eaLnBrk="1" hangingPunct="1"/>
            <a:r>
              <a:rPr lang="en-US" b="0" i="0" dirty="0" smtClean="0"/>
              <a:t>FortiGate</a:t>
            </a:r>
            <a:r>
              <a:rPr lang="en-US" dirty="0"/>
              <a:t> </a:t>
            </a:r>
            <a:r>
              <a:rPr lang="en-US" dirty="0" smtClean="0"/>
              <a:t>Rugged-60D</a:t>
            </a:r>
            <a:endParaRPr lang="en-US" b="0" i="0" dirty="0" smtClean="0"/>
          </a:p>
        </p:txBody>
      </p:sp>
      <p:graphicFrame>
        <p:nvGraphicFramePr>
          <p:cNvPr id="8" name="Content Placeholder 4"/>
          <p:cNvGraphicFramePr>
            <a:graphicFrameLocks/>
          </p:cNvGraphicFramePr>
          <p:nvPr>
            <p:extLst>
              <p:ext uri="{D42A27DB-BD31-4B8C-83A1-F6EECF244321}">
                <p14:modId xmlns:p14="http://schemas.microsoft.com/office/powerpoint/2010/main" val="3845329994"/>
              </p:ext>
            </p:extLst>
          </p:nvPr>
        </p:nvGraphicFramePr>
        <p:xfrm>
          <a:off x="457200" y="2914651"/>
          <a:ext cx="8305800" cy="1740602"/>
        </p:xfrm>
        <a:graphic>
          <a:graphicData uri="http://schemas.openxmlformats.org/drawingml/2006/table">
            <a:tbl>
              <a:tblPr firstRow="1" bandRow="1">
                <a:effectLst/>
                <a:tableStyleId>{073A0DAA-6AF3-43AB-8588-CEC1D06C72B9}</a:tableStyleId>
              </a:tblPr>
              <a:tblGrid>
                <a:gridCol w="2438400"/>
                <a:gridCol w="1714500"/>
                <a:gridCol w="2628900"/>
                <a:gridCol w="1524000"/>
              </a:tblGrid>
              <a:tr h="234941">
                <a:tc gridSpan="4">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200" u="none" strike="noStrike" cap="none" normalizeH="0" baseline="0" dirty="0" smtClean="0">
                          <a:ln>
                            <a:noFill/>
                          </a:ln>
                          <a:effectLst/>
                        </a:rPr>
                        <a:t>Hardware Performance</a:t>
                      </a: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solidFill>
                      <a:srgbClr val="3C3C3C"/>
                    </a:solidFill>
                  </a:tcPr>
                </a:tc>
                <a:tc hMerge="1">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333333"/>
                        </a:solidFill>
                        <a:effectLst/>
                        <a:latin typeface="Arial" charset="0"/>
                      </a:endParaRPr>
                    </a:p>
                  </a:txBody>
                  <a:tcPr marL="61703" marR="61703" marT="34706" marB="34706" horzOverflow="overflow"/>
                </a:tc>
                <a:tc hMerge="1">
                  <a:txBody>
                    <a:bodyPr/>
                    <a:lstStyle/>
                    <a:p>
                      <a:pPr marL="0" marR="0" lvl="0" indent="0" algn="l" defTabSz="1290638"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marL="61703" marR="61703" marT="34706" marB="34706" horzOverflow="overflow"/>
                </a:tc>
                <a:tc hMerge="1">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333333"/>
                        </a:solidFill>
                        <a:effectLst/>
                        <a:latin typeface="Arial" charset="0"/>
                      </a:endParaRPr>
                    </a:p>
                  </a:txBody>
                  <a:tcPr marL="61703" marR="61703" marT="34706" marB="34706" horzOverflow="overflow"/>
                </a:tc>
              </a:tr>
              <a:tr h="18922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900" b="1" u="none" strike="noStrike" cap="none" normalizeH="0" baseline="0" dirty="0">
                          <a:ln>
                            <a:noFill/>
                          </a:ln>
                          <a:solidFill>
                            <a:srgbClr val="000000"/>
                          </a:solidFill>
                          <a:effectLst/>
                        </a:rPr>
                        <a:t>Firewall </a:t>
                      </a:r>
                      <a:r>
                        <a:rPr kumimoji="0" lang="en-US" sz="900" b="1" u="none" strike="noStrike" cap="none" normalizeH="0" baseline="0" dirty="0" smtClean="0">
                          <a:ln>
                            <a:noFill/>
                          </a:ln>
                          <a:solidFill>
                            <a:srgbClr val="000000"/>
                          </a:solidFill>
                          <a:effectLst/>
                        </a:rPr>
                        <a:t>Throughput (1518/512/64)</a:t>
                      </a:r>
                      <a:endParaRPr kumimoji="0" lang="en-US" sz="900" b="1" i="0" u="none" strike="noStrike" cap="none" normalizeH="0" baseline="0" dirty="0" smtClean="0">
                        <a:ln>
                          <a:noFill/>
                        </a:ln>
                        <a:solidFill>
                          <a:srgbClr val="000000"/>
                        </a:solidFill>
                        <a:effectLst/>
                        <a:latin typeface="+mn-lt"/>
                      </a:endParaRPr>
                    </a:p>
                  </a:txBody>
                  <a:tcPr marL="61703" marR="61703" marT="26030" marB="26030" anchor="ctr" horzOverflow="overflow"/>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900" u="none" strike="noStrike" cap="none" normalizeH="0" baseline="0" dirty="0" smtClean="0">
                          <a:ln>
                            <a:noFill/>
                          </a:ln>
                          <a:solidFill>
                            <a:srgbClr val="000000"/>
                          </a:solidFill>
                          <a:effectLst/>
                        </a:rPr>
                        <a:t>1.5 / 1.5 / 1.5 Gbps</a:t>
                      </a:r>
                      <a:endParaRPr kumimoji="0" lang="en-US" sz="900" b="0" i="0" u="none" strike="noStrike" cap="none" normalizeH="0" baseline="0" dirty="0">
                        <a:ln>
                          <a:noFill/>
                        </a:ln>
                        <a:solidFill>
                          <a:srgbClr val="000000"/>
                        </a:solidFill>
                        <a:effectLst/>
                        <a:latin typeface="+mn-lt"/>
                      </a:endParaRPr>
                    </a:p>
                  </a:txBody>
                  <a:tcPr marL="61703" marR="61703" marT="26030" marB="26030" anchor="ctr" horzOverflow="overflow"/>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kern="1200" dirty="0" smtClean="0">
                          <a:solidFill>
                            <a:srgbClr val="000000"/>
                          </a:solidFill>
                          <a:effectLst/>
                        </a:rPr>
                        <a:t>IPS Throughput </a:t>
                      </a:r>
                      <a:endParaRPr lang="en-US" sz="900" b="1" i="0" dirty="0" smtClean="0">
                        <a:solidFill>
                          <a:srgbClr val="000000"/>
                        </a:solidFill>
                        <a:latin typeface="+mn-lt"/>
                      </a:endParaRPr>
                    </a:p>
                  </a:txBody>
                  <a:tcPr marL="61703" marR="61703" marT="26030" marB="2603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000000"/>
                          </a:solidFill>
                          <a:latin typeface="+mn-lt"/>
                        </a:rPr>
                        <a:t>200 Mbps</a:t>
                      </a:r>
                      <a:endParaRPr lang="en-US" sz="900" b="0" i="0" dirty="0">
                        <a:solidFill>
                          <a:srgbClr val="000000"/>
                        </a:solidFill>
                        <a:latin typeface="+mn-lt"/>
                      </a:endParaRPr>
                    </a:p>
                  </a:txBody>
                  <a:tcPr marL="61703" marR="61703" marT="26030" marB="26030" anchor="ctr" horzOverflow="overflow"/>
                </a:tc>
              </a:tr>
              <a:tr h="23317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smtClean="0">
                          <a:ln>
                            <a:noFill/>
                          </a:ln>
                          <a:solidFill>
                            <a:srgbClr val="000000"/>
                          </a:solidFill>
                          <a:effectLst/>
                          <a:uLnTx/>
                          <a:uFillTx/>
                        </a:rPr>
                        <a:t>Firewall Latency</a:t>
                      </a:r>
                      <a:endParaRPr lang="en-US" sz="900" b="1" i="0" dirty="0">
                        <a:solidFill>
                          <a:srgbClr val="000000"/>
                        </a:solidFill>
                        <a:latin typeface="+mn-lt"/>
                      </a:endParaRPr>
                    </a:p>
                  </a:txBody>
                  <a:tcPr marL="61703" marR="61703" marT="26030" marB="26030" anchor="ctr" horzOverflow="overflow"/>
                </a:tc>
                <a:tc>
                  <a:txBody>
                    <a:bodyPr/>
                    <a:lstStyle/>
                    <a:p>
                      <a:pPr algn="ctr"/>
                      <a:r>
                        <a:rPr lang="en-US" sz="900" dirty="0" smtClean="0">
                          <a:solidFill>
                            <a:srgbClr val="000000"/>
                          </a:solidFill>
                        </a:rPr>
                        <a:t>4 </a:t>
                      </a:r>
                      <a:r>
                        <a:rPr lang="el-GR" sz="900" kern="1200" dirty="0" smtClean="0">
                          <a:solidFill>
                            <a:srgbClr val="000000"/>
                          </a:solidFill>
                          <a:effectLst/>
                        </a:rPr>
                        <a:t>μs </a:t>
                      </a:r>
                      <a:endParaRPr lang="en-US" sz="900" b="0" i="0" dirty="0">
                        <a:solidFill>
                          <a:srgbClr val="000000"/>
                        </a:solidFill>
                        <a:latin typeface="+mn-lt"/>
                      </a:endParaRPr>
                    </a:p>
                  </a:txBody>
                  <a:tcPr marL="61703" marR="61703" marT="26030" marB="26030" anchor="ctr" horzOverflow="overflow"/>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i="0" dirty="0" smtClean="0">
                          <a:solidFill>
                            <a:srgbClr val="000000"/>
                          </a:solidFill>
                          <a:latin typeface="+mn-lt"/>
                        </a:rPr>
                        <a:t>NGFW</a:t>
                      </a:r>
                      <a:r>
                        <a:rPr lang="en-US" sz="900" b="1" i="0" baseline="0" dirty="0" smtClean="0">
                          <a:solidFill>
                            <a:srgbClr val="000000"/>
                          </a:solidFill>
                          <a:latin typeface="+mn-lt"/>
                        </a:rPr>
                        <a:t> Throughput</a:t>
                      </a:r>
                      <a:endParaRPr lang="en-US" sz="900" b="1" i="0" dirty="0" smtClean="0">
                        <a:solidFill>
                          <a:srgbClr val="000000"/>
                        </a:solidFill>
                        <a:latin typeface="+mn-lt"/>
                      </a:endParaRPr>
                    </a:p>
                  </a:txBody>
                  <a:tcPr marL="61703" marR="61703" marT="26030" marB="2603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900" b="0" i="0" dirty="0" smtClean="0">
                          <a:solidFill>
                            <a:srgbClr val="000000"/>
                          </a:solidFill>
                          <a:latin typeface="+mn-lt"/>
                        </a:rPr>
                        <a:t>TBA</a:t>
                      </a:r>
                      <a:endParaRPr lang="en-US" sz="900" b="0" i="0" dirty="0">
                        <a:solidFill>
                          <a:srgbClr val="000000"/>
                        </a:solidFill>
                        <a:latin typeface="+mn-lt"/>
                      </a:endParaRPr>
                    </a:p>
                  </a:txBody>
                  <a:tcPr marL="61703" marR="61703" marT="26030" marB="26030" anchor="ctr" horzOverflow="overflow"/>
                </a:tc>
              </a:tr>
              <a:tr h="18922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900" b="1" u="none" strike="noStrike" cap="none" normalizeH="0" baseline="0" dirty="0" smtClean="0">
                          <a:ln>
                            <a:noFill/>
                          </a:ln>
                          <a:solidFill>
                            <a:srgbClr val="000000"/>
                          </a:solidFill>
                          <a:effectLst/>
                        </a:rPr>
                        <a:t>Concurrent Sessions</a:t>
                      </a:r>
                      <a:endParaRPr kumimoji="0" lang="en-US" sz="900" b="1" i="0" u="none" strike="noStrike" cap="none" normalizeH="0" baseline="0" dirty="0" smtClean="0">
                        <a:ln>
                          <a:noFill/>
                        </a:ln>
                        <a:solidFill>
                          <a:srgbClr val="000000"/>
                        </a:solidFill>
                        <a:effectLst/>
                        <a:latin typeface="+mn-lt"/>
                      </a:endParaRPr>
                    </a:p>
                  </a:txBody>
                  <a:tcPr marL="61703" marR="61703" marT="26030" marB="26030" anchor="ctr" horzOverflow="overflow"/>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solidFill>
                            <a:srgbClr val="000000"/>
                          </a:solidFill>
                          <a:effectLst/>
                        </a:rPr>
                        <a:t>500,000 </a:t>
                      </a:r>
                      <a:endParaRPr kumimoji="0" lang="en-US" sz="900" b="0" i="0" u="none" strike="noStrike" cap="none" normalizeH="0" baseline="0" dirty="0" smtClean="0">
                        <a:ln>
                          <a:noFill/>
                        </a:ln>
                        <a:solidFill>
                          <a:srgbClr val="000000"/>
                        </a:solidFill>
                        <a:effectLst/>
                        <a:latin typeface="+mn-lt"/>
                      </a:endParaRPr>
                    </a:p>
                  </a:txBody>
                  <a:tcPr marL="61703" marR="61703" marT="26030" marB="26030" anchor="ctr" horzOverflow="overflow"/>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kern="1200" dirty="0" smtClean="0">
                          <a:solidFill>
                            <a:srgbClr val="000000"/>
                          </a:solidFill>
                          <a:effectLst/>
                        </a:rPr>
                        <a:t>Virtual Domains (Default / Max) </a:t>
                      </a:r>
                      <a:endParaRPr lang="en-US" sz="900" b="1" i="0" dirty="0" smtClean="0">
                        <a:solidFill>
                          <a:srgbClr val="000000"/>
                        </a:solidFill>
                        <a:latin typeface="+mn-lt"/>
                      </a:endParaRPr>
                    </a:p>
                  </a:txBody>
                  <a:tcPr marL="61703" marR="61703" marT="26030" marB="2603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000000"/>
                          </a:solidFill>
                          <a:latin typeface="+mn-lt"/>
                        </a:rPr>
                        <a:t>10 / 10</a:t>
                      </a:r>
                      <a:endParaRPr lang="en-US" sz="900" b="0" i="0" dirty="0">
                        <a:solidFill>
                          <a:srgbClr val="000000"/>
                        </a:solidFill>
                        <a:latin typeface="+mn-lt"/>
                      </a:endParaRPr>
                    </a:p>
                  </a:txBody>
                  <a:tcPr marL="61703" marR="61703" marT="26030" marB="26030" anchor="ctr" horzOverflow="overflow"/>
                </a:tc>
              </a:tr>
              <a:tr h="18922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900" b="1" u="none" strike="noStrike" cap="none" normalizeH="0" baseline="0" dirty="0" smtClean="0">
                          <a:ln>
                            <a:noFill/>
                          </a:ln>
                          <a:solidFill>
                            <a:srgbClr val="000000"/>
                          </a:solidFill>
                          <a:effectLst/>
                        </a:rPr>
                        <a:t>New Sessions/Sec</a:t>
                      </a:r>
                      <a:endParaRPr kumimoji="0" lang="en-US" sz="900" b="1" i="0" u="none" strike="noStrike" cap="none" normalizeH="0" baseline="0" dirty="0" smtClean="0">
                        <a:ln>
                          <a:noFill/>
                        </a:ln>
                        <a:solidFill>
                          <a:srgbClr val="000000"/>
                        </a:solidFill>
                        <a:effectLst/>
                        <a:latin typeface="+mn-lt"/>
                      </a:endParaRPr>
                    </a:p>
                  </a:txBody>
                  <a:tcPr marL="61703" marR="61703" marT="26030" marB="26030" anchor="ctr" horzOverflow="overflow"/>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solidFill>
                            <a:srgbClr val="000000"/>
                          </a:solidFill>
                          <a:effectLst/>
                        </a:rPr>
                        <a:t>4,000</a:t>
                      </a:r>
                      <a:endParaRPr kumimoji="0" lang="en-US" sz="900" b="0" i="0" u="none" strike="noStrike" cap="none" normalizeH="0" baseline="0" dirty="0" smtClean="0">
                        <a:ln>
                          <a:noFill/>
                        </a:ln>
                        <a:solidFill>
                          <a:srgbClr val="000000"/>
                        </a:solidFill>
                        <a:effectLst/>
                        <a:latin typeface="+mn-lt"/>
                      </a:endParaRPr>
                    </a:p>
                  </a:txBody>
                  <a:tcPr marL="61703" marR="61703" marT="26030" marB="26030" anchor="ctr" horzOverflow="overflow"/>
                </a:tc>
                <a:tc>
                  <a:txBody>
                    <a:bodyPr/>
                    <a:lstStyle/>
                    <a:p>
                      <a:r>
                        <a:rPr lang="en-US" sz="900" b="1" kern="1200" dirty="0" smtClean="0">
                          <a:solidFill>
                            <a:srgbClr val="000000"/>
                          </a:solidFill>
                          <a:effectLst/>
                        </a:rPr>
                        <a:t>Max Number of FortiAPs (Total/Tunnel)</a:t>
                      </a:r>
                      <a:endParaRPr lang="en-US" sz="900" b="1" i="0" dirty="0">
                        <a:solidFill>
                          <a:srgbClr val="000000"/>
                        </a:solidFill>
                        <a:latin typeface="+mn-lt"/>
                      </a:endParaRPr>
                    </a:p>
                  </a:txBody>
                  <a:tcPr marL="61703" marR="61703" marT="26030" marB="26030" anchor="ctr" horzOverflow="overflow"/>
                </a:tc>
                <a:tc>
                  <a:txBody>
                    <a:bodyPr/>
                    <a:lstStyle/>
                    <a:p>
                      <a:pPr algn="ctr"/>
                      <a:r>
                        <a:rPr lang="en-US" sz="900" b="0" i="0" dirty="0" smtClean="0">
                          <a:solidFill>
                            <a:srgbClr val="000000"/>
                          </a:solidFill>
                          <a:latin typeface="+mn-lt"/>
                        </a:rPr>
                        <a:t>10 / 5</a:t>
                      </a:r>
                      <a:endParaRPr lang="en-US" sz="900" b="0" i="0" dirty="0">
                        <a:solidFill>
                          <a:srgbClr val="000000"/>
                        </a:solidFill>
                        <a:latin typeface="+mn-lt"/>
                      </a:endParaRPr>
                    </a:p>
                  </a:txBody>
                  <a:tcPr marL="61703" marR="61703" marT="26030" marB="26030" anchor="ctr" horzOverflow="overflow"/>
                </a:tc>
              </a:tr>
              <a:tr h="18922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900" b="1" u="none" strike="noStrike" cap="none" normalizeH="0" baseline="0" dirty="0" smtClean="0">
                          <a:ln>
                            <a:noFill/>
                          </a:ln>
                          <a:solidFill>
                            <a:srgbClr val="000000"/>
                          </a:solidFill>
                          <a:effectLst/>
                        </a:rPr>
                        <a:t>Firewall Policies</a:t>
                      </a:r>
                      <a:endParaRPr kumimoji="0" lang="en-US" sz="900" b="1" i="0" u="none" strike="noStrike" cap="none" normalizeH="0" baseline="0" dirty="0" smtClean="0">
                        <a:ln>
                          <a:noFill/>
                        </a:ln>
                        <a:solidFill>
                          <a:srgbClr val="000000"/>
                        </a:solidFill>
                        <a:effectLst/>
                        <a:latin typeface="+mn-lt"/>
                      </a:endParaRPr>
                    </a:p>
                  </a:txBody>
                  <a:tcPr marL="61703" marR="61703" marT="26030" marB="26030" anchor="ctr" horzOverflow="overflow"/>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ea typeface="MS PGothic" pitchFamily="34" charset="-128"/>
                          <a:cs typeface="MS PGothic" pitchFamily="34" charset="-128"/>
                        </a:rPr>
                        <a:t>5,000</a:t>
                      </a:r>
                      <a:endParaRPr kumimoji="0" lang="en-US" sz="9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tc>
                <a:tc>
                  <a:txBody>
                    <a:bodyPr/>
                    <a:lstStyle/>
                    <a:p>
                      <a:r>
                        <a:rPr lang="en-US" sz="900" b="1" kern="1200" dirty="0" smtClean="0">
                          <a:solidFill>
                            <a:srgbClr val="000000"/>
                          </a:solidFill>
                          <a:effectLst/>
                        </a:rPr>
                        <a:t>Max Number of FortiTokens </a:t>
                      </a:r>
                      <a:endParaRPr lang="en-US" sz="900" b="1" i="0" dirty="0">
                        <a:solidFill>
                          <a:srgbClr val="000000"/>
                        </a:solidFill>
                        <a:latin typeface="+mn-lt"/>
                      </a:endParaRPr>
                    </a:p>
                  </a:txBody>
                  <a:tcPr marL="61703" marR="61703" marT="26030" marB="26030" anchor="ctr" horzOverflow="overflow"/>
                </a:tc>
                <a:tc>
                  <a:txBody>
                    <a:bodyPr/>
                    <a:lstStyle/>
                    <a:p>
                      <a:pPr algn="ctr"/>
                      <a:r>
                        <a:rPr lang="en-US" sz="900" b="0" i="0" dirty="0" smtClean="0">
                          <a:solidFill>
                            <a:srgbClr val="000000"/>
                          </a:solidFill>
                          <a:latin typeface="+mn-lt"/>
                        </a:rPr>
                        <a:t>100</a:t>
                      </a:r>
                      <a:endParaRPr lang="en-US" sz="900" b="0" i="0" dirty="0">
                        <a:solidFill>
                          <a:srgbClr val="000000"/>
                        </a:solidFill>
                        <a:latin typeface="+mn-lt"/>
                      </a:endParaRPr>
                    </a:p>
                  </a:txBody>
                  <a:tcPr marL="61703" marR="61703" marT="26030" marB="26030" anchor="ctr" horzOverflow="overflow"/>
                </a:tc>
              </a:tr>
              <a:tr h="18922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900" b="1" kern="1200" dirty="0" smtClean="0">
                          <a:solidFill>
                            <a:srgbClr val="000000"/>
                          </a:solidFill>
                          <a:effectLst/>
                        </a:rPr>
                        <a:t>IPSec VPN Throughput </a:t>
                      </a:r>
                      <a:endParaRPr lang="en-US" sz="900" b="1" i="0" dirty="0" smtClean="0">
                        <a:solidFill>
                          <a:srgbClr val="000000"/>
                        </a:solidFill>
                        <a:latin typeface="+mn-lt"/>
                      </a:endParaRPr>
                    </a:p>
                  </a:txBody>
                  <a:tcPr marL="61703" marR="61703" marT="26030" marB="26030" anchor="ctr" horzOverflow="overflow"/>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de-DE" sz="900" b="0" i="0" u="none" strike="noStrike" cap="none" normalizeH="0" baseline="0" dirty="0" smtClean="0">
                          <a:ln>
                            <a:noFill/>
                          </a:ln>
                          <a:solidFill>
                            <a:srgbClr val="000000"/>
                          </a:solidFill>
                          <a:effectLst/>
                          <a:latin typeface="+mn-lt"/>
                          <a:ea typeface="MS PGothic" pitchFamily="34" charset="-128"/>
                          <a:cs typeface="MS PGothic" pitchFamily="34" charset="-128"/>
                        </a:rPr>
                        <a:t>1 Gbps</a:t>
                      </a:r>
                      <a:endParaRPr kumimoji="0" lang="en-US" sz="9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tc>
                <a:tc>
                  <a:txBody>
                    <a:bodyPr/>
                    <a:lstStyle/>
                    <a:p>
                      <a:r>
                        <a:rPr lang="en-US" sz="900" b="1" kern="1200" dirty="0" smtClean="0">
                          <a:solidFill>
                            <a:srgbClr val="000000"/>
                          </a:solidFill>
                          <a:effectLst/>
                        </a:rPr>
                        <a:t>Client-to-Gateway IPSec VPN Tunnels </a:t>
                      </a:r>
                      <a:endParaRPr lang="en-US" sz="900" b="1" i="0" dirty="0">
                        <a:solidFill>
                          <a:srgbClr val="000000"/>
                        </a:solidFill>
                        <a:latin typeface="+mn-lt"/>
                      </a:endParaRPr>
                    </a:p>
                  </a:txBody>
                  <a:tcPr marL="61703" marR="61703" marT="26030" marB="26030" anchor="ctr" horzOverflow="overflow"/>
                </a:tc>
                <a:tc>
                  <a:txBody>
                    <a:bodyPr/>
                    <a:lstStyle/>
                    <a:p>
                      <a:pPr algn="ctr"/>
                      <a:r>
                        <a:rPr lang="en-US" sz="900" b="0" i="0" dirty="0" smtClean="0">
                          <a:solidFill>
                            <a:srgbClr val="000000"/>
                          </a:solidFill>
                          <a:latin typeface="+mn-lt"/>
                        </a:rPr>
                        <a:t>500</a:t>
                      </a:r>
                      <a:endParaRPr lang="en-US" sz="900" b="0" i="0" dirty="0">
                        <a:solidFill>
                          <a:srgbClr val="000000"/>
                        </a:solidFill>
                        <a:latin typeface="+mn-lt"/>
                      </a:endParaRPr>
                    </a:p>
                  </a:txBody>
                  <a:tcPr marL="61703" marR="61703" marT="26030" marB="26030" anchor="ctr" horzOverflow="overflow"/>
                </a:tc>
              </a:tr>
              <a:tr h="32638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900" b="1" kern="1200" dirty="0" smtClean="0">
                          <a:solidFill>
                            <a:srgbClr val="000000"/>
                          </a:solidFill>
                          <a:effectLst/>
                        </a:rPr>
                        <a:t>SSL-VPN Throughput </a:t>
                      </a:r>
                      <a:endParaRPr lang="en-US" sz="900" b="1" dirty="0" smtClean="0">
                        <a:solidFill>
                          <a:srgbClr val="000000"/>
                        </a:solidFill>
                      </a:endParaRPr>
                    </a:p>
                  </a:txBody>
                  <a:tcPr marL="61703" marR="61703" marT="26030" marB="26030" anchor="ctr" horzOverflow="overflow"/>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ea typeface="MS PGothic" pitchFamily="34" charset="-128"/>
                          <a:cs typeface="MS PGothic" pitchFamily="34" charset="-128"/>
                        </a:rPr>
                        <a:t>30 Mbps</a:t>
                      </a:r>
                      <a:endParaRPr kumimoji="0" lang="en-US" sz="9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tc>
                <a:tc>
                  <a:txBody>
                    <a:bodyPr/>
                    <a:lstStyle/>
                    <a:p>
                      <a:r>
                        <a:rPr lang="en-US" sz="900" b="1" kern="1200" dirty="0" smtClean="0">
                          <a:solidFill>
                            <a:srgbClr val="000000"/>
                          </a:solidFill>
                          <a:effectLst/>
                        </a:rPr>
                        <a:t>Concurrent SSL-VPN Users </a:t>
                      </a:r>
                    </a:p>
                    <a:p>
                      <a:r>
                        <a:rPr lang="en-US" sz="900" b="1" kern="1200" dirty="0" smtClean="0">
                          <a:solidFill>
                            <a:srgbClr val="000000"/>
                          </a:solidFill>
                          <a:effectLst/>
                        </a:rPr>
                        <a:t>(Recommended Max) </a:t>
                      </a:r>
                      <a:endParaRPr lang="en-US" sz="900" b="1" i="0" dirty="0">
                        <a:solidFill>
                          <a:srgbClr val="000000"/>
                        </a:solidFill>
                        <a:latin typeface="+mn-lt"/>
                      </a:endParaRPr>
                    </a:p>
                  </a:txBody>
                  <a:tcPr marL="61703" marR="61703" marT="26030" marB="26030" anchor="ctr" horzOverflow="overflow"/>
                </a:tc>
                <a:tc>
                  <a:txBody>
                    <a:bodyPr/>
                    <a:lstStyle/>
                    <a:p>
                      <a:pPr algn="ctr"/>
                      <a:r>
                        <a:rPr lang="en-US" sz="900" b="0" i="0" dirty="0" smtClean="0">
                          <a:solidFill>
                            <a:srgbClr val="000000"/>
                          </a:solidFill>
                          <a:latin typeface="+mn-lt"/>
                        </a:rPr>
                        <a:t>100</a:t>
                      </a:r>
                      <a:endParaRPr lang="en-US" sz="900" b="0" i="0" dirty="0">
                        <a:solidFill>
                          <a:srgbClr val="000000"/>
                        </a:solidFill>
                        <a:latin typeface="+mn-lt"/>
                      </a:endParaRPr>
                    </a:p>
                  </a:txBody>
                  <a:tcPr marL="61703" marR="61703" marT="26030" marB="26030" anchor="ctr" horzOverflow="overflow"/>
                </a:tc>
              </a:tr>
            </a:tbl>
          </a:graphicData>
        </a:graphic>
      </p:graphicFrame>
      <p:grpSp>
        <p:nvGrpSpPr>
          <p:cNvPr id="3" name="Group 2"/>
          <p:cNvGrpSpPr/>
          <p:nvPr/>
        </p:nvGrpSpPr>
        <p:grpSpPr>
          <a:xfrm>
            <a:off x="1169240" y="1200405"/>
            <a:ext cx="3449545" cy="1523492"/>
            <a:chOff x="991689" y="1138365"/>
            <a:chExt cx="3449545" cy="1523492"/>
          </a:xfrm>
        </p:grpSpPr>
        <p:pic>
          <p:nvPicPr>
            <p:cNvPr id="2" name="Picture 1" descr="FGR-60D-Front.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91689" y="1138365"/>
              <a:ext cx="3438144" cy="722376"/>
            </a:xfrm>
            <a:prstGeom prst="rect">
              <a:avLst/>
            </a:prstGeom>
          </p:spPr>
        </p:pic>
        <p:pic>
          <p:nvPicPr>
            <p:cNvPr id="4" name="Picture 3" descr="FGR-60D-Bac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3234" y="1969693"/>
              <a:ext cx="3438000" cy="692164"/>
            </a:xfrm>
            <a:prstGeom prst="rect">
              <a:avLst/>
            </a:prstGeom>
          </p:spPr>
        </p:pic>
      </p:grpSp>
      <p:sp>
        <p:nvSpPr>
          <p:cNvPr id="17"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4x GE RJ45 Ports</a:t>
            </a:r>
          </a:p>
          <a:p>
            <a:pPr marL="343033" indent="-343033" defTabSz="914379">
              <a:spcBef>
                <a:spcPct val="20000"/>
              </a:spcBef>
              <a:buClr>
                <a:schemeClr val="accent6"/>
              </a:buClr>
              <a:buFont typeface="+mj-ea"/>
              <a:buAutoNum type="circleNumDbPlain"/>
            </a:pPr>
            <a:r>
              <a:rPr lang="en-US" sz="1000" b="1" dirty="0"/>
              <a:t>2x Shared Media Pairs</a:t>
            </a:r>
          </a:p>
          <a:p>
            <a:pPr marL="343033" indent="-343033" defTabSz="914379">
              <a:spcBef>
                <a:spcPct val="20000"/>
              </a:spcBef>
              <a:buClr>
                <a:schemeClr val="accent6"/>
              </a:buClr>
              <a:buFont typeface="+mj-ea"/>
              <a:buAutoNum type="circleNumDbPlain"/>
            </a:pPr>
            <a:r>
              <a:rPr lang="en-US" sz="1000" b="1" dirty="0"/>
              <a:t>1x DB9 Serial Port</a:t>
            </a:r>
          </a:p>
          <a:p>
            <a:pPr defTabSz="914379">
              <a:spcBef>
                <a:spcPct val="20000"/>
              </a:spcBef>
              <a:buClr>
                <a:schemeClr val="accent6"/>
              </a:buClr>
            </a:pPr>
            <a:endParaRPr lang="en-US" sz="100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93479" y="2297091"/>
            <a:ext cx="372259" cy="547200"/>
          </a:xfrm>
          <a:prstGeom prst="rect">
            <a:avLst/>
          </a:prstGeom>
        </p:spPr>
      </p:pic>
      <p:pic>
        <p:nvPicPr>
          <p:cNvPr id="21" name="Picture 20"/>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21220" y="2297091"/>
            <a:ext cx="372259" cy="54720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65738" y="2297091"/>
            <a:ext cx="372259" cy="547200"/>
          </a:xfrm>
          <a:prstGeom prst="rect">
            <a:avLst/>
          </a:prstGeom>
        </p:spPr>
      </p:pic>
      <p:sp>
        <p:nvSpPr>
          <p:cNvPr id="26" name="Oval 25"/>
          <p:cNvSpPr/>
          <p:nvPr/>
        </p:nvSpPr>
        <p:spPr bwMode="auto">
          <a:xfrm>
            <a:off x="3754142" y="2176982"/>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sp>
        <p:nvSpPr>
          <p:cNvPr id="29" name="Oval 28"/>
          <p:cNvSpPr/>
          <p:nvPr/>
        </p:nvSpPr>
        <p:spPr bwMode="auto">
          <a:xfrm>
            <a:off x="2814814" y="1765493"/>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30" name="Oval 29"/>
          <p:cNvSpPr/>
          <p:nvPr/>
        </p:nvSpPr>
        <p:spPr bwMode="auto">
          <a:xfrm>
            <a:off x="3887348" y="1765493"/>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cxnSp>
        <p:nvCxnSpPr>
          <p:cNvPr id="14" name="Straight Connector 13"/>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8756984"/>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oc3-icon.png"/>
          <p:cNvPicPr>
            <a:picLocks noChangeAspect="1"/>
          </p:cNvPicPr>
          <p:nvPr/>
        </p:nvPicPr>
        <p:blipFill>
          <a:blip r:embed="rId2" cstate="email">
            <a:grayscl/>
            <a:extLst>
              <a:ext uri="{28A0092B-C50C-407E-A947-70E740481C1C}">
                <a14:useLocalDpi xmlns:a14="http://schemas.microsoft.com/office/drawing/2010/main" val="0"/>
              </a:ext>
            </a:extLst>
          </a:blip>
          <a:stretch>
            <a:fillRect/>
          </a:stretch>
        </p:blipFill>
        <p:spPr>
          <a:xfrm>
            <a:off x="5867402" y="2297092"/>
            <a:ext cx="278400" cy="547200"/>
          </a:xfrm>
          <a:prstGeom prst="rect">
            <a:avLst/>
          </a:prstGeom>
        </p:spPr>
      </p:pic>
      <p:pic>
        <p:nvPicPr>
          <p:cNvPr id="53" name="Picture 5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89613" y="2297091"/>
            <a:ext cx="372259" cy="547200"/>
          </a:xfrm>
          <a:prstGeom prst="rect">
            <a:avLst/>
          </a:prstGeom>
        </p:spPr>
      </p:pic>
      <p:pic>
        <p:nvPicPr>
          <p:cNvPr id="4" name="Picture 3" descr="wifi-abgnac-icon.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03208" y="2297092"/>
            <a:ext cx="278400" cy="547200"/>
          </a:xfrm>
          <a:prstGeom prst="rect">
            <a:avLst/>
          </a:prstGeom>
        </p:spPr>
      </p:pic>
      <p:pic>
        <p:nvPicPr>
          <p:cNvPr id="3" name="Picture 2" descr="FG-60E+Back.pd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85600" y="1990239"/>
            <a:ext cx="3420000" cy="613703"/>
          </a:xfrm>
          <a:prstGeom prst="rect">
            <a:avLst/>
          </a:prstGeom>
        </p:spPr>
      </p:pic>
      <p:pic>
        <p:nvPicPr>
          <p:cNvPr id="2" name="Picture 1" descr="FG-60E+Front.pd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185601" y="1232437"/>
            <a:ext cx="3420000" cy="580228"/>
          </a:xfrm>
          <a:prstGeom prst="rect">
            <a:avLst/>
          </a:prstGeom>
        </p:spPr>
      </p:pic>
      <p:sp>
        <p:nvSpPr>
          <p:cNvPr id="30722" name="Rectangle 2"/>
          <p:cNvSpPr>
            <a:spLocks noGrp="1" noChangeArrowheads="1"/>
          </p:cNvSpPr>
          <p:nvPr>
            <p:ph type="title"/>
          </p:nvPr>
        </p:nvSpPr>
        <p:spPr/>
        <p:txBody>
          <a:bodyPr/>
          <a:lstStyle/>
          <a:p>
            <a:pPr eaLnBrk="1" hangingPunct="1"/>
            <a:r>
              <a:rPr lang="en-US" b="0" i="0" dirty="0" smtClean="0"/>
              <a:t>FortiGate/FortiWiFi 60E</a:t>
            </a:r>
            <a:endParaRPr lang="en-US" b="0" i="0" dirty="0"/>
          </a:p>
        </p:txBody>
      </p:sp>
      <p:pic>
        <p:nvPicPr>
          <p:cNvPr id="13" name="Picture 12"/>
          <p:cNvPicPr>
            <a:picLocks noChangeAspect="1"/>
          </p:cNvPicPr>
          <p:nvPr/>
        </p:nvPicPr>
        <p:blipFill>
          <a:blip r:embed="rId7"/>
          <a:stretch>
            <a:fillRect/>
          </a:stretch>
        </p:blipFill>
        <p:spPr>
          <a:xfrm>
            <a:off x="3787414" y="100572"/>
            <a:ext cx="533400" cy="533400"/>
          </a:xfrm>
          <a:prstGeom prst="rect">
            <a:avLst/>
          </a:prstGeom>
        </p:spPr>
      </p:pic>
      <p:pic>
        <p:nvPicPr>
          <p:cNvPr id="14" name="Picture 13" descr="Firewall-Sym-Dk.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5" name="TextBox 14"/>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3</a:t>
            </a:r>
            <a:r>
              <a:rPr lang="en-US" sz="1800" b="1" dirty="0" smtClean="0">
                <a:solidFill>
                  <a:srgbClr val="000000"/>
                </a:solidFill>
              </a:rPr>
              <a:t> </a:t>
            </a:r>
            <a:r>
              <a:rPr lang="en-US" sz="1800" b="1" dirty="0">
                <a:solidFill>
                  <a:srgbClr val="000000"/>
                </a:solidFill>
              </a:rPr>
              <a:t>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smtClean="0"/>
              <a:t>1.3 </a:t>
            </a:r>
            <a:r>
              <a:rPr lang="en-US" sz="1800" b="1" dirty="0"/>
              <a:t>Million</a:t>
            </a:r>
          </a:p>
          <a:p>
            <a:r>
              <a:rPr lang="en-US" sz="800" dirty="0">
                <a:solidFill>
                  <a:srgbClr val="7F7F7F"/>
                </a:solidFill>
              </a:rPr>
              <a:t>Concurrent Sessions</a:t>
            </a:r>
          </a:p>
          <a:p>
            <a:endParaRPr lang="en-US" sz="800" dirty="0">
              <a:solidFill>
                <a:srgbClr val="7F7F7F"/>
              </a:solidFill>
            </a:endParaRPr>
          </a:p>
          <a:p>
            <a:r>
              <a:rPr lang="en-US" sz="1800" b="1" dirty="0" smtClean="0"/>
              <a:t>30,000</a:t>
            </a:r>
            <a:endParaRPr lang="en-US" sz="1800" b="1" dirty="0"/>
          </a:p>
          <a:p>
            <a:r>
              <a:rPr lang="en-US" sz="800" dirty="0">
                <a:solidFill>
                  <a:srgbClr val="7F7F7F"/>
                </a:solidFill>
              </a:rPr>
              <a:t>New Sessions/Sec</a:t>
            </a:r>
          </a:p>
        </p:txBody>
      </p:sp>
      <p:cxnSp>
        <p:nvCxnSpPr>
          <p:cNvPr id="16" name="Straight Connector 15"/>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9"/>
          <a:stretch>
            <a:fillRect/>
          </a:stretch>
        </p:blipFill>
        <p:spPr>
          <a:xfrm>
            <a:off x="7396793" y="4062941"/>
            <a:ext cx="505867" cy="503339"/>
          </a:xfrm>
          <a:prstGeom prst="rect">
            <a:avLst/>
          </a:prstGeom>
        </p:spPr>
      </p:pic>
      <p:pic>
        <p:nvPicPr>
          <p:cNvPr id="28" name="Picture 27"/>
          <p:cNvPicPr>
            <a:picLocks noChangeAspect="1"/>
          </p:cNvPicPr>
          <p:nvPr/>
        </p:nvPicPr>
        <p:blipFill>
          <a:blip r:embed="rId10"/>
          <a:stretch>
            <a:fillRect/>
          </a:stretch>
        </p:blipFill>
        <p:spPr>
          <a:xfrm>
            <a:off x="6703208" y="4104601"/>
            <a:ext cx="468167" cy="438533"/>
          </a:xfrm>
          <a:prstGeom prst="rect">
            <a:avLst/>
          </a:prstGeom>
        </p:spPr>
      </p:pic>
      <p:pic>
        <p:nvPicPr>
          <p:cNvPr id="29" name="Picture 28"/>
          <p:cNvPicPr>
            <a:picLocks noChangeAspect="1"/>
          </p:cNvPicPr>
          <p:nvPr/>
        </p:nvPicPr>
        <p:blipFill>
          <a:blip r:embed="rId11"/>
          <a:stretch>
            <a:fillRect/>
          </a:stretch>
        </p:blipFill>
        <p:spPr>
          <a:xfrm>
            <a:off x="8097409" y="4111845"/>
            <a:ext cx="613216" cy="427264"/>
          </a:xfrm>
          <a:prstGeom prst="rect">
            <a:avLst/>
          </a:prstGeom>
        </p:spPr>
      </p:pic>
      <p:grpSp>
        <p:nvGrpSpPr>
          <p:cNvPr id="30" name="Group 29"/>
          <p:cNvGrpSpPr/>
          <p:nvPr/>
        </p:nvGrpSpPr>
        <p:grpSpPr>
          <a:xfrm>
            <a:off x="5984936" y="4091312"/>
            <a:ext cx="482083" cy="459205"/>
            <a:chOff x="5818638" y="4203821"/>
            <a:chExt cx="467667" cy="445474"/>
          </a:xfrm>
        </p:grpSpPr>
        <p:pic>
          <p:nvPicPr>
            <p:cNvPr id="31" name="Picture 30"/>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32" name="Picture 31"/>
            <p:cNvPicPr>
              <a:picLocks noChangeAspect="1"/>
            </p:cNvPicPr>
            <p:nvPr/>
          </p:nvPicPr>
          <p:blipFill>
            <a:blip r:embed="rId13"/>
            <a:stretch>
              <a:fillRect/>
            </a:stretch>
          </p:blipFill>
          <p:spPr>
            <a:xfrm flipH="1">
              <a:off x="5869115" y="4203821"/>
              <a:ext cx="417190" cy="445474"/>
            </a:xfrm>
            <a:prstGeom prst="rect">
              <a:avLst/>
            </a:prstGeom>
          </p:spPr>
        </p:pic>
      </p:grpSp>
      <p:sp>
        <p:nvSpPr>
          <p:cNvPr id="33" name="Rounded Rectangle 32"/>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a:t>
            </a:r>
          </a:p>
        </p:txBody>
      </p:sp>
      <p:sp>
        <p:nvSpPr>
          <p:cNvPr id="34" name="Rounded Rectangle 33"/>
          <p:cNvSpPr/>
          <p:nvPr/>
        </p:nvSpPr>
        <p:spPr bwMode="invGray">
          <a:xfrm>
            <a:off x="695552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a:t>
            </a:r>
          </a:p>
        </p:txBody>
      </p:sp>
      <p:sp>
        <p:nvSpPr>
          <p:cNvPr id="35" name="Rounded Rectangle 34"/>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a:t>
            </a:r>
          </a:p>
        </p:txBody>
      </p:sp>
      <p:cxnSp>
        <p:nvCxnSpPr>
          <p:cNvPr id="37" name="Straight Connector 36"/>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Remote Office</a:t>
            </a:r>
          </a:p>
          <a:p>
            <a:r>
              <a:rPr lang="en-US" sz="1000" dirty="0">
                <a:solidFill>
                  <a:schemeClr val="bg1">
                    <a:lumMod val="50000"/>
                  </a:schemeClr>
                </a:solidFill>
              </a:rPr>
              <a:t>DEFW</a:t>
            </a:r>
          </a:p>
        </p:txBody>
      </p:sp>
      <p:pic>
        <p:nvPicPr>
          <p:cNvPr id="39" name="Picture 38"/>
          <p:cNvPicPr>
            <a:picLocks noChangeAspect="1"/>
          </p:cNvPicPr>
          <p:nvPr/>
        </p:nvPicPr>
        <p:blipFill>
          <a:blip r:embed="rId14">
            <a:duotone>
              <a:schemeClr val="accent3">
                <a:shade val="45000"/>
                <a:satMod val="135000"/>
              </a:schemeClr>
              <a:prstClr val="white"/>
            </a:duotone>
            <a:extLst>
              <a:ext uri="{BEBA8EAE-BF5A-486C-A8C5-ECC9F3942E4B}">
                <a14:imgProps xmlns:a14="http://schemas.microsoft.com/office/drawing/2010/main">
                  <a14:imgLayer r:embed="rId15">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sp>
        <p:nvSpPr>
          <p:cNvPr id="43"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 x GE RJ45 WAN </a:t>
            </a:r>
            <a:r>
              <a:rPr lang="en-US" sz="1000" b="1" dirty="0" smtClean="0"/>
              <a:t>Ports</a:t>
            </a:r>
          </a:p>
          <a:p>
            <a:pPr marL="343033" indent="-343033" defTabSz="914379">
              <a:spcBef>
                <a:spcPct val="20000"/>
              </a:spcBef>
              <a:buClr>
                <a:schemeClr val="accent6"/>
              </a:buClr>
              <a:buFont typeface="+mj-ea"/>
              <a:buAutoNum type="circleNumDbPlain"/>
            </a:pPr>
            <a:r>
              <a:rPr lang="en-US" sz="1000" b="1" dirty="0" smtClean="0"/>
              <a:t>1 x GE RJ45 DMZ Port</a:t>
            </a:r>
            <a:endParaRPr lang="en-US" sz="1000" b="1" dirty="0"/>
          </a:p>
          <a:p>
            <a:pPr marL="343033" indent="-343033" defTabSz="914379">
              <a:spcBef>
                <a:spcPct val="20000"/>
              </a:spcBef>
              <a:buClr>
                <a:schemeClr val="accent6"/>
              </a:buClr>
              <a:buFont typeface="+mj-ea"/>
              <a:buAutoNum type="circleNumDbPlain"/>
            </a:pPr>
            <a:r>
              <a:rPr lang="en-US" sz="1000" b="1" dirty="0"/>
              <a:t>7</a:t>
            </a:r>
            <a:r>
              <a:rPr lang="en-US" sz="1000" b="1" dirty="0" smtClean="0"/>
              <a:t> </a:t>
            </a:r>
            <a:r>
              <a:rPr lang="en-US" sz="1000" b="1" dirty="0"/>
              <a:t>x GE RJ45 Ports</a:t>
            </a:r>
          </a:p>
          <a:p>
            <a:pPr marL="343033" indent="-343033" defTabSz="914379">
              <a:spcBef>
                <a:spcPct val="20000"/>
              </a:spcBef>
              <a:buClr>
                <a:schemeClr val="accent6"/>
              </a:buClr>
              <a:buFont typeface="+mj-ea"/>
              <a:buAutoNum type="circleNumDbPlain"/>
            </a:pPr>
            <a:r>
              <a:rPr lang="en-US" sz="1000" b="1" dirty="0"/>
              <a:t>WiFi Variant: 802.11a/b/g/</a:t>
            </a:r>
            <a:r>
              <a:rPr lang="en-US" sz="1000" b="1" dirty="0" smtClean="0"/>
              <a:t>n/ac</a:t>
            </a:r>
            <a:endParaRPr lang="en-US" sz="1000" b="1" dirty="0"/>
          </a:p>
          <a:p>
            <a:pPr defTabSz="914379">
              <a:spcBef>
                <a:spcPct val="20000"/>
              </a:spcBef>
              <a:buClr>
                <a:schemeClr val="accent6"/>
              </a:buClr>
            </a:pPr>
            <a:endParaRPr lang="en-US" sz="1000" dirty="0"/>
          </a:p>
          <a:p>
            <a:pPr defTabSz="914379">
              <a:spcBef>
                <a:spcPct val="20000"/>
              </a:spcBef>
              <a:buClr>
                <a:schemeClr val="accent6"/>
              </a:buClr>
            </a:pPr>
            <a:endParaRPr lang="en-US" sz="1000" dirty="0"/>
          </a:p>
        </p:txBody>
      </p:sp>
      <p:sp>
        <p:nvSpPr>
          <p:cNvPr id="44" name="Oval 43"/>
          <p:cNvSpPr/>
          <p:nvPr/>
        </p:nvSpPr>
        <p:spPr bwMode="auto">
          <a:xfrm>
            <a:off x="2231900" y="2513614"/>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45" name="Oval 44"/>
          <p:cNvSpPr/>
          <p:nvPr/>
        </p:nvSpPr>
        <p:spPr bwMode="auto">
          <a:xfrm>
            <a:off x="3508705" y="2513614"/>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cxnSp>
        <p:nvCxnSpPr>
          <p:cNvPr id="46" name="Straight Connector 45"/>
          <p:cNvCxnSpPr/>
          <p:nvPr/>
        </p:nvCxnSpPr>
        <p:spPr bwMode="auto">
          <a:xfrm>
            <a:off x="6594828" y="2297091"/>
            <a:ext cx="0" cy="5472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sp>
        <p:nvSpPr>
          <p:cNvPr id="48" name="Oval 47"/>
          <p:cNvSpPr/>
          <p:nvPr/>
        </p:nvSpPr>
        <p:spPr bwMode="auto">
          <a:xfrm>
            <a:off x="4447201" y="2047562"/>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cxnSp>
        <p:nvCxnSpPr>
          <p:cNvPr id="50" name="Straight Connector 49"/>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bwMode="auto">
          <a:xfrm>
            <a:off x="2572440" y="2513614"/>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sp>
        <p:nvSpPr>
          <p:cNvPr id="40" name="Rounded Rectangle 39"/>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36" name="Picture 35" descr="Hacker-Dk.png"/>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1" name="TextBox 40"/>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350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250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180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2" name="Picture 41" descr="NGFW_sym.png"/>
          <p:cNvPicPr>
            <a:picLocks noChangeAspect="1"/>
          </p:cNvPicPr>
          <p:nvPr/>
        </p:nvPicPr>
        <p:blipFill>
          <a:blip r:embed="rId17" cstate="email">
            <a:extLst>
              <a:ext uri="{BEBA8EAE-BF5A-486C-A8C5-ECC9F3942E4B}">
                <a14:imgProps xmlns:a14="http://schemas.microsoft.com/office/drawing/2010/main">
                  <a14:imgLayer r:embed="rId18">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47" name="Picture 46"/>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3796512830"/>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4"/>
          <p:cNvSpPr>
            <a:spLocks noGrp="1" noChangeArrowheads="1"/>
          </p:cNvSpPr>
          <p:nvPr>
            <p:ph type="title"/>
          </p:nvPr>
        </p:nvSpPr>
        <p:spPr/>
        <p:txBody>
          <a:bodyPr/>
          <a:lstStyle/>
          <a:p>
            <a:pPr eaLnBrk="1" hangingPunct="1"/>
            <a:r>
              <a:rPr lang="en-US" b="0" i="0" dirty="0" smtClean="0"/>
              <a:t>FortiGate 70D</a:t>
            </a:r>
            <a:endParaRPr lang="en-US" b="0" i="0" dirty="0"/>
          </a:p>
        </p:txBody>
      </p:sp>
      <p:grpSp>
        <p:nvGrpSpPr>
          <p:cNvPr id="6" name="Group 5"/>
          <p:cNvGrpSpPr/>
          <p:nvPr/>
        </p:nvGrpSpPr>
        <p:grpSpPr>
          <a:xfrm>
            <a:off x="1184014" y="1151155"/>
            <a:ext cx="3420000" cy="1465686"/>
            <a:chOff x="1066800" y="1161143"/>
            <a:chExt cx="3420000" cy="1465686"/>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6800" y="1161143"/>
              <a:ext cx="3420000" cy="62360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6800" y="2007407"/>
              <a:ext cx="3420000" cy="619422"/>
            </a:xfrm>
            <a:prstGeom prst="rect">
              <a:avLst/>
            </a:prstGeom>
          </p:spPr>
        </p:pic>
      </p:grpSp>
      <p:sp>
        <p:nvSpPr>
          <p:cNvPr id="12"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WAN Ports</a:t>
            </a:r>
          </a:p>
          <a:p>
            <a:pPr marL="343033" indent="-343033" defTabSz="914379">
              <a:spcBef>
                <a:spcPct val="20000"/>
              </a:spcBef>
              <a:buClr>
                <a:schemeClr val="accent6"/>
              </a:buClr>
              <a:buFont typeface="+mj-ea"/>
              <a:buAutoNum type="circleNumDbPlain"/>
            </a:pPr>
            <a:r>
              <a:rPr lang="en-US" sz="1000" b="1" dirty="0"/>
              <a:t>14x GE RJ45 Switch Ports</a:t>
            </a:r>
          </a:p>
        </p:txBody>
      </p:sp>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93479" y="2297091"/>
            <a:ext cx="372259" cy="547200"/>
          </a:xfrm>
          <a:prstGeom prst="rect">
            <a:avLst/>
          </a:prstGeom>
        </p:spPr>
      </p:pic>
      <p:pic>
        <p:nvPicPr>
          <p:cNvPr id="17" name="Picture 16"/>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21220" y="2297091"/>
            <a:ext cx="372259" cy="547200"/>
          </a:xfrm>
          <a:prstGeom prst="rect">
            <a:avLst/>
          </a:prstGeom>
        </p:spPr>
      </p:pic>
      <p:cxnSp>
        <p:nvCxnSpPr>
          <p:cNvPr id="18" name="Straight Connector 17"/>
          <p:cNvCxnSpPr/>
          <p:nvPr/>
        </p:nvCxnSpPr>
        <p:spPr bwMode="auto">
          <a:xfrm>
            <a:off x="6646531" y="2297091"/>
            <a:ext cx="0" cy="5472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19" name="Picture 18" descr="WiFi-a-b-g-n.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16761" y="2297091"/>
            <a:ext cx="371646" cy="547200"/>
          </a:xfrm>
          <a:prstGeom prst="rect">
            <a:avLst/>
          </a:prstGeom>
        </p:spPr>
      </p:pic>
      <p:sp>
        <p:nvSpPr>
          <p:cNvPr id="21" name="Oval 20"/>
          <p:cNvSpPr/>
          <p:nvPr/>
        </p:nvSpPr>
        <p:spPr bwMode="auto">
          <a:xfrm>
            <a:off x="3966512" y="2538197"/>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22" name="Oval 21"/>
          <p:cNvSpPr/>
          <p:nvPr/>
        </p:nvSpPr>
        <p:spPr bwMode="auto">
          <a:xfrm>
            <a:off x="3000443" y="2538197"/>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pic>
        <p:nvPicPr>
          <p:cNvPr id="15" name="Picture 14" descr="Firewall-Sym-Dk.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6" name="TextBox 15"/>
          <p:cNvSpPr txBox="1"/>
          <p:nvPr/>
        </p:nvSpPr>
        <p:spPr>
          <a:xfrm>
            <a:off x="967369" y="3140027"/>
            <a:ext cx="1445172" cy="1558102"/>
          </a:xfrm>
          <a:prstGeom prst="rect">
            <a:avLst/>
          </a:prstGeom>
          <a:noFill/>
        </p:spPr>
        <p:txBody>
          <a:bodyPr wrap="square" lIns="91436" tIns="45718" rIns="91436" bIns="45718" rtlCol="0">
            <a:spAutoFit/>
          </a:bodyPr>
          <a:lstStyle/>
          <a:p>
            <a:r>
              <a:rPr lang="en-US" sz="1800" b="1" dirty="0">
                <a:solidFill>
                  <a:srgbClr val="000000"/>
                </a:solidFill>
              </a:rPr>
              <a:t>3.5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1.5 Million</a:t>
            </a:r>
          </a:p>
          <a:p>
            <a:r>
              <a:rPr lang="en-US" sz="800" dirty="0">
                <a:solidFill>
                  <a:srgbClr val="7F7F7F"/>
                </a:solidFill>
              </a:rPr>
              <a:t>Concurrent Sessions</a:t>
            </a:r>
          </a:p>
          <a:p>
            <a:endParaRPr lang="en-US" sz="800" dirty="0">
              <a:solidFill>
                <a:srgbClr val="7F7F7F"/>
              </a:solidFill>
            </a:endParaRPr>
          </a:p>
          <a:p>
            <a:r>
              <a:rPr lang="en-US" sz="1800" b="1" dirty="0"/>
              <a:t>4,000</a:t>
            </a:r>
          </a:p>
          <a:p>
            <a:r>
              <a:rPr lang="en-US" sz="800" dirty="0">
                <a:solidFill>
                  <a:srgbClr val="7F7F7F"/>
                </a:solidFill>
              </a:rPr>
              <a:t>New Sessions/Sec</a:t>
            </a:r>
          </a:p>
        </p:txBody>
      </p:sp>
      <p:cxnSp>
        <p:nvCxnSpPr>
          <p:cNvPr id="20" name="Straight Connector 19"/>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9"/>
          <a:stretch>
            <a:fillRect/>
          </a:stretch>
        </p:blipFill>
        <p:spPr>
          <a:xfrm>
            <a:off x="7396793" y="4062941"/>
            <a:ext cx="505867" cy="503339"/>
          </a:xfrm>
          <a:prstGeom prst="rect">
            <a:avLst/>
          </a:prstGeom>
        </p:spPr>
      </p:pic>
      <p:pic>
        <p:nvPicPr>
          <p:cNvPr id="28" name="Picture 27"/>
          <p:cNvPicPr>
            <a:picLocks noChangeAspect="1"/>
          </p:cNvPicPr>
          <p:nvPr/>
        </p:nvPicPr>
        <p:blipFill>
          <a:blip r:embed="rId10"/>
          <a:stretch>
            <a:fillRect/>
          </a:stretch>
        </p:blipFill>
        <p:spPr>
          <a:xfrm>
            <a:off x="6703208" y="4104601"/>
            <a:ext cx="468167" cy="438533"/>
          </a:xfrm>
          <a:prstGeom prst="rect">
            <a:avLst/>
          </a:prstGeom>
        </p:spPr>
      </p:pic>
      <p:pic>
        <p:nvPicPr>
          <p:cNvPr id="29" name="Picture 28"/>
          <p:cNvPicPr>
            <a:picLocks noChangeAspect="1"/>
          </p:cNvPicPr>
          <p:nvPr/>
        </p:nvPicPr>
        <p:blipFill>
          <a:blip r:embed="rId11"/>
          <a:stretch>
            <a:fillRect/>
          </a:stretch>
        </p:blipFill>
        <p:spPr>
          <a:xfrm>
            <a:off x="8097409" y="4111845"/>
            <a:ext cx="613216" cy="427264"/>
          </a:xfrm>
          <a:prstGeom prst="rect">
            <a:avLst/>
          </a:prstGeom>
        </p:spPr>
      </p:pic>
      <p:grpSp>
        <p:nvGrpSpPr>
          <p:cNvPr id="30" name="Group 29"/>
          <p:cNvGrpSpPr/>
          <p:nvPr/>
        </p:nvGrpSpPr>
        <p:grpSpPr>
          <a:xfrm>
            <a:off x="5984936" y="4091312"/>
            <a:ext cx="482083" cy="459205"/>
            <a:chOff x="5818638" y="4203821"/>
            <a:chExt cx="467667" cy="445474"/>
          </a:xfrm>
        </p:grpSpPr>
        <p:pic>
          <p:nvPicPr>
            <p:cNvPr id="31" name="Picture 30"/>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32" name="Picture 31"/>
            <p:cNvPicPr>
              <a:picLocks noChangeAspect="1"/>
            </p:cNvPicPr>
            <p:nvPr/>
          </p:nvPicPr>
          <p:blipFill>
            <a:blip r:embed="rId13"/>
            <a:stretch>
              <a:fillRect/>
            </a:stretch>
          </p:blipFill>
          <p:spPr>
            <a:xfrm flipH="1">
              <a:off x="5869115" y="4203821"/>
              <a:ext cx="417190" cy="445474"/>
            </a:xfrm>
            <a:prstGeom prst="rect">
              <a:avLst/>
            </a:prstGeom>
          </p:spPr>
        </p:pic>
      </p:grpSp>
      <p:sp>
        <p:nvSpPr>
          <p:cNvPr id="33" name="Rounded Rectangle 32"/>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a:t>
            </a:r>
          </a:p>
        </p:txBody>
      </p:sp>
      <p:sp>
        <p:nvSpPr>
          <p:cNvPr id="34" name="Rounded Rectangle 33"/>
          <p:cNvSpPr/>
          <p:nvPr/>
        </p:nvSpPr>
        <p:spPr bwMode="invGray">
          <a:xfrm>
            <a:off x="695552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a:t>
            </a:r>
          </a:p>
        </p:txBody>
      </p:sp>
      <p:sp>
        <p:nvSpPr>
          <p:cNvPr id="35" name="Rounded Rectangle 34"/>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32</a:t>
            </a:r>
          </a:p>
        </p:txBody>
      </p:sp>
      <p:cxnSp>
        <p:nvCxnSpPr>
          <p:cNvPr id="37" name="Straight Connector 36"/>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Remote Office</a:t>
            </a:r>
          </a:p>
          <a:p>
            <a:r>
              <a:rPr lang="en-US" sz="1000" dirty="0">
                <a:solidFill>
                  <a:schemeClr val="bg1">
                    <a:lumMod val="50000"/>
                  </a:schemeClr>
                </a:solidFill>
              </a:rPr>
              <a:t>DEFW</a:t>
            </a:r>
          </a:p>
        </p:txBody>
      </p:sp>
      <p:pic>
        <p:nvPicPr>
          <p:cNvPr id="39" name="Picture 38"/>
          <p:cNvPicPr>
            <a:picLocks noChangeAspect="1"/>
          </p:cNvPicPr>
          <p:nvPr/>
        </p:nvPicPr>
        <p:blipFill>
          <a:blip r:embed="rId14">
            <a:duotone>
              <a:schemeClr val="accent3">
                <a:shade val="45000"/>
                <a:satMod val="135000"/>
              </a:schemeClr>
              <a:prstClr val="white"/>
            </a:duotone>
            <a:extLst>
              <a:ext uri="{BEBA8EAE-BF5A-486C-A8C5-ECC9F3942E4B}">
                <a14:imgProps xmlns:a14="http://schemas.microsoft.com/office/drawing/2010/main">
                  <a14:imgLayer r:embed="rId15">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40" name="Straight Connector 39"/>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2" name="Rounded Rectangle 41"/>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36" name="Picture 35" descr="Hacker-Dk.png"/>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3" name="TextBox 42"/>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41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25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22.5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4" name="Picture 43" descr="NGFW_sym.png"/>
          <p:cNvPicPr>
            <a:picLocks noChangeAspect="1"/>
          </p:cNvPicPr>
          <p:nvPr/>
        </p:nvPicPr>
        <p:blipFill>
          <a:blip r:embed="rId17" cstate="email">
            <a:extLst>
              <a:ext uri="{BEBA8EAE-BF5A-486C-A8C5-ECC9F3942E4B}">
                <a14:imgProps xmlns:a14="http://schemas.microsoft.com/office/drawing/2010/main">
                  <a14:imgLayer r:embed="rId18">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45" name="Picture 44"/>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1929488506"/>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4"/>
          <p:cNvSpPr>
            <a:spLocks noGrp="1" noChangeArrowheads="1"/>
          </p:cNvSpPr>
          <p:nvPr>
            <p:ph type="title"/>
          </p:nvPr>
        </p:nvSpPr>
        <p:spPr/>
        <p:txBody>
          <a:bodyPr/>
          <a:lstStyle/>
          <a:p>
            <a:pPr eaLnBrk="1" hangingPunct="1"/>
            <a:r>
              <a:rPr lang="en-US" b="0" i="0" dirty="0" smtClean="0"/>
              <a:t>FortiGate 70D-POE</a:t>
            </a:r>
            <a:endParaRPr lang="en-US" b="0" i="0" dirty="0"/>
          </a:p>
        </p:txBody>
      </p:sp>
      <p:grpSp>
        <p:nvGrpSpPr>
          <p:cNvPr id="2" name="Group 1"/>
          <p:cNvGrpSpPr/>
          <p:nvPr/>
        </p:nvGrpSpPr>
        <p:grpSpPr>
          <a:xfrm>
            <a:off x="1184014" y="1235460"/>
            <a:ext cx="3420000" cy="1453380"/>
            <a:chOff x="1066800" y="1161143"/>
            <a:chExt cx="3420000" cy="1453380"/>
          </a:xfrm>
        </p:grpSpPr>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6800" y="1161143"/>
              <a:ext cx="3420000" cy="612891"/>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6800" y="2000251"/>
              <a:ext cx="3420000" cy="614272"/>
            </a:xfrm>
            <a:prstGeom prst="rect">
              <a:avLst/>
            </a:prstGeom>
          </p:spPr>
        </p:pic>
      </p:grpSp>
      <p:sp>
        <p:nvSpPr>
          <p:cNvPr id="10"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WAN Ports</a:t>
            </a:r>
          </a:p>
          <a:p>
            <a:pPr marL="343033" indent="-343033" defTabSz="914379">
              <a:spcBef>
                <a:spcPct val="20000"/>
              </a:spcBef>
              <a:buClr>
                <a:schemeClr val="accent6"/>
              </a:buClr>
              <a:buFont typeface="+mj-ea"/>
              <a:buAutoNum type="circleNumDbPlain"/>
            </a:pPr>
            <a:r>
              <a:rPr lang="en-US" sz="1000" b="1" dirty="0"/>
              <a:t>10x GE RJ45 Switch Ports </a:t>
            </a:r>
          </a:p>
          <a:p>
            <a:pPr marL="343033" indent="-343033" defTabSz="914379">
              <a:spcBef>
                <a:spcPct val="20000"/>
              </a:spcBef>
              <a:buClr>
                <a:schemeClr val="accent6"/>
              </a:buClr>
              <a:buFont typeface="+mj-ea"/>
              <a:buAutoNum type="circleNumDbPlain"/>
            </a:pPr>
            <a:r>
              <a:rPr lang="en-US" sz="1000" b="1" dirty="0"/>
              <a:t>4x GE RJ45 PoE Ports</a:t>
            </a:r>
            <a:br>
              <a:rPr lang="en-US" sz="1000" b="1" dirty="0"/>
            </a:br>
            <a:endParaRPr lang="en-US" sz="1000" b="1"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65738" y="2297091"/>
            <a:ext cx="372258" cy="54720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93479" y="2297091"/>
            <a:ext cx="372259" cy="547200"/>
          </a:xfrm>
          <a:prstGeom prst="rect">
            <a:avLst/>
          </a:prstGeom>
        </p:spPr>
      </p:pic>
      <p:pic>
        <p:nvPicPr>
          <p:cNvPr id="17" name="Picture 16"/>
          <p:cNvPicPr>
            <a:picLocks noChangeAspect="1"/>
          </p:cNvPicPr>
          <p:nvPr/>
        </p:nvPicPr>
        <p:blipFill>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21220" y="2297091"/>
            <a:ext cx="372259" cy="547200"/>
          </a:xfrm>
          <a:prstGeom prst="rect">
            <a:avLst/>
          </a:prstGeom>
        </p:spPr>
      </p:pic>
      <p:sp>
        <p:nvSpPr>
          <p:cNvPr id="18" name="Oval 17"/>
          <p:cNvSpPr/>
          <p:nvPr/>
        </p:nvSpPr>
        <p:spPr bwMode="auto">
          <a:xfrm>
            <a:off x="3966512" y="2616350"/>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19" name="Oval 18"/>
          <p:cNvSpPr/>
          <p:nvPr/>
        </p:nvSpPr>
        <p:spPr bwMode="auto">
          <a:xfrm>
            <a:off x="3248767" y="2616350"/>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sp>
        <p:nvSpPr>
          <p:cNvPr id="20" name="Oval 19"/>
          <p:cNvSpPr/>
          <p:nvPr/>
        </p:nvSpPr>
        <p:spPr bwMode="auto">
          <a:xfrm>
            <a:off x="2507166" y="2611463"/>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pic>
        <p:nvPicPr>
          <p:cNvPr id="21" name="Picture 20" descr="Firewall-Sym-Dk.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22" name="TextBox 21"/>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3.5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1.5 Million</a:t>
            </a:r>
          </a:p>
          <a:p>
            <a:r>
              <a:rPr lang="en-US" sz="800" dirty="0">
                <a:solidFill>
                  <a:srgbClr val="7F7F7F"/>
                </a:solidFill>
              </a:rPr>
              <a:t>Concurrent Sessions</a:t>
            </a:r>
          </a:p>
          <a:p>
            <a:endParaRPr lang="en-US" sz="800" dirty="0">
              <a:solidFill>
                <a:srgbClr val="7F7F7F"/>
              </a:solidFill>
            </a:endParaRPr>
          </a:p>
          <a:p>
            <a:r>
              <a:rPr lang="en-US" sz="1800" b="1" dirty="0"/>
              <a:t>4,000</a:t>
            </a:r>
          </a:p>
          <a:p>
            <a:r>
              <a:rPr lang="en-US" sz="800" dirty="0">
                <a:solidFill>
                  <a:srgbClr val="7F7F7F"/>
                </a:solidFill>
              </a:rPr>
              <a:t>New Sessions/Sec</a:t>
            </a:r>
          </a:p>
        </p:txBody>
      </p:sp>
      <p:cxnSp>
        <p:nvCxnSpPr>
          <p:cNvPr id="23" name="Straight Connector 22"/>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9"/>
          <a:stretch>
            <a:fillRect/>
          </a:stretch>
        </p:blipFill>
        <p:spPr>
          <a:xfrm>
            <a:off x="7396793" y="4062941"/>
            <a:ext cx="505867" cy="503339"/>
          </a:xfrm>
          <a:prstGeom prst="rect">
            <a:avLst/>
          </a:prstGeom>
        </p:spPr>
      </p:pic>
      <p:pic>
        <p:nvPicPr>
          <p:cNvPr id="29" name="Picture 28"/>
          <p:cNvPicPr>
            <a:picLocks noChangeAspect="1"/>
          </p:cNvPicPr>
          <p:nvPr/>
        </p:nvPicPr>
        <p:blipFill>
          <a:blip r:embed="rId10"/>
          <a:stretch>
            <a:fillRect/>
          </a:stretch>
        </p:blipFill>
        <p:spPr>
          <a:xfrm>
            <a:off x="6703208" y="4104601"/>
            <a:ext cx="468167" cy="438533"/>
          </a:xfrm>
          <a:prstGeom prst="rect">
            <a:avLst/>
          </a:prstGeom>
        </p:spPr>
      </p:pic>
      <p:pic>
        <p:nvPicPr>
          <p:cNvPr id="30" name="Picture 29"/>
          <p:cNvPicPr>
            <a:picLocks noChangeAspect="1"/>
          </p:cNvPicPr>
          <p:nvPr/>
        </p:nvPicPr>
        <p:blipFill>
          <a:blip r:embed="rId11"/>
          <a:stretch>
            <a:fillRect/>
          </a:stretch>
        </p:blipFill>
        <p:spPr>
          <a:xfrm>
            <a:off x="8097409" y="4111845"/>
            <a:ext cx="613216" cy="427264"/>
          </a:xfrm>
          <a:prstGeom prst="rect">
            <a:avLst/>
          </a:prstGeom>
        </p:spPr>
      </p:pic>
      <p:grpSp>
        <p:nvGrpSpPr>
          <p:cNvPr id="31" name="Group 30"/>
          <p:cNvGrpSpPr/>
          <p:nvPr/>
        </p:nvGrpSpPr>
        <p:grpSpPr>
          <a:xfrm>
            <a:off x="5984936" y="4091312"/>
            <a:ext cx="482083" cy="459205"/>
            <a:chOff x="5818638" y="4203821"/>
            <a:chExt cx="467667" cy="445474"/>
          </a:xfrm>
        </p:grpSpPr>
        <p:pic>
          <p:nvPicPr>
            <p:cNvPr id="32" name="Picture 31"/>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33" name="Picture 32"/>
            <p:cNvPicPr>
              <a:picLocks noChangeAspect="1"/>
            </p:cNvPicPr>
            <p:nvPr/>
          </p:nvPicPr>
          <p:blipFill>
            <a:blip r:embed="rId13"/>
            <a:stretch>
              <a:fillRect/>
            </a:stretch>
          </p:blipFill>
          <p:spPr>
            <a:xfrm flipH="1">
              <a:off x="5869115" y="4203821"/>
              <a:ext cx="417190" cy="445474"/>
            </a:xfrm>
            <a:prstGeom prst="rect">
              <a:avLst/>
            </a:prstGeom>
          </p:spPr>
        </p:pic>
      </p:grpSp>
      <p:sp>
        <p:nvSpPr>
          <p:cNvPr id="34" name="Rounded Rectangle 33"/>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a:t>
            </a:r>
          </a:p>
        </p:txBody>
      </p:sp>
      <p:sp>
        <p:nvSpPr>
          <p:cNvPr id="35" name="Rounded Rectangle 34"/>
          <p:cNvSpPr/>
          <p:nvPr/>
        </p:nvSpPr>
        <p:spPr bwMode="invGray">
          <a:xfrm>
            <a:off x="695552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a:t>
            </a:r>
          </a:p>
        </p:txBody>
      </p:sp>
      <p:sp>
        <p:nvSpPr>
          <p:cNvPr id="36" name="Rounded Rectangle 35"/>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32</a:t>
            </a:r>
          </a:p>
        </p:txBody>
      </p:sp>
      <p:cxnSp>
        <p:nvCxnSpPr>
          <p:cNvPr id="38" name="Straight Connector 37"/>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Remote Office</a:t>
            </a:r>
          </a:p>
          <a:p>
            <a:r>
              <a:rPr lang="en-US" sz="1000" dirty="0">
                <a:solidFill>
                  <a:schemeClr val="bg1">
                    <a:lumMod val="50000"/>
                  </a:schemeClr>
                </a:solidFill>
              </a:rPr>
              <a:t>DEFW</a:t>
            </a:r>
          </a:p>
        </p:txBody>
      </p:sp>
      <p:pic>
        <p:nvPicPr>
          <p:cNvPr id="40" name="Picture 39"/>
          <p:cNvPicPr>
            <a:picLocks noChangeAspect="1"/>
          </p:cNvPicPr>
          <p:nvPr/>
        </p:nvPicPr>
        <p:blipFill>
          <a:blip r:embed="rId14">
            <a:duotone>
              <a:schemeClr val="accent3">
                <a:shade val="45000"/>
                <a:satMod val="135000"/>
              </a:schemeClr>
              <a:prstClr val="white"/>
            </a:duotone>
            <a:extLst>
              <a:ext uri="{BEBA8EAE-BF5A-486C-A8C5-ECC9F3942E4B}">
                <a14:imgProps xmlns:a14="http://schemas.microsoft.com/office/drawing/2010/main">
                  <a14:imgLayer r:embed="rId15">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41" name="Straight Connector 40"/>
          <p:cNvCxnSpPr/>
          <p:nvPr/>
        </p:nvCxnSpPr>
        <p:spPr>
          <a:xfrm>
            <a:off x="5660138" y="1170912"/>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3" name="Rounded Rectangle 42"/>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37" name="Picture 36" descr="Hacker-Dk.png"/>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4" name="TextBox 43"/>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41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25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22.5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5" name="Picture 44" descr="NGFW_sym.png"/>
          <p:cNvPicPr>
            <a:picLocks noChangeAspect="1"/>
          </p:cNvPicPr>
          <p:nvPr/>
        </p:nvPicPr>
        <p:blipFill>
          <a:blip r:embed="rId17" cstate="email">
            <a:extLst>
              <a:ext uri="{BEBA8EAE-BF5A-486C-A8C5-ECC9F3942E4B}">
                <a14:imgProps xmlns:a14="http://schemas.microsoft.com/office/drawing/2010/main">
                  <a14:imgLayer r:embed="rId18">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46" name="Picture 45"/>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1194305214"/>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4"/>
          <p:cNvSpPr>
            <a:spLocks noGrp="1" noChangeArrowheads="1"/>
          </p:cNvSpPr>
          <p:nvPr>
            <p:ph type="title"/>
          </p:nvPr>
        </p:nvSpPr>
        <p:spPr/>
        <p:txBody>
          <a:bodyPr/>
          <a:lstStyle/>
          <a:p>
            <a:pPr eaLnBrk="1" hangingPunct="1"/>
            <a:r>
              <a:rPr lang="en-US" b="0" i="0" dirty="0" smtClean="0"/>
              <a:t>FortiGate 80D</a:t>
            </a:r>
            <a:endParaRPr lang="en-US" b="0" i="0" dirty="0"/>
          </a:p>
        </p:txBody>
      </p:sp>
      <p:pic>
        <p:nvPicPr>
          <p:cNvPr id="10" name="Picture 9" descr="FortiGate-80D-QuickStart-Onlin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4014" y="1218358"/>
            <a:ext cx="3420000" cy="1490280"/>
          </a:xfrm>
          <a:prstGeom prst="rect">
            <a:avLst/>
          </a:prstGeom>
        </p:spPr>
      </p:pic>
      <p:sp>
        <p:nvSpPr>
          <p:cNvPr id="11"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4x GE RJ45 Ports</a:t>
            </a:r>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21220" y="2303100"/>
            <a:ext cx="372259" cy="54720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93479" y="2303100"/>
            <a:ext cx="371568" cy="547200"/>
          </a:xfrm>
          <a:prstGeom prst="rect">
            <a:avLst/>
          </a:prstGeom>
        </p:spPr>
      </p:pic>
      <p:sp>
        <p:nvSpPr>
          <p:cNvPr id="16" name="Oval 15"/>
          <p:cNvSpPr/>
          <p:nvPr/>
        </p:nvSpPr>
        <p:spPr bwMode="auto">
          <a:xfrm>
            <a:off x="3675635" y="1686973"/>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pic>
        <p:nvPicPr>
          <p:cNvPr id="9" name="Picture 8" descr="Firewall-Sym-Dk.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2" name="TextBox 11"/>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1.3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1.5 Million</a:t>
            </a:r>
          </a:p>
          <a:p>
            <a:r>
              <a:rPr lang="en-US" sz="800" dirty="0">
                <a:solidFill>
                  <a:srgbClr val="7F7F7F"/>
                </a:solidFill>
              </a:rPr>
              <a:t>Concurrent Sessions</a:t>
            </a:r>
          </a:p>
          <a:p>
            <a:endParaRPr lang="en-US" sz="800" dirty="0">
              <a:solidFill>
                <a:srgbClr val="7F7F7F"/>
              </a:solidFill>
            </a:endParaRPr>
          </a:p>
          <a:p>
            <a:r>
              <a:rPr lang="en-US" sz="1800" b="1" dirty="0"/>
              <a:t>22,000</a:t>
            </a:r>
          </a:p>
          <a:p>
            <a:r>
              <a:rPr lang="en-US" sz="800" dirty="0">
                <a:solidFill>
                  <a:srgbClr val="7F7F7F"/>
                </a:solidFill>
              </a:rPr>
              <a:t>New Sessions/Sec</a:t>
            </a:r>
          </a:p>
        </p:txBody>
      </p:sp>
      <p:cxnSp>
        <p:nvCxnSpPr>
          <p:cNvPr id="14" name="Straight Connector 13"/>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6"/>
          <a:stretch>
            <a:fillRect/>
          </a:stretch>
        </p:blipFill>
        <p:spPr>
          <a:xfrm>
            <a:off x="7396793" y="4062941"/>
            <a:ext cx="505867" cy="503339"/>
          </a:xfrm>
          <a:prstGeom prst="rect">
            <a:avLst/>
          </a:prstGeom>
        </p:spPr>
      </p:pic>
      <p:pic>
        <p:nvPicPr>
          <p:cNvPr id="22" name="Picture 21"/>
          <p:cNvPicPr>
            <a:picLocks noChangeAspect="1"/>
          </p:cNvPicPr>
          <p:nvPr/>
        </p:nvPicPr>
        <p:blipFill>
          <a:blip r:embed="rId7"/>
          <a:stretch>
            <a:fillRect/>
          </a:stretch>
        </p:blipFill>
        <p:spPr>
          <a:xfrm>
            <a:off x="6703208" y="4104601"/>
            <a:ext cx="468167" cy="438533"/>
          </a:xfrm>
          <a:prstGeom prst="rect">
            <a:avLst/>
          </a:prstGeom>
        </p:spPr>
      </p:pic>
      <p:pic>
        <p:nvPicPr>
          <p:cNvPr id="23" name="Picture 22"/>
          <p:cNvPicPr>
            <a:picLocks noChangeAspect="1"/>
          </p:cNvPicPr>
          <p:nvPr/>
        </p:nvPicPr>
        <p:blipFill>
          <a:blip r:embed="rId8"/>
          <a:stretch>
            <a:fillRect/>
          </a:stretch>
        </p:blipFill>
        <p:spPr>
          <a:xfrm>
            <a:off x="8097409" y="4111845"/>
            <a:ext cx="613216" cy="427264"/>
          </a:xfrm>
          <a:prstGeom prst="rect">
            <a:avLst/>
          </a:prstGeom>
        </p:spPr>
      </p:pic>
      <p:grpSp>
        <p:nvGrpSpPr>
          <p:cNvPr id="24" name="Group 23"/>
          <p:cNvGrpSpPr/>
          <p:nvPr/>
        </p:nvGrpSpPr>
        <p:grpSpPr>
          <a:xfrm>
            <a:off x="5984936" y="4091312"/>
            <a:ext cx="482083" cy="459205"/>
            <a:chOff x="5818638" y="4203821"/>
            <a:chExt cx="467667" cy="445474"/>
          </a:xfrm>
        </p:grpSpPr>
        <p:pic>
          <p:nvPicPr>
            <p:cNvPr id="25" name="Picture 24"/>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26" name="Picture 25"/>
            <p:cNvPicPr>
              <a:picLocks noChangeAspect="1"/>
            </p:cNvPicPr>
            <p:nvPr/>
          </p:nvPicPr>
          <p:blipFill>
            <a:blip r:embed="rId10"/>
            <a:stretch>
              <a:fillRect/>
            </a:stretch>
          </p:blipFill>
          <p:spPr>
            <a:xfrm flipH="1">
              <a:off x="5869115" y="4203821"/>
              <a:ext cx="417190" cy="445474"/>
            </a:xfrm>
            <a:prstGeom prst="rect">
              <a:avLst/>
            </a:prstGeom>
          </p:spPr>
        </p:pic>
      </p:grpSp>
      <p:sp>
        <p:nvSpPr>
          <p:cNvPr id="27" name="Rounded Rectangle 26"/>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a:t>
            </a:r>
          </a:p>
        </p:txBody>
      </p:sp>
      <p:sp>
        <p:nvSpPr>
          <p:cNvPr id="28" name="Rounded Rectangle 27"/>
          <p:cNvSpPr/>
          <p:nvPr/>
        </p:nvSpPr>
        <p:spPr bwMode="invGray">
          <a:xfrm>
            <a:off x="695552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a:t>
            </a:r>
          </a:p>
        </p:txBody>
      </p:sp>
      <p:sp>
        <p:nvSpPr>
          <p:cNvPr id="29" name="Rounded Rectangle 28"/>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32</a:t>
            </a:r>
          </a:p>
        </p:txBody>
      </p:sp>
      <p:cxnSp>
        <p:nvCxnSpPr>
          <p:cNvPr id="31" name="Straight Connector 30"/>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Remote Office</a:t>
            </a:r>
          </a:p>
          <a:p>
            <a:r>
              <a:rPr lang="en-US" sz="1000" dirty="0">
                <a:solidFill>
                  <a:schemeClr val="bg1">
                    <a:lumMod val="50000"/>
                  </a:schemeClr>
                </a:solidFill>
              </a:rPr>
              <a:t>DEFW</a:t>
            </a:r>
          </a:p>
        </p:txBody>
      </p:sp>
      <p:pic>
        <p:nvPicPr>
          <p:cNvPr id="33" name="Picture 32"/>
          <p:cNvPicPr>
            <a:picLocks noChangeAspect="1"/>
          </p:cNvPicPr>
          <p:nvPr/>
        </p:nvPicPr>
        <p:blipFill>
          <a:blip r:embed="rId11">
            <a:duotone>
              <a:schemeClr val="accent3">
                <a:shade val="45000"/>
                <a:satMod val="135000"/>
              </a:schemeClr>
              <a:prstClr val="white"/>
            </a:duotone>
            <a:extLst>
              <a:ext uri="{BEBA8EAE-BF5A-486C-A8C5-ECC9F3942E4B}">
                <a14:imgProps xmlns:a14="http://schemas.microsoft.com/office/drawing/2010/main">
                  <a14:imgLayer r:embed="rId12">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34" name="Straight Connector 33"/>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36" name="Rounded Rectangle 35"/>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30" name="Picture 29" descr="Hacker-Dk.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37" name="TextBox 36"/>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245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210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190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38" name="Picture 37" descr="NGFW_sym.png"/>
          <p:cNvPicPr>
            <a:picLocks noChangeAspect="1"/>
          </p:cNvPicPr>
          <p:nvPr/>
        </p:nvPicPr>
        <p:blipFill>
          <a:blip r:embed="rId14" cstate="email">
            <a:extLst>
              <a:ext uri="{BEBA8EAE-BF5A-486C-A8C5-ECC9F3942E4B}">
                <a14:imgProps xmlns:a14="http://schemas.microsoft.com/office/drawing/2010/main">
                  <a14:imgLayer r:embed="rId15">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39" name="Picture 38"/>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4201776326"/>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4"/>
          <p:cNvSpPr>
            <a:spLocks noGrp="1" noChangeArrowheads="1"/>
          </p:cNvSpPr>
          <p:nvPr>
            <p:ph type="title"/>
          </p:nvPr>
        </p:nvSpPr>
        <p:spPr/>
        <p:txBody>
          <a:bodyPr/>
          <a:lstStyle/>
          <a:p>
            <a:pPr eaLnBrk="1" hangingPunct="1"/>
            <a:r>
              <a:rPr lang="en-US" b="0" i="0" dirty="0" smtClean="0"/>
              <a:t>FortiGate/FortiWiFi 90D</a:t>
            </a:r>
            <a:endParaRPr lang="en-US" b="0" i="0" dirty="0"/>
          </a:p>
        </p:txBody>
      </p:sp>
      <p:grpSp>
        <p:nvGrpSpPr>
          <p:cNvPr id="2" name="Group 1"/>
          <p:cNvGrpSpPr/>
          <p:nvPr/>
        </p:nvGrpSpPr>
        <p:grpSpPr>
          <a:xfrm>
            <a:off x="1184014" y="1237406"/>
            <a:ext cx="3420000" cy="1449489"/>
            <a:chOff x="1066800" y="1177340"/>
            <a:chExt cx="3420000" cy="1449489"/>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6800" y="1177340"/>
              <a:ext cx="3420000" cy="62360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6800" y="2007407"/>
              <a:ext cx="3420000" cy="619422"/>
            </a:xfrm>
            <a:prstGeom prst="rect">
              <a:avLst/>
            </a:prstGeom>
          </p:spPr>
        </p:pic>
      </p:grpSp>
      <p:sp>
        <p:nvSpPr>
          <p:cNvPr id="12"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WAN Ports</a:t>
            </a:r>
          </a:p>
          <a:p>
            <a:pPr marL="343033" indent="-343033" defTabSz="914379">
              <a:spcBef>
                <a:spcPct val="20000"/>
              </a:spcBef>
              <a:buClr>
                <a:schemeClr val="accent6"/>
              </a:buClr>
              <a:buFont typeface="+mj-ea"/>
              <a:buAutoNum type="circleNumDbPlain"/>
            </a:pPr>
            <a:r>
              <a:rPr lang="en-US" sz="1000" b="1" dirty="0"/>
              <a:t>14x GE RJ45 Switch Ports</a:t>
            </a:r>
          </a:p>
          <a:p>
            <a:pPr marL="343033" indent="-343033" defTabSz="914379">
              <a:spcBef>
                <a:spcPct val="20000"/>
              </a:spcBef>
              <a:buClr>
                <a:schemeClr val="accent6"/>
              </a:buClr>
              <a:buFont typeface="+mj-ea"/>
              <a:buAutoNum type="circleNumDbPlain"/>
            </a:pPr>
            <a:r>
              <a:rPr lang="en-US" sz="1000" b="1" dirty="0"/>
              <a:t>WiFi Variant: 802.11a/b/g/n</a:t>
            </a:r>
          </a:p>
          <a:p>
            <a:pPr defTabSz="914379">
              <a:spcBef>
                <a:spcPct val="20000"/>
              </a:spcBef>
              <a:buClr>
                <a:schemeClr val="accent6"/>
              </a:buClr>
            </a:pPr>
            <a:endParaRPr lang="en-US" sz="1000"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93479" y="2296027"/>
            <a:ext cx="372259" cy="547200"/>
          </a:xfrm>
          <a:prstGeom prst="rect">
            <a:avLst/>
          </a:prstGeom>
        </p:spPr>
      </p:pic>
      <p:pic>
        <p:nvPicPr>
          <p:cNvPr id="17" name="Picture 16"/>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21220" y="2297091"/>
            <a:ext cx="372259" cy="547200"/>
          </a:xfrm>
          <a:prstGeom prst="rect">
            <a:avLst/>
          </a:prstGeom>
        </p:spPr>
      </p:pic>
      <p:pic>
        <p:nvPicPr>
          <p:cNvPr id="18" name="Picture 17" descr="Storage-32GB.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65739" y="2296027"/>
            <a:ext cx="371646" cy="547200"/>
          </a:xfrm>
          <a:prstGeom prst="rect">
            <a:avLst/>
          </a:prstGeom>
        </p:spPr>
      </p:pic>
      <p:cxnSp>
        <p:nvCxnSpPr>
          <p:cNvPr id="20" name="Straight Connector 19"/>
          <p:cNvCxnSpPr/>
          <p:nvPr/>
        </p:nvCxnSpPr>
        <p:spPr bwMode="auto">
          <a:xfrm>
            <a:off x="7016597" y="2297091"/>
            <a:ext cx="0" cy="5472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21" name="Picture 20" descr="WiFi-a-b-g-n.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86827" y="2297091"/>
            <a:ext cx="371646" cy="547200"/>
          </a:xfrm>
          <a:prstGeom prst="rect">
            <a:avLst/>
          </a:prstGeom>
        </p:spPr>
      </p:pic>
      <p:sp>
        <p:nvSpPr>
          <p:cNvPr id="22" name="Oval 21"/>
          <p:cNvSpPr/>
          <p:nvPr/>
        </p:nvSpPr>
        <p:spPr bwMode="auto">
          <a:xfrm>
            <a:off x="3966512" y="2616350"/>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23" name="Oval 22"/>
          <p:cNvSpPr/>
          <p:nvPr/>
        </p:nvSpPr>
        <p:spPr bwMode="auto">
          <a:xfrm>
            <a:off x="3248767" y="2616350"/>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sp>
        <p:nvSpPr>
          <p:cNvPr id="24" name="Oval 23"/>
          <p:cNvSpPr/>
          <p:nvPr/>
        </p:nvSpPr>
        <p:spPr bwMode="auto">
          <a:xfrm>
            <a:off x="4457556" y="2067473"/>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cxnSp>
        <p:nvCxnSpPr>
          <p:cNvPr id="16" name="Straight Connector 15"/>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19" name="Picture 18" descr="Firewall-Sym-Dk.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25" name="TextBox 24"/>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3.5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2 Million</a:t>
            </a:r>
          </a:p>
          <a:p>
            <a:r>
              <a:rPr lang="en-US" sz="800" dirty="0">
                <a:solidFill>
                  <a:srgbClr val="7F7F7F"/>
                </a:solidFill>
              </a:rPr>
              <a:t>Concurrent Sessions</a:t>
            </a:r>
          </a:p>
          <a:p>
            <a:endParaRPr lang="en-US" sz="800" dirty="0">
              <a:solidFill>
                <a:srgbClr val="7F7F7F"/>
              </a:solidFill>
            </a:endParaRPr>
          </a:p>
          <a:p>
            <a:r>
              <a:rPr lang="en-US" sz="1800" b="1" dirty="0"/>
              <a:t>4,000</a:t>
            </a:r>
          </a:p>
          <a:p>
            <a:r>
              <a:rPr lang="en-US" sz="800" dirty="0">
                <a:solidFill>
                  <a:srgbClr val="7F7F7F"/>
                </a:solidFill>
              </a:rPr>
              <a:t>New Sessions/Sec</a:t>
            </a:r>
          </a:p>
        </p:txBody>
      </p:sp>
      <p:cxnSp>
        <p:nvCxnSpPr>
          <p:cNvPr id="26" name="Straight Connector 25"/>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10"/>
          <a:stretch>
            <a:fillRect/>
          </a:stretch>
        </p:blipFill>
        <p:spPr>
          <a:xfrm>
            <a:off x="7396793" y="4062941"/>
            <a:ext cx="505867" cy="503339"/>
          </a:xfrm>
          <a:prstGeom prst="rect">
            <a:avLst/>
          </a:prstGeom>
        </p:spPr>
      </p:pic>
      <p:pic>
        <p:nvPicPr>
          <p:cNvPr id="32" name="Picture 31"/>
          <p:cNvPicPr>
            <a:picLocks noChangeAspect="1"/>
          </p:cNvPicPr>
          <p:nvPr/>
        </p:nvPicPr>
        <p:blipFill>
          <a:blip r:embed="rId11"/>
          <a:stretch>
            <a:fillRect/>
          </a:stretch>
        </p:blipFill>
        <p:spPr>
          <a:xfrm>
            <a:off x="6703208" y="4104601"/>
            <a:ext cx="468167" cy="438533"/>
          </a:xfrm>
          <a:prstGeom prst="rect">
            <a:avLst/>
          </a:prstGeom>
        </p:spPr>
      </p:pic>
      <p:pic>
        <p:nvPicPr>
          <p:cNvPr id="33" name="Picture 32"/>
          <p:cNvPicPr>
            <a:picLocks noChangeAspect="1"/>
          </p:cNvPicPr>
          <p:nvPr/>
        </p:nvPicPr>
        <p:blipFill>
          <a:blip r:embed="rId12"/>
          <a:stretch>
            <a:fillRect/>
          </a:stretch>
        </p:blipFill>
        <p:spPr>
          <a:xfrm>
            <a:off x="8097409" y="4111845"/>
            <a:ext cx="613216" cy="427264"/>
          </a:xfrm>
          <a:prstGeom prst="rect">
            <a:avLst/>
          </a:prstGeom>
        </p:spPr>
      </p:pic>
      <p:grpSp>
        <p:nvGrpSpPr>
          <p:cNvPr id="34" name="Group 33"/>
          <p:cNvGrpSpPr/>
          <p:nvPr/>
        </p:nvGrpSpPr>
        <p:grpSpPr>
          <a:xfrm>
            <a:off x="5984936" y="4091312"/>
            <a:ext cx="482083" cy="459205"/>
            <a:chOff x="5818638" y="4203821"/>
            <a:chExt cx="467667" cy="445474"/>
          </a:xfrm>
        </p:grpSpPr>
        <p:pic>
          <p:nvPicPr>
            <p:cNvPr id="35" name="Picture 34"/>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36" name="Picture 35"/>
            <p:cNvPicPr>
              <a:picLocks noChangeAspect="1"/>
            </p:cNvPicPr>
            <p:nvPr/>
          </p:nvPicPr>
          <p:blipFill>
            <a:blip r:embed="rId14"/>
            <a:stretch>
              <a:fillRect/>
            </a:stretch>
          </p:blipFill>
          <p:spPr>
            <a:xfrm flipH="1">
              <a:off x="5869115" y="4203821"/>
              <a:ext cx="417190" cy="445474"/>
            </a:xfrm>
            <a:prstGeom prst="rect">
              <a:avLst/>
            </a:prstGeom>
          </p:spPr>
        </p:pic>
      </p:grpSp>
      <p:sp>
        <p:nvSpPr>
          <p:cNvPr id="37" name="Rounded Rectangle 36"/>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a:t>
            </a:r>
          </a:p>
        </p:txBody>
      </p:sp>
      <p:sp>
        <p:nvSpPr>
          <p:cNvPr id="38" name="Rounded Rectangle 37"/>
          <p:cNvSpPr/>
          <p:nvPr/>
        </p:nvSpPr>
        <p:spPr bwMode="invGray">
          <a:xfrm>
            <a:off x="695552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a:t>
            </a:r>
          </a:p>
        </p:txBody>
      </p:sp>
      <p:sp>
        <p:nvSpPr>
          <p:cNvPr id="39" name="Rounded Rectangle 38"/>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32</a:t>
            </a:r>
          </a:p>
        </p:txBody>
      </p:sp>
      <p:sp>
        <p:nvSpPr>
          <p:cNvPr id="40" name="Rounded Rectangle 39"/>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cxnSp>
        <p:nvCxnSpPr>
          <p:cNvPr id="41" name="Straight Connector 40"/>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Remote Office</a:t>
            </a:r>
          </a:p>
          <a:p>
            <a:r>
              <a:rPr lang="en-US" sz="1000" dirty="0">
                <a:solidFill>
                  <a:schemeClr val="bg1">
                    <a:lumMod val="50000"/>
                  </a:schemeClr>
                </a:solidFill>
              </a:rPr>
              <a:t>DEFW</a:t>
            </a:r>
          </a:p>
        </p:txBody>
      </p:sp>
      <p:pic>
        <p:nvPicPr>
          <p:cNvPr id="43" name="Picture 42"/>
          <p:cNvPicPr>
            <a:picLocks noChangeAspect="1"/>
          </p:cNvPicPr>
          <p:nvPr/>
        </p:nvPicPr>
        <p:blipFill>
          <a:blip r:embed="rId15">
            <a:duotone>
              <a:schemeClr val="accent3">
                <a:shade val="45000"/>
                <a:satMod val="135000"/>
              </a:schemeClr>
              <a:prstClr val="white"/>
            </a:duotone>
            <a:extLst>
              <a:ext uri="{BEBA8EAE-BF5A-486C-A8C5-ECC9F3942E4B}">
                <a14:imgProps xmlns:a14="http://schemas.microsoft.com/office/drawing/2010/main">
                  <a14:imgLayer r:embed="rId16">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pic>
        <p:nvPicPr>
          <p:cNvPr id="45" name="Picture 44" descr="Hacker-Dk.png"/>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6" name="TextBox 45"/>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41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25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22.5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7" name="Picture 46" descr="NGFW_sym.png"/>
          <p:cNvPicPr>
            <a:picLocks noChangeAspect="1"/>
          </p:cNvPicPr>
          <p:nvPr/>
        </p:nvPicPr>
        <p:blipFill>
          <a:blip r:embed="rId18" cstate="email">
            <a:extLst>
              <a:ext uri="{BEBA8EAE-BF5A-486C-A8C5-ECC9F3942E4B}">
                <a14:imgProps xmlns:a14="http://schemas.microsoft.com/office/drawing/2010/main">
                  <a14:imgLayer r:embed="rId19">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48" name="Picture 47"/>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1291671426"/>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4"/>
          <p:cNvSpPr>
            <a:spLocks noGrp="1" noChangeArrowheads="1"/>
          </p:cNvSpPr>
          <p:nvPr>
            <p:ph type="title"/>
          </p:nvPr>
        </p:nvSpPr>
        <p:spPr/>
        <p:txBody>
          <a:bodyPr/>
          <a:lstStyle/>
          <a:p>
            <a:pPr eaLnBrk="1" hangingPunct="1"/>
            <a:r>
              <a:rPr lang="en-US" b="0" i="0" dirty="0" smtClean="0"/>
              <a:t>FortiGate/FortiWiFi 90D-POE</a:t>
            </a:r>
            <a:endParaRPr lang="en-US" b="0" i="0" dirty="0"/>
          </a:p>
        </p:txBody>
      </p:sp>
      <p:grpSp>
        <p:nvGrpSpPr>
          <p:cNvPr id="2" name="Group 1"/>
          <p:cNvGrpSpPr/>
          <p:nvPr/>
        </p:nvGrpSpPr>
        <p:grpSpPr>
          <a:xfrm>
            <a:off x="1184014" y="1272423"/>
            <a:ext cx="3420000" cy="1379455"/>
            <a:chOff x="1066800" y="1235068"/>
            <a:chExt cx="3420000" cy="1379455"/>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6800" y="1235068"/>
              <a:ext cx="3420000" cy="61289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6800" y="2000251"/>
              <a:ext cx="3420000" cy="614272"/>
            </a:xfrm>
            <a:prstGeom prst="rect">
              <a:avLst/>
            </a:prstGeom>
          </p:spPr>
        </p:pic>
      </p:grpSp>
      <p:sp>
        <p:nvSpPr>
          <p:cNvPr id="17"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WAN Ports</a:t>
            </a:r>
          </a:p>
          <a:p>
            <a:pPr marL="343033" indent="-343033" defTabSz="914379">
              <a:spcBef>
                <a:spcPct val="20000"/>
              </a:spcBef>
              <a:buClr>
                <a:schemeClr val="accent6"/>
              </a:buClr>
              <a:buFont typeface="+mj-ea"/>
              <a:buAutoNum type="circleNumDbPlain"/>
            </a:pPr>
            <a:r>
              <a:rPr lang="en-US" sz="1000" b="1" dirty="0"/>
              <a:t>10x GE RJ45 Switch Ports</a:t>
            </a:r>
          </a:p>
          <a:p>
            <a:pPr marL="343033" indent="-343033" defTabSz="914379">
              <a:spcBef>
                <a:spcPct val="20000"/>
              </a:spcBef>
              <a:buClr>
                <a:schemeClr val="accent6"/>
              </a:buClr>
              <a:buFont typeface="+mj-ea"/>
              <a:buAutoNum type="circleNumDbPlain"/>
            </a:pPr>
            <a:r>
              <a:rPr lang="en-US" sz="1000" b="1" dirty="0"/>
              <a:t>4x GE RJ45 PoE Ports</a:t>
            </a:r>
          </a:p>
          <a:p>
            <a:pPr marL="343033" indent="-343033" defTabSz="914379">
              <a:spcBef>
                <a:spcPct val="20000"/>
              </a:spcBef>
              <a:buClr>
                <a:schemeClr val="accent6"/>
              </a:buClr>
              <a:buFont typeface="+mj-ea"/>
              <a:buAutoNum type="circleNumDbPlain"/>
            </a:pPr>
            <a:r>
              <a:rPr lang="en-US" sz="1000" b="1" dirty="0"/>
              <a:t>WiFi Variant: 802.11a/b/g/n</a:t>
            </a:r>
          </a:p>
        </p:txBody>
      </p:sp>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65738" y="2297091"/>
            <a:ext cx="372258" cy="54720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93479" y="2296027"/>
            <a:ext cx="372259" cy="547200"/>
          </a:xfrm>
          <a:prstGeom prst="rect">
            <a:avLst/>
          </a:prstGeom>
        </p:spPr>
      </p:pic>
      <p:pic>
        <p:nvPicPr>
          <p:cNvPr id="21" name="Picture 20"/>
          <p:cNvPicPr>
            <a:picLocks noChangeAspect="1"/>
          </p:cNvPicPr>
          <p:nvPr/>
        </p:nvPicPr>
        <p:blipFill>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21220" y="2297091"/>
            <a:ext cx="372259" cy="547200"/>
          </a:xfrm>
          <a:prstGeom prst="rect">
            <a:avLst/>
          </a:prstGeom>
        </p:spPr>
      </p:pic>
      <p:pic>
        <p:nvPicPr>
          <p:cNvPr id="22" name="Picture 21" descr="Storage-32GB.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34743" y="2300410"/>
            <a:ext cx="371646" cy="547200"/>
          </a:xfrm>
          <a:prstGeom prst="rect">
            <a:avLst/>
          </a:prstGeom>
        </p:spPr>
      </p:pic>
      <p:cxnSp>
        <p:nvCxnSpPr>
          <p:cNvPr id="23" name="Straight Connector 22"/>
          <p:cNvCxnSpPr/>
          <p:nvPr/>
        </p:nvCxnSpPr>
        <p:spPr bwMode="auto">
          <a:xfrm>
            <a:off x="7389823" y="2300410"/>
            <a:ext cx="0" cy="5472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24" name="Picture 23" descr="WiFi-a-b-g-n.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60053" y="2300410"/>
            <a:ext cx="371646" cy="547200"/>
          </a:xfrm>
          <a:prstGeom prst="rect">
            <a:avLst/>
          </a:prstGeom>
        </p:spPr>
      </p:pic>
      <p:sp>
        <p:nvSpPr>
          <p:cNvPr id="25" name="Oval 24"/>
          <p:cNvSpPr/>
          <p:nvPr/>
        </p:nvSpPr>
        <p:spPr bwMode="auto">
          <a:xfrm>
            <a:off x="3966512" y="2616350"/>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26" name="Oval 25"/>
          <p:cNvSpPr/>
          <p:nvPr/>
        </p:nvSpPr>
        <p:spPr bwMode="auto">
          <a:xfrm>
            <a:off x="3248767" y="2616350"/>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sp>
        <p:nvSpPr>
          <p:cNvPr id="27" name="Oval 26"/>
          <p:cNvSpPr/>
          <p:nvPr/>
        </p:nvSpPr>
        <p:spPr bwMode="auto">
          <a:xfrm>
            <a:off x="2507166" y="2611463"/>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sp>
        <p:nvSpPr>
          <p:cNvPr id="28" name="Oval 27"/>
          <p:cNvSpPr/>
          <p:nvPr/>
        </p:nvSpPr>
        <p:spPr bwMode="auto">
          <a:xfrm>
            <a:off x="4468052" y="203760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4</a:t>
            </a:r>
          </a:p>
        </p:txBody>
      </p:sp>
      <p:pic>
        <p:nvPicPr>
          <p:cNvPr id="19" name="Picture 18" descr="Firewall-Sym-Dk.pn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29" name="TextBox 28"/>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3.5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2 Million</a:t>
            </a:r>
          </a:p>
          <a:p>
            <a:r>
              <a:rPr lang="en-US" sz="800" dirty="0">
                <a:solidFill>
                  <a:srgbClr val="7F7F7F"/>
                </a:solidFill>
              </a:rPr>
              <a:t>Concurrent Sessions</a:t>
            </a:r>
          </a:p>
          <a:p>
            <a:endParaRPr lang="en-US" sz="800" dirty="0">
              <a:solidFill>
                <a:srgbClr val="7F7F7F"/>
              </a:solidFill>
            </a:endParaRPr>
          </a:p>
          <a:p>
            <a:r>
              <a:rPr lang="en-US" sz="1800" b="1" dirty="0"/>
              <a:t>4,000</a:t>
            </a:r>
          </a:p>
          <a:p>
            <a:r>
              <a:rPr lang="en-US" sz="800" dirty="0">
                <a:solidFill>
                  <a:srgbClr val="7F7F7F"/>
                </a:solidFill>
              </a:rPr>
              <a:t>New Sessions/Sec</a:t>
            </a:r>
          </a:p>
        </p:txBody>
      </p:sp>
      <p:cxnSp>
        <p:nvCxnSpPr>
          <p:cNvPr id="30" name="Straight Connector 29"/>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11"/>
          <a:stretch>
            <a:fillRect/>
          </a:stretch>
        </p:blipFill>
        <p:spPr>
          <a:xfrm>
            <a:off x="7396793" y="4062941"/>
            <a:ext cx="505867" cy="503339"/>
          </a:xfrm>
          <a:prstGeom prst="rect">
            <a:avLst/>
          </a:prstGeom>
        </p:spPr>
      </p:pic>
      <p:pic>
        <p:nvPicPr>
          <p:cNvPr id="36" name="Picture 35"/>
          <p:cNvPicPr>
            <a:picLocks noChangeAspect="1"/>
          </p:cNvPicPr>
          <p:nvPr/>
        </p:nvPicPr>
        <p:blipFill>
          <a:blip r:embed="rId12"/>
          <a:stretch>
            <a:fillRect/>
          </a:stretch>
        </p:blipFill>
        <p:spPr>
          <a:xfrm>
            <a:off x="6703208" y="4104601"/>
            <a:ext cx="468167" cy="438533"/>
          </a:xfrm>
          <a:prstGeom prst="rect">
            <a:avLst/>
          </a:prstGeom>
        </p:spPr>
      </p:pic>
      <p:pic>
        <p:nvPicPr>
          <p:cNvPr id="37" name="Picture 36"/>
          <p:cNvPicPr>
            <a:picLocks noChangeAspect="1"/>
          </p:cNvPicPr>
          <p:nvPr/>
        </p:nvPicPr>
        <p:blipFill>
          <a:blip r:embed="rId13"/>
          <a:stretch>
            <a:fillRect/>
          </a:stretch>
        </p:blipFill>
        <p:spPr>
          <a:xfrm>
            <a:off x="8097409" y="4111845"/>
            <a:ext cx="613216" cy="427264"/>
          </a:xfrm>
          <a:prstGeom prst="rect">
            <a:avLst/>
          </a:prstGeom>
        </p:spPr>
      </p:pic>
      <p:grpSp>
        <p:nvGrpSpPr>
          <p:cNvPr id="38" name="Group 37"/>
          <p:cNvGrpSpPr/>
          <p:nvPr/>
        </p:nvGrpSpPr>
        <p:grpSpPr>
          <a:xfrm>
            <a:off x="5984936" y="4091312"/>
            <a:ext cx="482083" cy="459205"/>
            <a:chOff x="5818638" y="4203821"/>
            <a:chExt cx="467667" cy="445474"/>
          </a:xfrm>
        </p:grpSpPr>
        <p:pic>
          <p:nvPicPr>
            <p:cNvPr id="39" name="Picture 38"/>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40" name="Picture 39"/>
            <p:cNvPicPr>
              <a:picLocks noChangeAspect="1"/>
            </p:cNvPicPr>
            <p:nvPr/>
          </p:nvPicPr>
          <p:blipFill>
            <a:blip r:embed="rId15"/>
            <a:stretch>
              <a:fillRect/>
            </a:stretch>
          </p:blipFill>
          <p:spPr>
            <a:xfrm flipH="1">
              <a:off x="5869115" y="4203821"/>
              <a:ext cx="417190" cy="445474"/>
            </a:xfrm>
            <a:prstGeom prst="rect">
              <a:avLst/>
            </a:prstGeom>
          </p:spPr>
        </p:pic>
      </p:grpSp>
      <p:sp>
        <p:nvSpPr>
          <p:cNvPr id="41" name="Rounded Rectangle 40"/>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a:t>
            </a:r>
          </a:p>
        </p:txBody>
      </p:sp>
      <p:sp>
        <p:nvSpPr>
          <p:cNvPr id="42" name="Rounded Rectangle 41"/>
          <p:cNvSpPr/>
          <p:nvPr/>
        </p:nvSpPr>
        <p:spPr bwMode="invGray">
          <a:xfrm>
            <a:off x="695552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a:t>
            </a:r>
          </a:p>
        </p:txBody>
      </p:sp>
      <p:sp>
        <p:nvSpPr>
          <p:cNvPr id="43" name="Rounded Rectangle 42"/>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32</a:t>
            </a:r>
          </a:p>
        </p:txBody>
      </p:sp>
      <p:sp>
        <p:nvSpPr>
          <p:cNvPr id="44" name="Rounded Rectangle 43"/>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cxnSp>
        <p:nvCxnSpPr>
          <p:cNvPr id="45" name="Straight Connector 44"/>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Remote Office</a:t>
            </a:r>
          </a:p>
          <a:p>
            <a:r>
              <a:rPr lang="en-US" sz="1000" dirty="0">
                <a:solidFill>
                  <a:schemeClr val="bg1">
                    <a:lumMod val="50000"/>
                  </a:schemeClr>
                </a:solidFill>
              </a:rPr>
              <a:t>DEFW</a:t>
            </a:r>
          </a:p>
        </p:txBody>
      </p:sp>
      <p:pic>
        <p:nvPicPr>
          <p:cNvPr id="47" name="Picture 46"/>
          <p:cNvPicPr>
            <a:picLocks noChangeAspect="1"/>
          </p:cNvPicPr>
          <p:nvPr/>
        </p:nvPicPr>
        <p:blipFill>
          <a:blip r:embed="rId16">
            <a:duotone>
              <a:schemeClr val="accent3">
                <a:shade val="45000"/>
                <a:satMod val="135000"/>
              </a:schemeClr>
              <a:prstClr val="white"/>
            </a:duotone>
            <a:extLst>
              <a:ext uri="{BEBA8EAE-BF5A-486C-A8C5-ECC9F3942E4B}">
                <a14:imgProps xmlns:a14="http://schemas.microsoft.com/office/drawing/2010/main">
                  <a14:imgLayer r:embed="rId17">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48" name="Straight Connector 47"/>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50" name="Picture 49" descr="Hacker-Dk.png"/>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51" name="TextBox 50"/>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41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25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22.5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52" name="Picture 51" descr="NGFW_sym.png"/>
          <p:cNvPicPr>
            <a:picLocks noChangeAspect="1"/>
          </p:cNvPicPr>
          <p:nvPr/>
        </p:nvPicPr>
        <p:blipFill>
          <a:blip r:embed="rId19" cstate="email">
            <a:extLst>
              <a:ext uri="{BEBA8EAE-BF5A-486C-A8C5-ECC9F3942E4B}">
                <a14:imgProps xmlns:a14="http://schemas.microsoft.com/office/drawing/2010/main">
                  <a14:imgLayer r:embed="rId20">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53" name="Picture 52"/>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2447685634"/>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21220" y="2303100"/>
            <a:ext cx="372259" cy="547200"/>
          </a:xfrm>
          <a:prstGeom prst="rect">
            <a:avLst/>
          </a:prstGeom>
        </p:spPr>
      </p:pic>
      <p:sp>
        <p:nvSpPr>
          <p:cNvPr id="21507" name="Rectangle 4"/>
          <p:cNvSpPr>
            <a:spLocks noGrp="1" noChangeArrowheads="1"/>
          </p:cNvSpPr>
          <p:nvPr>
            <p:ph type="title"/>
          </p:nvPr>
        </p:nvSpPr>
        <p:spPr/>
        <p:txBody>
          <a:bodyPr/>
          <a:lstStyle/>
          <a:p>
            <a:pPr eaLnBrk="1" hangingPunct="1"/>
            <a:r>
              <a:rPr lang="en-US" b="0" i="0" dirty="0" smtClean="0"/>
              <a:t>FortiGate/FortiWiFi 92D</a:t>
            </a:r>
            <a:endParaRPr lang="en-US" b="0" i="0" dirty="0"/>
          </a:p>
        </p:txBody>
      </p:sp>
      <p:grpSp>
        <p:nvGrpSpPr>
          <p:cNvPr id="2" name="Group 1"/>
          <p:cNvGrpSpPr/>
          <p:nvPr/>
        </p:nvGrpSpPr>
        <p:grpSpPr>
          <a:xfrm>
            <a:off x="1184451" y="1153033"/>
            <a:ext cx="3420875" cy="1461930"/>
            <a:chOff x="1295954" y="1161143"/>
            <a:chExt cx="3420875" cy="1461930"/>
          </a:xfrm>
        </p:grpSpPr>
        <p:pic>
          <p:nvPicPr>
            <p:cNvPr id="18" name="Picture 17" descr="FWF-92D-Rear.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96829" y="2000252"/>
              <a:ext cx="3420000" cy="622821"/>
            </a:xfrm>
            <a:prstGeom prst="rect">
              <a:avLst/>
            </a:prstGeom>
          </p:spPr>
        </p:pic>
        <p:pic>
          <p:nvPicPr>
            <p:cNvPr id="20" name="Picture 19" descr="FG_FWF-92D-Fron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95954" y="1161143"/>
              <a:ext cx="3420000" cy="622821"/>
            </a:xfrm>
            <a:prstGeom prst="rect">
              <a:avLst/>
            </a:prstGeom>
          </p:spPr>
        </p:pic>
      </p:grpSp>
      <p:sp>
        <p:nvSpPr>
          <p:cNvPr id="19"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WAN Ports</a:t>
            </a:r>
          </a:p>
          <a:p>
            <a:pPr marL="343033" indent="-343033" defTabSz="914379">
              <a:spcBef>
                <a:spcPct val="20000"/>
              </a:spcBef>
              <a:buClr>
                <a:schemeClr val="accent6"/>
              </a:buClr>
              <a:buFont typeface="+mj-ea"/>
              <a:buAutoNum type="circleNumDbPlain"/>
            </a:pPr>
            <a:r>
              <a:rPr lang="en-US" sz="1000" b="1" dirty="0"/>
              <a:t>14x GE RJ45 Ports</a:t>
            </a:r>
          </a:p>
          <a:p>
            <a:pPr marL="343033" indent="-343033" defTabSz="914379">
              <a:spcBef>
                <a:spcPct val="20000"/>
              </a:spcBef>
              <a:buClr>
                <a:schemeClr val="accent6"/>
              </a:buClr>
              <a:buFont typeface="+mj-ea"/>
              <a:buAutoNum type="circleNumDbPlain"/>
            </a:pPr>
            <a:r>
              <a:rPr lang="en-US" sz="1000" b="1" dirty="0"/>
              <a:t>WiFi Variant: 802.11a/b/g/n</a:t>
            </a:r>
            <a:r>
              <a:rPr lang="en-US" sz="1000" dirty="0"/>
              <a:t>	</a:t>
            </a:r>
          </a:p>
        </p:txBody>
      </p:sp>
      <p:pic>
        <p:nvPicPr>
          <p:cNvPr id="26" name="Picture 2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93479" y="2303100"/>
            <a:ext cx="371568" cy="547200"/>
          </a:xfrm>
          <a:prstGeom prst="rect">
            <a:avLst/>
          </a:prstGeom>
        </p:spPr>
      </p:pic>
      <p:cxnSp>
        <p:nvCxnSpPr>
          <p:cNvPr id="27" name="Straight Connector 26"/>
          <p:cNvCxnSpPr/>
          <p:nvPr/>
        </p:nvCxnSpPr>
        <p:spPr bwMode="auto">
          <a:xfrm>
            <a:off x="6646531" y="2297091"/>
            <a:ext cx="0" cy="547200"/>
          </a:xfrm>
          <a:prstGeom prst="line">
            <a:avLst/>
          </a:prstGeom>
          <a:solidFill>
            <a:schemeClr val="accent2">
              <a:alpha val="42000"/>
            </a:schemeClr>
          </a:solidFill>
          <a:ln w="12700" cap="flat" cmpd="sng" algn="ctr">
            <a:solidFill>
              <a:schemeClr val="bg1">
                <a:lumMod val="65000"/>
              </a:schemeClr>
            </a:solidFill>
            <a:prstDash val="solid"/>
            <a:round/>
            <a:headEnd type="none" w="med" len="med"/>
            <a:tailEnd type="none" w="med" len="med"/>
          </a:ln>
          <a:effectLst/>
        </p:spPr>
      </p:cxnSp>
      <p:pic>
        <p:nvPicPr>
          <p:cNvPr id="28" name="Picture 27" descr="WiFi-a-b-g-n.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16761" y="2297091"/>
            <a:ext cx="371646" cy="547200"/>
          </a:xfrm>
          <a:prstGeom prst="rect">
            <a:avLst/>
          </a:prstGeom>
        </p:spPr>
      </p:pic>
      <p:sp>
        <p:nvSpPr>
          <p:cNvPr id="29" name="Oval 28"/>
          <p:cNvSpPr/>
          <p:nvPr/>
        </p:nvSpPr>
        <p:spPr bwMode="auto">
          <a:xfrm>
            <a:off x="2586366" y="2533310"/>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30" name="Oval 29"/>
          <p:cNvSpPr/>
          <p:nvPr/>
        </p:nvSpPr>
        <p:spPr bwMode="auto">
          <a:xfrm>
            <a:off x="3610331" y="2533310"/>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cxnSp>
        <p:nvCxnSpPr>
          <p:cNvPr id="14" name="Straight Connector 13"/>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15" name="Picture 14" descr="Firewall-Sym-Dk.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6" name="TextBox 15"/>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2.0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1.5 Million</a:t>
            </a:r>
          </a:p>
          <a:p>
            <a:r>
              <a:rPr lang="en-US" sz="800" dirty="0">
                <a:solidFill>
                  <a:srgbClr val="7F7F7F"/>
                </a:solidFill>
              </a:rPr>
              <a:t>Concurrent Sessions</a:t>
            </a:r>
          </a:p>
          <a:p>
            <a:endParaRPr lang="en-US" sz="800" dirty="0">
              <a:solidFill>
                <a:srgbClr val="7F7F7F"/>
              </a:solidFill>
            </a:endParaRPr>
          </a:p>
          <a:p>
            <a:r>
              <a:rPr lang="en-US" sz="1800" b="1" dirty="0"/>
              <a:t>22,000</a:t>
            </a:r>
          </a:p>
          <a:p>
            <a:r>
              <a:rPr lang="en-US" sz="800" dirty="0">
                <a:solidFill>
                  <a:srgbClr val="7F7F7F"/>
                </a:solidFill>
              </a:rPr>
              <a:t>New Sessions/Sec</a:t>
            </a:r>
          </a:p>
        </p:txBody>
      </p:sp>
      <p:cxnSp>
        <p:nvCxnSpPr>
          <p:cNvPr id="17" name="Straight Connector 16"/>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8"/>
          <a:stretch>
            <a:fillRect/>
          </a:stretch>
        </p:blipFill>
        <p:spPr>
          <a:xfrm>
            <a:off x="7396793" y="4062941"/>
            <a:ext cx="505867" cy="503339"/>
          </a:xfrm>
          <a:prstGeom prst="rect">
            <a:avLst/>
          </a:prstGeom>
        </p:spPr>
      </p:pic>
      <p:pic>
        <p:nvPicPr>
          <p:cNvPr id="32" name="Picture 31"/>
          <p:cNvPicPr>
            <a:picLocks noChangeAspect="1"/>
          </p:cNvPicPr>
          <p:nvPr/>
        </p:nvPicPr>
        <p:blipFill>
          <a:blip r:embed="rId9"/>
          <a:stretch>
            <a:fillRect/>
          </a:stretch>
        </p:blipFill>
        <p:spPr>
          <a:xfrm>
            <a:off x="6703208" y="4104601"/>
            <a:ext cx="468167" cy="438533"/>
          </a:xfrm>
          <a:prstGeom prst="rect">
            <a:avLst/>
          </a:prstGeom>
        </p:spPr>
      </p:pic>
      <p:pic>
        <p:nvPicPr>
          <p:cNvPr id="33" name="Picture 32"/>
          <p:cNvPicPr>
            <a:picLocks noChangeAspect="1"/>
          </p:cNvPicPr>
          <p:nvPr/>
        </p:nvPicPr>
        <p:blipFill>
          <a:blip r:embed="rId10"/>
          <a:stretch>
            <a:fillRect/>
          </a:stretch>
        </p:blipFill>
        <p:spPr>
          <a:xfrm>
            <a:off x="8097409" y="4111845"/>
            <a:ext cx="613216" cy="427264"/>
          </a:xfrm>
          <a:prstGeom prst="rect">
            <a:avLst/>
          </a:prstGeom>
        </p:spPr>
      </p:pic>
      <p:grpSp>
        <p:nvGrpSpPr>
          <p:cNvPr id="34" name="Group 33"/>
          <p:cNvGrpSpPr/>
          <p:nvPr/>
        </p:nvGrpSpPr>
        <p:grpSpPr>
          <a:xfrm>
            <a:off x="5984936" y="4091312"/>
            <a:ext cx="482083" cy="459205"/>
            <a:chOff x="5818638" y="4203821"/>
            <a:chExt cx="467667" cy="445474"/>
          </a:xfrm>
        </p:grpSpPr>
        <p:pic>
          <p:nvPicPr>
            <p:cNvPr id="35" name="Picture 34"/>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36" name="Picture 35"/>
            <p:cNvPicPr>
              <a:picLocks noChangeAspect="1"/>
            </p:cNvPicPr>
            <p:nvPr/>
          </p:nvPicPr>
          <p:blipFill>
            <a:blip r:embed="rId12"/>
            <a:stretch>
              <a:fillRect/>
            </a:stretch>
          </p:blipFill>
          <p:spPr>
            <a:xfrm flipH="1">
              <a:off x="5869115" y="4203821"/>
              <a:ext cx="417190" cy="445474"/>
            </a:xfrm>
            <a:prstGeom prst="rect">
              <a:avLst/>
            </a:prstGeom>
          </p:spPr>
        </p:pic>
      </p:grpSp>
      <p:sp>
        <p:nvSpPr>
          <p:cNvPr id="37" name="Rounded Rectangle 36"/>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a:t>
            </a:r>
          </a:p>
        </p:txBody>
      </p:sp>
      <p:sp>
        <p:nvSpPr>
          <p:cNvPr id="38" name="Rounded Rectangle 37"/>
          <p:cNvSpPr/>
          <p:nvPr/>
        </p:nvSpPr>
        <p:spPr bwMode="invGray">
          <a:xfrm>
            <a:off x="695552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a:t>
            </a:r>
          </a:p>
        </p:txBody>
      </p:sp>
      <p:sp>
        <p:nvSpPr>
          <p:cNvPr id="39" name="Rounded Rectangle 38"/>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32</a:t>
            </a:r>
          </a:p>
        </p:txBody>
      </p:sp>
      <p:cxnSp>
        <p:nvCxnSpPr>
          <p:cNvPr id="41" name="Straight Connector 40"/>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Remote Office</a:t>
            </a:r>
          </a:p>
          <a:p>
            <a:r>
              <a:rPr lang="en-US" sz="1000" dirty="0">
                <a:solidFill>
                  <a:schemeClr val="bg1">
                    <a:lumMod val="50000"/>
                  </a:schemeClr>
                </a:solidFill>
              </a:rPr>
              <a:t>DEFW</a:t>
            </a:r>
          </a:p>
        </p:txBody>
      </p:sp>
      <p:pic>
        <p:nvPicPr>
          <p:cNvPr id="43" name="Picture 42"/>
          <p:cNvPicPr>
            <a:picLocks noChangeAspect="1"/>
          </p:cNvPicPr>
          <p:nvPr/>
        </p:nvPicPr>
        <p:blipFill>
          <a:blip r:embed="rId13">
            <a:duotone>
              <a:schemeClr val="accent3">
                <a:shade val="45000"/>
                <a:satMod val="135000"/>
              </a:schemeClr>
              <a:prstClr val="white"/>
            </a:duotone>
            <a:extLst>
              <a:ext uri="{BEBA8EAE-BF5A-486C-A8C5-ECC9F3942E4B}">
                <a14:imgProps xmlns:a14="http://schemas.microsoft.com/office/drawing/2010/main">
                  <a14:imgLayer r:embed="rId14">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sp>
        <p:nvSpPr>
          <p:cNvPr id="45" name="Rounded Rectangle 44"/>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40" name="Picture 39" descr="Hacker-D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6" name="TextBox 45"/>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260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230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200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7" name="Picture 46" descr="NGFW_sym.png"/>
          <p:cNvPicPr>
            <a:picLocks noChangeAspect="1"/>
          </p:cNvPicPr>
          <p:nvPr/>
        </p:nvPicPr>
        <p:blipFill>
          <a:blip r:embed="rId16" cstate="email">
            <a:extLst>
              <a:ext uri="{BEBA8EAE-BF5A-486C-A8C5-ECC9F3942E4B}">
                <a14:imgProps xmlns:a14="http://schemas.microsoft.com/office/drawing/2010/main">
                  <a14:imgLayer r:embed="rId17">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48" name="Picture 47"/>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3411791709"/>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4"/>
          <p:cNvSpPr>
            <a:spLocks noGrp="1" noChangeArrowheads="1"/>
          </p:cNvSpPr>
          <p:nvPr>
            <p:ph type="title"/>
          </p:nvPr>
        </p:nvSpPr>
        <p:spPr/>
        <p:txBody>
          <a:bodyPr/>
          <a:lstStyle/>
          <a:p>
            <a:pPr eaLnBrk="1" hangingPunct="1"/>
            <a:r>
              <a:rPr lang="en-US" b="0" i="0" dirty="0" smtClean="0"/>
              <a:t>FortiGate 94D-POE</a:t>
            </a:r>
            <a:endParaRPr lang="en-US" b="0" i="0" dirty="0"/>
          </a:p>
        </p:txBody>
      </p:sp>
      <p:grpSp>
        <p:nvGrpSpPr>
          <p:cNvPr id="2" name="Group 1"/>
          <p:cNvGrpSpPr/>
          <p:nvPr/>
        </p:nvGrpSpPr>
        <p:grpSpPr>
          <a:xfrm>
            <a:off x="734014" y="1421670"/>
            <a:ext cx="4320001" cy="1080962"/>
            <a:chOff x="887521" y="1477756"/>
            <a:chExt cx="4320001" cy="1080962"/>
          </a:xfrm>
        </p:grpSpPr>
        <p:pic>
          <p:nvPicPr>
            <p:cNvPr id="12" name="Picture 11" descr="94D-poe-back.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87521" y="1934194"/>
              <a:ext cx="4320000" cy="624524"/>
            </a:xfrm>
            <a:prstGeom prst="rect">
              <a:avLst/>
            </a:prstGeom>
          </p:spPr>
        </p:pic>
        <p:pic>
          <p:nvPicPr>
            <p:cNvPr id="14" name="Picture 13" descr="94D-poe-front.png"/>
            <p:cNvPicPr>
              <a:picLocks noChangeAspect="1"/>
            </p:cNvPicPr>
            <p:nvPr/>
          </p:nvPicPr>
          <p:blipFill rotWithShape="1">
            <a:blip r:embed="rId3" cstate="print">
              <a:extLst>
                <a:ext uri="{28A0092B-C50C-407E-A947-70E740481C1C}">
                  <a14:useLocalDpi xmlns:a14="http://schemas.microsoft.com/office/drawing/2010/main"/>
                </a:ext>
              </a:extLst>
            </a:blip>
            <a:srcRect l="3557" r="4744"/>
            <a:stretch/>
          </p:blipFill>
          <p:spPr>
            <a:xfrm>
              <a:off x="887522" y="1477756"/>
              <a:ext cx="4320000" cy="381489"/>
            </a:xfrm>
            <a:prstGeom prst="rect">
              <a:avLst/>
            </a:prstGeom>
          </p:spPr>
        </p:pic>
      </p:grpSp>
      <p:sp>
        <p:nvSpPr>
          <p:cNvPr id="11"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WAN Ports</a:t>
            </a:r>
          </a:p>
          <a:p>
            <a:pPr marL="343033" indent="-343033" defTabSz="914379">
              <a:spcBef>
                <a:spcPct val="20000"/>
              </a:spcBef>
              <a:buClr>
                <a:schemeClr val="accent6"/>
              </a:buClr>
              <a:buFont typeface="+mj-ea"/>
              <a:buAutoNum type="circleNumDbPlain"/>
            </a:pPr>
            <a:r>
              <a:rPr lang="en-US" sz="1000" b="1" dirty="0"/>
              <a:t>24x GE RJ45 Switch Ports</a:t>
            </a:r>
          </a:p>
          <a:p>
            <a:pPr marL="343033" indent="-343033" defTabSz="914379">
              <a:spcBef>
                <a:spcPct val="20000"/>
              </a:spcBef>
              <a:buClr>
                <a:schemeClr val="accent6"/>
              </a:buClr>
              <a:buFont typeface="+mj-ea"/>
              <a:buAutoNum type="circleNumDbPlain"/>
            </a:pPr>
            <a:r>
              <a:rPr lang="en-US" sz="1000" b="1" dirty="0"/>
              <a:t>24x FE RJ45 PoE Ports</a:t>
            </a:r>
          </a:p>
          <a:p>
            <a:pPr marL="343033" indent="-343033" defTabSz="914379">
              <a:spcBef>
                <a:spcPct val="20000"/>
              </a:spcBef>
              <a:buClr>
                <a:schemeClr val="accent6"/>
              </a:buClr>
              <a:buFont typeface="+mj-ea"/>
              <a:buAutoNum type="circleNumDbPlain"/>
            </a:pPr>
            <a:r>
              <a:rPr lang="en-US" sz="1000" b="1" dirty="0"/>
              <a:t>2 x GE SFP DMZ slots</a:t>
            </a:r>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65738" y="2297091"/>
            <a:ext cx="372258" cy="5472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93479" y="2296795"/>
            <a:ext cx="372259" cy="547200"/>
          </a:xfrm>
          <a:prstGeom prst="rect">
            <a:avLst/>
          </a:prstGeom>
        </p:spPr>
      </p:pic>
      <p:pic>
        <p:nvPicPr>
          <p:cNvPr id="16" name="Picture 15"/>
          <p:cNvPicPr>
            <a:picLocks noChangeAspect="1"/>
          </p:cNvPicPr>
          <p:nvPr/>
        </p:nvPicPr>
        <p:blipFill>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21220" y="2297091"/>
            <a:ext cx="372259" cy="547200"/>
          </a:xfrm>
          <a:prstGeom prst="rect">
            <a:avLst/>
          </a:prstGeom>
        </p:spPr>
      </p:pic>
      <p:pic>
        <p:nvPicPr>
          <p:cNvPr id="17" name="Picture 16" descr="Storage-32GB.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34743" y="2300410"/>
            <a:ext cx="371646" cy="547200"/>
          </a:xfrm>
          <a:prstGeom prst="rect">
            <a:avLst/>
          </a:prstGeom>
        </p:spPr>
      </p:pic>
      <p:sp>
        <p:nvSpPr>
          <p:cNvPr id="23" name="Oval 22"/>
          <p:cNvSpPr/>
          <p:nvPr/>
        </p:nvSpPr>
        <p:spPr bwMode="auto">
          <a:xfrm>
            <a:off x="1185176" y="172451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24" name="Oval 23"/>
          <p:cNvSpPr/>
          <p:nvPr/>
        </p:nvSpPr>
        <p:spPr bwMode="auto">
          <a:xfrm>
            <a:off x="2113528" y="172451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sp>
        <p:nvSpPr>
          <p:cNvPr id="25" name="Oval 24"/>
          <p:cNvSpPr/>
          <p:nvPr/>
        </p:nvSpPr>
        <p:spPr bwMode="auto">
          <a:xfrm>
            <a:off x="3904930" y="1720820"/>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sp>
        <p:nvSpPr>
          <p:cNvPr id="26" name="Oval 25"/>
          <p:cNvSpPr/>
          <p:nvPr/>
        </p:nvSpPr>
        <p:spPr bwMode="auto">
          <a:xfrm>
            <a:off x="4837005" y="172451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4</a:t>
            </a:r>
          </a:p>
        </p:txBody>
      </p:sp>
      <p:pic>
        <p:nvPicPr>
          <p:cNvPr id="18" name="Picture 17" descr="Firewall-Sym-Dk.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9" name="TextBox 18"/>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3.5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2 Million</a:t>
            </a:r>
          </a:p>
          <a:p>
            <a:r>
              <a:rPr lang="en-US" sz="800" dirty="0">
                <a:solidFill>
                  <a:srgbClr val="7F7F7F"/>
                </a:solidFill>
              </a:rPr>
              <a:t>Concurrent Sessions</a:t>
            </a:r>
          </a:p>
          <a:p>
            <a:endParaRPr lang="en-US" sz="800" dirty="0">
              <a:solidFill>
                <a:srgbClr val="7F7F7F"/>
              </a:solidFill>
            </a:endParaRPr>
          </a:p>
          <a:p>
            <a:r>
              <a:rPr lang="en-US" sz="1800" b="1" dirty="0"/>
              <a:t>4,000</a:t>
            </a:r>
          </a:p>
          <a:p>
            <a:r>
              <a:rPr lang="en-US" sz="800" dirty="0">
                <a:solidFill>
                  <a:srgbClr val="7F7F7F"/>
                </a:solidFill>
              </a:rPr>
              <a:t>New Sessions/Sec</a:t>
            </a:r>
          </a:p>
        </p:txBody>
      </p:sp>
      <p:cxnSp>
        <p:nvCxnSpPr>
          <p:cNvPr id="20" name="Straight Connector 19"/>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10"/>
          <a:stretch>
            <a:fillRect/>
          </a:stretch>
        </p:blipFill>
        <p:spPr>
          <a:xfrm>
            <a:off x="7396793" y="4062941"/>
            <a:ext cx="505867" cy="503339"/>
          </a:xfrm>
          <a:prstGeom prst="rect">
            <a:avLst/>
          </a:prstGeom>
        </p:spPr>
      </p:pic>
      <p:pic>
        <p:nvPicPr>
          <p:cNvPr id="30" name="Picture 29"/>
          <p:cNvPicPr>
            <a:picLocks noChangeAspect="1"/>
          </p:cNvPicPr>
          <p:nvPr/>
        </p:nvPicPr>
        <p:blipFill>
          <a:blip r:embed="rId11"/>
          <a:stretch>
            <a:fillRect/>
          </a:stretch>
        </p:blipFill>
        <p:spPr>
          <a:xfrm>
            <a:off x="6703208" y="4104601"/>
            <a:ext cx="468167" cy="438533"/>
          </a:xfrm>
          <a:prstGeom prst="rect">
            <a:avLst/>
          </a:prstGeom>
        </p:spPr>
      </p:pic>
      <p:pic>
        <p:nvPicPr>
          <p:cNvPr id="31" name="Picture 30"/>
          <p:cNvPicPr>
            <a:picLocks noChangeAspect="1"/>
          </p:cNvPicPr>
          <p:nvPr/>
        </p:nvPicPr>
        <p:blipFill>
          <a:blip r:embed="rId12"/>
          <a:stretch>
            <a:fillRect/>
          </a:stretch>
        </p:blipFill>
        <p:spPr>
          <a:xfrm>
            <a:off x="8097409" y="4111845"/>
            <a:ext cx="613216" cy="427264"/>
          </a:xfrm>
          <a:prstGeom prst="rect">
            <a:avLst/>
          </a:prstGeom>
        </p:spPr>
      </p:pic>
      <p:grpSp>
        <p:nvGrpSpPr>
          <p:cNvPr id="32" name="Group 31"/>
          <p:cNvGrpSpPr/>
          <p:nvPr/>
        </p:nvGrpSpPr>
        <p:grpSpPr>
          <a:xfrm>
            <a:off x="5984936" y="4091312"/>
            <a:ext cx="482083" cy="459205"/>
            <a:chOff x="5818638" y="4203821"/>
            <a:chExt cx="467667" cy="445474"/>
          </a:xfrm>
        </p:grpSpPr>
        <p:pic>
          <p:nvPicPr>
            <p:cNvPr id="33" name="Picture 32"/>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34" name="Picture 33"/>
            <p:cNvPicPr>
              <a:picLocks noChangeAspect="1"/>
            </p:cNvPicPr>
            <p:nvPr/>
          </p:nvPicPr>
          <p:blipFill>
            <a:blip r:embed="rId14"/>
            <a:stretch>
              <a:fillRect/>
            </a:stretch>
          </p:blipFill>
          <p:spPr>
            <a:xfrm flipH="1">
              <a:off x="5869115" y="4203821"/>
              <a:ext cx="417190" cy="445474"/>
            </a:xfrm>
            <a:prstGeom prst="rect">
              <a:avLst/>
            </a:prstGeom>
          </p:spPr>
        </p:pic>
      </p:grpSp>
      <p:sp>
        <p:nvSpPr>
          <p:cNvPr id="35" name="Rounded Rectangle 34"/>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a:t>
            </a:r>
          </a:p>
        </p:txBody>
      </p:sp>
      <p:sp>
        <p:nvSpPr>
          <p:cNvPr id="36" name="Rounded Rectangle 35"/>
          <p:cNvSpPr/>
          <p:nvPr/>
        </p:nvSpPr>
        <p:spPr bwMode="invGray">
          <a:xfrm>
            <a:off x="695552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a:t>
            </a:r>
          </a:p>
        </p:txBody>
      </p:sp>
      <p:sp>
        <p:nvSpPr>
          <p:cNvPr id="37" name="Rounded Rectangle 36"/>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32</a:t>
            </a:r>
          </a:p>
        </p:txBody>
      </p:sp>
      <p:cxnSp>
        <p:nvCxnSpPr>
          <p:cNvPr id="39" name="Straight Connector 38"/>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Remote Office</a:t>
            </a:r>
          </a:p>
          <a:p>
            <a:r>
              <a:rPr lang="en-US" sz="1000" dirty="0">
                <a:solidFill>
                  <a:schemeClr val="bg1">
                    <a:lumMod val="50000"/>
                  </a:schemeClr>
                </a:solidFill>
              </a:rPr>
              <a:t>DEFW</a:t>
            </a:r>
          </a:p>
        </p:txBody>
      </p:sp>
      <p:pic>
        <p:nvPicPr>
          <p:cNvPr id="41" name="Picture 40"/>
          <p:cNvPicPr>
            <a:picLocks noChangeAspect="1"/>
          </p:cNvPicPr>
          <p:nvPr/>
        </p:nvPicPr>
        <p:blipFill>
          <a:blip r:embed="rId15">
            <a:duotone>
              <a:schemeClr val="accent3">
                <a:shade val="45000"/>
                <a:satMod val="135000"/>
              </a:schemeClr>
              <a:prstClr val="white"/>
            </a:duotone>
            <a:extLst>
              <a:ext uri="{BEBA8EAE-BF5A-486C-A8C5-ECC9F3942E4B}">
                <a14:imgProps xmlns:a14="http://schemas.microsoft.com/office/drawing/2010/main">
                  <a14:imgLayer r:embed="rId16">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42" name="Straight Connector 41"/>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4" name="Rounded Rectangle 43"/>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38" name="Picture 37" descr="Hacker-Dk.png"/>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5" name="TextBox 44"/>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41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25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22.5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6" name="Picture 45" descr="NGFW_sym.png"/>
          <p:cNvPicPr>
            <a:picLocks noChangeAspect="1"/>
          </p:cNvPicPr>
          <p:nvPr/>
        </p:nvPicPr>
        <p:blipFill>
          <a:blip r:embed="rId18" cstate="email">
            <a:extLst>
              <a:ext uri="{BEBA8EAE-BF5A-486C-A8C5-ECC9F3942E4B}">
                <a14:imgProps xmlns:a14="http://schemas.microsoft.com/office/drawing/2010/main">
                  <a14:imgLayer r:embed="rId19">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47" name="Picture 46"/>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690427196"/>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Rectangle 534"/>
          <p:cNvSpPr/>
          <p:nvPr/>
        </p:nvSpPr>
        <p:spPr bwMode="auto">
          <a:xfrm>
            <a:off x="0" y="0"/>
            <a:ext cx="9144000" cy="96673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endParaRPr lang="en-US" sz="2000">
              <a:solidFill>
                <a:schemeClr val="accent2"/>
              </a:solidFill>
              <a:latin typeface="Arial" charset="0"/>
            </a:endParaRPr>
          </a:p>
        </p:txBody>
      </p:sp>
      <p:pic>
        <p:nvPicPr>
          <p:cNvPr id="207" name="Picture 20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6399" y="308814"/>
            <a:ext cx="1289845" cy="624307"/>
          </a:xfrm>
          <a:prstGeom prst="rect">
            <a:avLst/>
          </a:prstGeom>
        </p:spPr>
      </p:pic>
      <p:sp>
        <p:nvSpPr>
          <p:cNvPr id="285" name="Rounded Rectangle 284"/>
          <p:cNvSpPr/>
          <p:nvPr/>
        </p:nvSpPr>
        <p:spPr>
          <a:xfrm>
            <a:off x="2922556" y="816430"/>
            <a:ext cx="2489599" cy="956687"/>
          </a:xfrm>
          <a:prstGeom prst="roundRect">
            <a:avLst>
              <a:gd name="adj" fmla="val 15698"/>
            </a:avLst>
          </a:prstGeom>
          <a:solidFill>
            <a:srgbClr val="F2F2F2"/>
          </a:solidFill>
          <a:ln w="25400" cap="flat" cmpd="sng" algn="ctr">
            <a:noFill/>
            <a:prstDash val="solid"/>
          </a:ln>
          <a:effectLst/>
        </p:spPr>
        <p:txBody>
          <a:bodyPr lIns="91436" tIns="45718" rIns="91436" bIns="45718" rtlCol="0" anchor="ctr"/>
          <a:lstStyle/>
          <a:p>
            <a:pPr algn="ctr" defTabSz="914362">
              <a:defRPr/>
            </a:pPr>
            <a:endParaRPr lang="en-US" sz="1800" kern="0">
              <a:solidFill>
                <a:sysClr val="window" lastClr="FFFFFF"/>
              </a:solidFill>
              <a:latin typeface="Calibri"/>
            </a:endParaRPr>
          </a:p>
        </p:txBody>
      </p:sp>
      <p:sp>
        <p:nvSpPr>
          <p:cNvPr id="359" name="Rounded Rectangle 358"/>
          <p:cNvSpPr/>
          <p:nvPr/>
        </p:nvSpPr>
        <p:spPr>
          <a:xfrm>
            <a:off x="914401" y="1600200"/>
            <a:ext cx="1447800" cy="914400"/>
          </a:xfrm>
          <a:prstGeom prst="roundRect">
            <a:avLst>
              <a:gd name="adj" fmla="val 15698"/>
            </a:avLst>
          </a:prstGeom>
          <a:solidFill>
            <a:srgbClr val="F2F2F2"/>
          </a:solidFill>
          <a:ln w="25400" cap="flat" cmpd="sng" algn="ctr">
            <a:noFill/>
            <a:prstDash val="solid"/>
          </a:ln>
          <a:effectLst/>
        </p:spPr>
        <p:txBody>
          <a:bodyPr lIns="91436" tIns="45718" rIns="91436" bIns="45718" rtlCol="0" anchor="ctr"/>
          <a:lstStyle/>
          <a:p>
            <a:pPr algn="ctr" defTabSz="914362">
              <a:defRPr/>
            </a:pPr>
            <a:endParaRPr lang="en-US" sz="1800" kern="0">
              <a:solidFill>
                <a:sysClr val="window" lastClr="FFFFFF"/>
              </a:solidFill>
              <a:latin typeface="Calibri"/>
            </a:endParaRPr>
          </a:p>
        </p:txBody>
      </p:sp>
      <p:cxnSp>
        <p:nvCxnSpPr>
          <p:cNvPr id="360" name="Straight Connector 359"/>
          <p:cNvCxnSpPr/>
          <p:nvPr/>
        </p:nvCxnSpPr>
        <p:spPr>
          <a:xfrm flipH="1" flipV="1">
            <a:off x="2781585" y="1545454"/>
            <a:ext cx="3504" cy="476521"/>
          </a:xfrm>
          <a:prstGeom prst="line">
            <a:avLst/>
          </a:prstGeom>
          <a:noFill/>
          <a:ln w="9525" cap="flat" cmpd="sng" algn="ctr">
            <a:solidFill>
              <a:srgbClr val="4F81BD">
                <a:shade val="95000"/>
                <a:satMod val="105000"/>
              </a:srgbClr>
            </a:solidFill>
            <a:prstDash val="solid"/>
          </a:ln>
          <a:effectLst/>
        </p:spPr>
      </p:cxnSp>
      <p:sp>
        <p:nvSpPr>
          <p:cNvPr id="361" name="Rounded Rectangle 360"/>
          <p:cNvSpPr/>
          <p:nvPr/>
        </p:nvSpPr>
        <p:spPr>
          <a:xfrm>
            <a:off x="2133600" y="114300"/>
            <a:ext cx="3886200" cy="1314450"/>
          </a:xfrm>
          <a:prstGeom prst="roundRect">
            <a:avLst>
              <a:gd name="adj" fmla="val 12592"/>
            </a:avLst>
          </a:prstGeom>
          <a:solidFill>
            <a:srgbClr val="F2F2F2"/>
          </a:solidFill>
          <a:ln w="25400" cap="flat" cmpd="sng" algn="ctr">
            <a:noFill/>
            <a:prstDash val="solid"/>
          </a:ln>
          <a:effectLst/>
        </p:spPr>
        <p:txBody>
          <a:bodyPr lIns="91436" tIns="45718" rIns="91436" bIns="45718" rtlCol="0" anchor="ctr"/>
          <a:lstStyle/>
          <a:p>
            <a:pPr algn="ctr" defTabSz="914362">
              <a:defRPr/>
            </a:pPr>
            <a:endParaRPr lang="en-US" sz="1800" kern="0">
              <a:solidFill>
                <a:sysClr val="window" lastClr="FFFFFF"/>
              </a:solidFill>
              <a:latin typeface="Calibri"/>
            </a:endParaRPr>
          </a:p>
        </p:txBody>
      </p:sp>
      <p:sp>
        <p:nvSpPr>
          <p:cNvPr id="362" name="Rounded Rectangle 361"/>
          <p:cNvSpPr/>
          <p:nvPr/>
        </p:nvSpPr>
        <p:spPr>
          <a:xfrm>
            <a:off x="6172200" y="114300"/>
            <a:ext cx="2743200" cy="4504522"/>
          </a:xfrm>
          <a:prstGeom prst="roundRect">
            <a:avLst>
              <a:gd name="adj" fmla="val 6803"/>
            </a:avLst>
          </a:prstGeom>
          <a:solidFill>
            <a:schemeClr val="bg1">
              <a:lumMod val="95000"/>
            </a:schemeClr>
          </a:solidFill>
          <a:ln w="25400" cap="flat" cmpd="sng" algn="ctr">
            <a:noFill/>
            <a:prstDash val="solid"/>
          </a:ln>
          <a:effectLst/>
        </p:spPr>
        <p:txBody>
          <a:bodyPr lIns="91436" tIns="45718" rIns="91436" bIns="45718" rtlCol="0" anchor="ctr"/>
          <a:lstStyle/>
          <a:p>
            <a:pPr algn="ctr" defTabSz="914362">
              <a:defRPr/>
            </a:pPr>
            <a:endParaRPr lang="en-US" sz="1800" kern="0">
              <a:solidFill>
                <a:sysClr val="window" lastClr="FFFFFF"/>
              </a:solidFill>
              <a:latin typeface="Calibri"/>
            </a:endParaRPr>
          </a:p>
        </p:txBody>
      </p:sp>
      <p:cxnSp>
        <p:nvCxnSpPr>
          <p:cNvPr id="363" name="Straight Connector 362"/>
          <p:cNvCxnSpPr/>
          <p:nvPr/>
        </p:nvCxnSpPr>
        <p:spPr>
          <a:xfrm flipV="1">
            <a:off x="3270808" y="2110541"/>
            <a:ext cx="574842" cy="5013"/>
          </a:xfrm>
          <a:prstGeom prst="line">
            <a:avLst/>
          </a:prstGeom>
          <a:noFill/>
          <a:ln w="9525" cap="flat" cmpd="sng" algn="ctr">
            <a:solidFill>
              <a:srgbClr val="4F81BD">
                <a:shade val="95000"/>
                <a:satMod val="105000"/>
              </a:srgbClr>
            </a:solidFill>
            <a:prstDash val="solid"/>
          </a:ln>
          <a:effectLst/>
        </p:spPr>
      </p:cxnSp>
      <p:cxnSp>
        <p:nvCxnSpPr>
          <p:cNvPr id="364" name="Straight Connector 363"/>
          <p:cNvCxnSpPr/>
          <p:nvPr/>
        </p:nvCxnSpPr>
        <p:spPr>
          <a:xfrm flipV="1">
            <a:off x="838200" y="907920"/>
            <a:ext cx="0" cy="171450"/>
          </a:xfrm>
          <a:prstGeom prst="line">
            <a:avLst/>
          </a:prstGeom>
          <a:noFill/>
          <a:ln w="9525" cap="flat" cmpd="sng" algn="ctr">
            <a:solidFill>
              <a:srgbClr val="4F81BD">
                <a:shade val="95000"/>
                <a:satMod val="105000"/>
              </a:srgbClr>
            </a:solidFill>
            <a:prstDash val="solid"/>
          </a:ln>
          <a:effectLst/>
        </p:spPr>
      </p:cxnSp>
      <p:sp>
        <p:nvSpPr>
          <p:cNvPr id="365" name="Rounded Rectangle 364"/>
          <p:cNvSpPr/>
          <p:nvPr/>
        </p:nvSpPr>
        <p:spPr>
          <a:xfrm>
            <a:off x="228600" y="1200150"/>
            <a:ext cx="1295400" cy="1885950"/>
          </a:xfrm>
          <a:prstGeom prst="roundRect">
            <a:avLst>
              <a:gd name="adj" fmla="val 15698"/>
            </a:avLst>
          </a:prstGeom>
          <a:solidFill>
            <a:schemeClr val="bg1">
              <a:lumMod val="95000"/>
            </a:schemeClr>
          </a:solidFill>
          <a:ln w="25400" cap="flat" cmpd="sng" algn="ctr">
            <a:noFill/>
            <a:prstDash val="solid"/>
          </a:ln>
          <a:effectLst/>
        </p:spPr>
        <p:txBody>
          <a:bodyPr lIns="91436" tIns="45718" rIns="91436" bIns="45718" rtlCol="0" anchor="ctr"/>
          <a:lstStyle/>
          <a:p>
            <a:pPr algn="ctr" defTabSz="914362">
              <a:defRPr/>
            </a:pPr>
            <a:endParaRPr lang="en-US" sz="1800" kern="0">
              <a:solidFill>
                <a:sysClr val="window" lastClr="FFFFFF"/>
              </a:solidFill>
              <a:latin typeface="Calibri"/>
            </a:endParaRPr>
          </a:p>
        </p:txBody>
      </p:sp>
      <p:sp>
        <p:nvSpPr>
          <p:cNvPr id="366" name="Rounded Rectangle 365"/>
          <p:cNvSpPr/>
          <p:nvPr/>
        </p:nvSpPr>
        <p:spPr>
          <a:xfrm>
            <a:off x="2133600" y="2743202"/>
            <a:ext cx="3886200" cy="1875621"/>
          </a:xfrm>
          <a:prstGeom prst="roundRect">
            <a:avLst>
              <a:gd name="adj" fmla="val 6803"/>
            </a:avLst>
          </a:prstGeom>
          <a:solidFill>
            <a:schemeClr val="bg1">
              <a:lumMod val="95000"/>
            </a:schemeClr>
          </a:solidFill>
          <a:ln w="25400" cap="flat" cmpd="sng" algn="ctr">
            <a:noFill/>
            <a:prstDash val="solid"/>
          </a:ln>
          <a:effectLst/>
        </p:spPr>
        <p:txBody>
          <a:bodyPr lIns="91436" tIns="45718" rIns="91436" bIns="45718" rtlCol="0" anchor="ctr"/>
          <a:lstStyle/>
          <a:p>
            <a:pPr algn="ctr" defTabSz="914362">
              <a:defRPr/>
            </a:pPr>
            <a:endParaRPr lang="en-US" sz="1800" kern="0">
              <a:solidFill>
                <a:sysClr val="window" lastClr="FFFFFF"/>
              </a:solidFill>
              <a:latin typeface="Calibri"/>
            </a:endParaRPr>
          </a:p>
        </p:txBody>
      </p:sp>
      <p:sp>
        <p:nvSpPr>
          <p:cNvPr id="367" name="Rounded Rectangle 366"/>
          <p:cNvSpPr/>
          <p:nvPr/>
        </p:nvSpPr>
        <p:spPr>
          <a:xfrm>
            <a:off x="228600" y="3200400"/>
            <a:ext cx="1752600" cy="1418422"/>
          </a:xfrm>
          <a:prstGeom prst="roundRect">
            <a:avLst>
              <a:gd name="adj" fmla="val 15698"/>
            </a:avLst>
          </a:prstGeom>
          <a:solidFill>
            <a:schemeClr val="bg1">
              <a:lumMod val="95000"/>
            </a:schemeClr>
          </a:solidFill>
          <a:ln w="25400" cap="flat" cmpd="sng" algn="ctr">
            <a:noFill/>
            <a:prstDash val="solid"/>
          </a:ln>
          <a:effectLst/>
        </p:spPr>
        <p:txBody>
          <a:bodyPr lIns="91436" tIns="45718" rIns="91436" bIns="45718" rtlCol="0" anchor="ctr"/>
          <a:lstStyle/>
          <a:p>
            <a:pPr algn="ctr" defTabSz="914362">
              <a:defRPr/>
            </a:pPr>
            <a:endParaRPr lang="en-US" sz="1800" kern="0">
              <a:solidFill>
                <a:sysClr val="window" lastClr="FFFFFF"/>
              </a:solidFill>
              <a:latin typeface="Calibri"/>
            </a:endParaRPr>
          </a:p>
        </p:txBody>
      </p:sp>
      <p:cxnSp>
        <p:nvCxnSpPr>
          <p:cNvPr id="404" name="Straight Connector 403"/>
          <p:cNvCxnSpPr/>
          <p:nvPr/>
        </p:nvCxnSpPr>
        <p:spPr>
          <a:xfrm>
            <a:off x="6851136" y="3517823"/>
            <a:ext cx="463378" cy="0"/>
          </a:xfrm>
          <a:prstGeom prst="line">
            <a:avLst/>
          </a:prstGeom>
          <a:noFill/>
          <a:ln w="9525" cap="flat" cmpd="sng" algn="ctr">
            <a:solidFill>
              <a:srgbClr val="4F81BD">
                <a:shade val="95000"/>
                <a:satMod val="105000"/>
              </a:srgbClr>
            </a:solidFill>
            <a:prstDash val="solid"/>
          </a:ln>
          <a:effectLst/>
        </p:spPr>
      </p:cxnSp>
      <p:cxnSp>
        <p:nvCxnSpPr>
          <p:cNvPr id="405" name="Straight Connector 404"/>
          <p:cNvCxnSpPr/>
          <p:nvPr/>
        </p:nvCxnSpPr>
        <p:spPr>
          <a:xfrm>
            <a:off x="8534400" y="3632123"/>
            <a:ext cx="0" cy="571500"/>
          </a:xfrm>
          <a:prstGeom prst="line">
            <a:avLst/>
          </a:prstGeom>
          <a:noFill/>
          <a:ln w="9525" cap="flat" cmpd="sng" algn="ctr">
            <a:solidFill>
              <a:srgbClr val="4F81BD">
                <a:shade val="95000"/>
                <a:satMod val="105000"/>
              </a:srgbClr>
            </a:solidFill>
            <a:prstDash val="solid"/>
          </a:ln>
          <a:effectLst/>
        </p:spPr>
      </p:cxnSp>
      <p:cxnSp>
        <p:nvCxnSpPr>
          <p:cNvPr id="406" name="Straight Connector 405"/>
          <p:cNvCxnSpPr/>
          <p:nvPr/>
        </p:nvCxnSpPr>
        <p:spPr>
          <a:xfrm>
            <a:off x="7453062" y="1950674"/>
            <a:ext cx="319339" cy="6635"/>
          </a:xfrm>
          <a:prstGeom prst="line">
            <a:avLst/>
          </a:prstGeom>
          <a:noFill/>
          <a:ln w="9525" cap="flat" cmpd="sng" algn="ctr">
            <a:solidFill>
              <a:srgbClr val="4F81BD">
                <a:shade val="95000"/>
                <a:satMod val="105000"/>
              </a:srgbClr>
            </a:solidFill>
            <a:prstDash val="solid"/>
          </a:ln>
          <a:effectLst/>
        </p:spPr>
      </p:cxnSp>
      <p:cxnSp>
        <p:nvCxnSpPr>
          <p:cNvPr id="407" name="Straight Connector 406"/>
          <p:cNvCxnSpPr/>
          <p:nvPr/>
        </p:nvCxnSpPr>
        <p:spPr>
          <a:xfrm flipH="1">
            <a:off x="6400802" y="1950143"/>
            <a:ext cx="919398" cy="531"/>
          </a:xfrm>
          <a:prstGeom prst="line">
            <a:avLst/>
          </a:prstGeom>
          <a:noFill/>
          <a:ln w="9525" cap="flat" cmpd="sng" algn="ctr">
            <a:solidFill>
              <a:srgbClr val="4F81BD">
                <a:shade val="95000"/>
                <a:satMod val="105000"/>
              </a:srgbClr>
            </a:solidFill>
            <a:prstDash val="solid"/>
          </a:ln>
          <a:effectLst/>
        </p:spPr>
      </p:cxnSp>
      <p:cxnSp>
        <p:nvCxnSpPr>
          <p:cNvPr id="408" name="Straight Connector 407"/>
          <p:cNvCxnSpPr/>
          <p:nvPr/>
        </p:nvCxnSpPr>
        <p:spPr>
          <a:xfrm flipH="1" flipV="1">
            <a:off x="6400800" y="1257301"/>
            <a:ext cx="1371600" cy="6635"/>
          </a:xfrm>
          <a:prstGeom prst="line">
            <a:avLst/>
          </a:prstGeom>
          <a:noFill/>
          <a:ln w="9525" cap="flat" cmpd="sng" algn="ctr">
            <a:solidFill>
              <a:srgbClr val="4F81BD">
                <a:shade val="95000"/>
                <a:satMod val="105000"/>
              </a:srgbClr>
            </a:solidFill>
            <a:prstDash val="solid"/>
          </a:ln>
          <a:effectLst/>
        </p:spPr>
      </p:cxnSp>
      <p:cxnSp>
        <p:nvCxnSpPr>
          <p:cNvPr id="409" name="Straight Connector 408"/>
          <p:cNvCxnSpPr/>
          <p:nvPr/>
        </p:nvCxnSpPr>
        <p:spPr>
          <a:xfrm flipH="1" flipV="1">
            <a:off x="6400800" y="514351"/>
            <a:ext cx="1371600" cy="6635"/>
          </a:xfrm>
          <a:prstGeom prst="line">
            <a:avLst/>
          </a:prstGeom>
          <a:noFill/>
          <a:ln w="9525" cap="flat" cmpd="sng" algn="ctr">
            <a:solidFill>
              <a:srgbClr val="4F81BD">
                <a:shade val="95000"/>
                <a:satMod val="105000"/>
              </a:srgbClr>
            </a:solidFill>
            <a:prstDash val="solid"/>
          </a:ln>
          <a:effectLst/>
        </p:spPr>
      </p:cxnSp>
      <p:sp>
        <p:nvSpPr>
          <p:cNvPr id="410" name="TextBox 409"/>
          <p:cNvSpPr txBox="1"/>
          <p:nvPr/>
        </p:nvSpPr>
        <p:spPr>
          <a:xfrm>
            <a:off x="7315201" y="3674941"/>
            <a:ext cx="740269" cy="246221"/>
          </a:xfrm>
          <a:prstGeom prst="rect">
            <a:avLst/>
          </a:prstGeom>
          <a:noFill/>
        </p:spPr>
        <p:txBody>
          <a:bodyPr wrap="non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Web</a:t>
            </a:r>
          </a:p>
        </p:txBody>
      </p:sp>
      <p:sp>
        <p:nvSpPr>
          <p:cNvPr id="411" name="TextBox 410"/>
          <p:cNvSpPr txBox="1"/>
          <p:nvPr/>
        </p:nvSpPr>
        <p:spPr>
          <a:xfrm>
            <a:off x="6227614" y="4436519"/>
            <a:ext cx="818666" cy="246221"/>
          </a:xfrm>
          <a:prstGeom prst="rect">
            <a:avLst/>
          </a:prstGeom>
          <a:noFill/>
        </p:spPr>
        <p:txBody>
          <a:bodyPr wrap="non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DDoS</a:t>
            </a:r>
          </a:p>
        </p:txBody>
      </p:sp>
      <p:sp>
        <p:nvSpPr>
          <p:cNvPr id="412" name="TextBox 411"/>
          <p:cNvSpPr txBox="1"/>
          <p:nvPr/>
        </p:nvSpPr>
        <p:spPr>
          <a:xfrm>
            <a:off x="6749811" y="2098026"/>
            <a:ext cx="718979" cy="246221"/>
          </a:xfrm>
          <a:prstGeom prst="rect">
            <a:avLst/>
          </a:prstGeom>
          <a:noFill/>
        </p:spPr>
        <p:txBody>
          <a:bodyPr wrap="non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Mail</a:t>
            </a:r>
          </a:p>
        </p:txBody>
      </p:sp>
      <p:sp>
        <p:nvSpPr>
          <p:cNvPr id="414" name="TextBox 413"/>
          <p:cNvSpPr txBox="1"/>
          <p:nvPr/>
        </p:nvSpPr>
        <p:spPr>
          <a:xfrm>
            <a:off x="8139673" y="3674941"/>
            <a:ext cx="747408" cy="246221"/>
          </a:xfrm>
          <a:prstGeom prst="rect">
            <a:avLst/>
          </a:prstGeom>
          <a:noFill/>
        </p:spPr>
        <p:txBody>
          <a:bodyPr wrap="none" lIns="91436" tIns="45718" rIns="91436" bIns="45718" rtlCol="0">
            <a:spAutoFit/>
          </a:bodyPr>
          <a:lstStyle/>
          <a:p>
            <a:pPr algn="ctr" defTabSz="914362">
              <a:defRPr/>
            </a:pPr>
            <a:r>
              <a:rPr lang="en-US" sz="1000" b="1" kern="0" dirty="0">
                <a:solidFill>
                  <a:schemeClr val="accent6"/>
                </a:solidFill>
              </a:rPr>
              <a:t>Forti</a:t>
            </a:r>
            <a:r>
              <a:rPr lang="en-US" sz="1000" b="1" kern="0" dirty="0">
                <a:solidFill>
                  <a:srgbClr val="3C3C3C"/>
                </a:solidFill>
              </a:rPr>
              <a:t>ADC</a:t>
            </a:r>
          </a:p>
        </p:txBody>
      </p:sp>
      <p:cxnSp>
        <p:nvCxnSpPr>
          <p:cNvPr id="420" name="Straight Connector 419"/>
          <p:cNvCxnSpPr/>
          <p:nvPr/>
        </p:nvCxnSpPr>
        <p:spPr>
          <a:xfrm>
            <a:off x="2819400" y="2971800"/>
            <a:ext cx="2590800" cy="0"/>
          </a:xfrm>
          <a:prstGeom prst="line">
            <a:avLst/>
          </a:prstGeom>
          <a:noFill/>
          <a:ln w="9525" cap="flat" cmpd="sng" algn="ctr">
            <a:solidFill>
              <a:srgbClr val="4F81BD">
                <a:shade val="95000"/>
                <a:satMod val="105000"/>
              </a:srgbClr>
            </a:solidFill>
            <a:prstDash val="solid"/>
          </a:ln>
          <a:effectLst/>
        </p:spPr>
      </p:cxnSp>
      <p:cxnSp>
        <p:nvCxnSpPr>
          <p:cNvPr id="421" name="Straight Connector 420"/>
          <p:cNvCxnSpPr/>
          <p:nvPr/>
        </p:nvCxnSpPr>
        <p:spPr>
          <a:xfrm flipV="1">
            <a:off x="3676389" y="2971800"/>
            <a:ext cx="0" cy="342900"/>
          </a:xfrm>
          <a:prstGeom prst="line">
            <a:avLst/>
          </a:prstGeom>
          <a:noFill/>
          <a:ln w="9525" cap="flat" cmpd="sng" algn="ctr">
            <a:solidFill>
              <a:srgbClr val="4F81BD">
                <a:shade val="95000"/>
                <a:satMod val="105000"/>
              </a:srgbClr>
            </a:solidFill>
            <a:prstDash val="solid"/>
          </a:ln>
          <a:effectLst/>
        </p:spPr>
      </p:cxnSp>
      <p:cxnSp>
        <p:nvCxnSpPr>
          <p:cNvPr id="425" name="Straight Connector 424"/>
          <p:cNvCxnSpPr/>
          <p:nvPr/>
        </p:nvCxnSpPr>
        <p:spPr>
          <a:xfrm>
            <a:off x="2664409" y="741407"/>
            <a:ext cx="0" cy="294934"/>
          </a:xfrm>
          <a:prstGeom prst="line">
            <a:avLst/>
          </a:prstGeom>
          <a:noFill/>
          <a:ln w="9525" cap="flat" cmpd="sng" algn="ctr">
            <a:solidFill>
              <a:srgbClr val="4F81BD">
                <a:shade val="95000"/>
                <a:satMod val="105000"/>
              </a:srgbClr>
            </a:solidFill>
            <a:prstDash val="solid"/>
          </a:ln>
          <a:effectLst/>
        </p:spPr>
      </p:cxnSp>
      <p:cxnSp>
        <p:nvCxnSpPr>
          <p:cNvPr id="426" name="Straight Connector 425"/>
          <p:cNvCxnSpPr/>
          <p:nvPr/>
        </p:nvCxnSpPr>
        <p:spPr>
          <a:xfrm flipV="1">
            <a:off x="3711523" y="664177"/>
            <a:ext cx="0" cy="376052"/>
          </a:xfrm>
          <a:prstGeom prst="line">
            <a:avLst/>
          </a:prstGeom>
          <a:noFill/>
          <a:ln w="9525" cap="flat" cmpd="sng" algn="ctr">
            <a:solidFill>
              <a:srgbClr val="4F81BD">
                <a:shade val="95000"/>
                <a:satMod val="105000"/>
              </a:srgbClr>
            </a:solidFill>
            <a:prstDash val="solid"/>
          </a:ln>
          <a:effectLst/>
        </p:spPr>
      </p:cxnSp>
      <p:cxnSp>
        <p:nvCxnSpPr>
          <p:cNvPr id="427" name="Straight Connector 426"/>
          <p:cNvCxnSpPr/>
          <p:nvPr/>
        </p:nvCxnSpPr>
        <p:spPr>
          <a:xfrm>
            <a:off x="4572000" y="684772"/>
            <a:ext cx="0" cy="347681"/>
          </a:xfrm>
          <a:prstGeom prst="line">
            <a:avLst/>
          </a:prstGeom>
          <a:noFill/>
          <a:ln w="9525" cap="flat" cmpd="sng" algn="ctr">
            <a:solidFill>
              <a:srgbClr val="4F81BD">
                <a:shade val="95000"/>
                <a:satMod val="105000"/>
              </a:srgbClr>
            </a:solidFill>
            <a:prstDash val="solid"/>
          </a:ln>
          <a:effectLst/>
        </p:spPr>
      </p:cxnSp>
      <p:cxnSp>
        <p:nvCxnSpPr>
          <p:cNvPr id="428" name="Straight Connector 427"/>
          <p:cNvCxnSpPr/>
          <p:nvPr/>
        </p:nvCxnSpPr>
        <p:spPr>
          <a:xfrm>
            <a:off x="5639837" y="705365"/>
            <a:ext cx="0" cy="327087"/>
          </a:xfrm>
          <a:prstGeom prst="line">
            <a:avLst/>
          </a:prstGeom>
          <a:noFill/>
          <a:ln w="9525" cap="flat" cmpd="sng" algn="ctr">
            <a:solidFill>
              <a:srgbClr val="4F81BD">
                <a:shade val="95000"/>
                <a:satMod val="105000"/>
              </a:srgbClr>
            </a:solidFill>
            <a:prstDash val="solid"/>
          </a:ln>
          <a:effectLst/>
        </p:spPr>
      </p:cxnSp>
      <p:sp>
        <p:nvSpPr>
          <p:cNvPr id="429" name="TextBox 428"/>
          <p:cNvSpPr txBox="1"/>
          <p:nvPr/>
        </p:nvSpPr>
        <p:spPr>
          <a:xfrm>
            <a:off x="2385927" y="3674941"/>
            <a:ext cx="882849" cy="246221"/>
          </a:xfrm>
          <a:prstGeom prst="rect">
            <a:avLst/>
          </a:prstGeom>
          <a:noFill/>
        </p:spPr>
        <p:txBody>
          <a:bodyPr wrap="non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Switch</a:t>
            </a:r>
          </a:p>
        </p:txBody>
      </p:sp>
      <p:sp>
        <p:nvSpPr>
          <p:cNvPr id="430" name="TextBox 429"/>
          <p:cNvSpPr txBox="1"/>
          <p:nvPr/>
        </p:nvSpPr>
        <p:spPr>
          <a:xfrm>
            <a:off x="3366566" y="3674941"/>
            <a:ext cx="647721" cy="246221"/>
          </a:xfrm>
          <a:prstGeom prst="rect">
            <a:avLst/>
          </a:prstGeom>
          <a:noFill/>
        </p:spPr>
        <p:txBody>
          <a:bodyPr wrap="non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AP</a:t>
            </a:r>
          </a:p>
        </p:txBody>
      </p:sp>
      <p:cxnSp>
        <p:nvCxnSpPr>
          <p:cNvPr id="431" name="Straight Connector 430"/>
          <p:cNvCxnSpPr/>
          <p:nvPr/>
        </p:nvCxnSpPr>
        <p:spPr>
          <a:xfrm>
            <a:off x="609600" y="1657350"/>
            <a:ext cx="0" cy="342900"/>
          </a:xfrm>
          <a:prstGeom prst="line">
            <a:avLst/>
          </a:prstGeom>
          <a:noFill/>
          <a:ln w="9525" cap="flat" cmpd="sng" algn="ctr">
            <a:solidFill>
              <a:srgbClr val="4F81BD">
                <a:shade val="95000"/>
                <a:satMod val="105000"/>
              </a:srgbClr>
            </a:solidFill>
            <a:prstDash val="solid"/>
          </a:ln>
          <a:effectLst/>
        </p:spPr>
      </p:cxnSp>
      <p:sp>
        <p:nvSpPr>
          <p:cNvPr id="432" name="TextBox 431"/>
          <p:cNvSpPr txBox="1"/>
          <p:nvPr/>
        </p:nvSpPr>
        <p:spPr>
          <a:xfrm>
            <a:off x="3892414" y="2433627"/>
            <a:ext cx="754671" cy="246221"/>
          </a:xfrm>
          <a:prstGeom prst="rect">
            <a:avLst/>
          </a:prstGeom>
          <a:noFill/>
        </p:spPr>
        <p:txBody>
          <a:bodyPr wrap="non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Gate</a:t>
            </a:r>
          </a:p>
        </p:txBody>
      </p:sp>
      <p:sp>
        <p:nvSpPr>
          <p:cNvPr id="434" name="TextBox 433"/>
          <p:cNvSpPr txBox="1"/>
          <p:nvPr/>
        </p:nvSpPr>
        <p:spPr>
          <a:xfrm>
            <a:off x="228602" y="4114112"/>
            <a:ext cx="825805" cy="246221"/>
          </a:xfrm>
          <a:prstGeom prst="rect">
            <a:avLst/>
          </a:prstGeom>
          <a:noFill/>
        </p:spPr>
        <p:txBody>
          <a:bodyPr wrap="non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Client</a:t>
            </a:r>
          </a:p>
        </p:txBody>
      </p:sp>
      <p:sp>
        <p:nvSpPr>
          <p:cNvPr id="435" name="TextBox 434"/>
          <p:cNvSpPr txBox="1"/>
          <p:nvPr/>
        </p:nvSpPr>
        <p:spPr>
          <a:xfrm>
            <a:off x="5067993" y="871668"/>
            <a:ext cx="1031043" cy="246217"/>
          </a:xfrm>
          <a:prstGeom prst="rect">
            <a:avLst/>
          </a:prstGeom>
          <a:noFill/>
        </p:spPr>
        <p:txBody>
          <a:bodyPr wrap="none" lIns="91436" tIns="45718" rIns="91436" bIns="45718" rtlCol="0">
            <a:spAutoFit/>
          </a:bodyPr>
          <a:lstStyle/>
          <a:p>
            <a:pPr defTabSz="914362">
              <a:defRPr/>
            </a:pPr>
            <a:r>
              <a:rPr lang="en-US" sz="1000" b="1" kern="0" dirty="0" err="1" smtClean="0">
                <a:solidFill>
                  <a:schemeClr val="accent6"/>
                </a:solidFill>
              </a:rPr>
              <a:t>Forti</a:t>
            </a:r>
            <a:r>
              <a:rPr lang="en-US" sz="1000" b="1" kern="0" dirty="0" err="1" smtClean="0">
                <a:solidFill>
                  <a:srgbClr val="3C3C3C"/>
                </a:solidFill>
              </a:rPr>
              <a:t>SandBox</a:t>
            </a:r>
            <a:endParaRPr lang="en-US" sz="1000" b="1" kern="0" dirty="0">
              <a:solidFill>
                <a:srgbClr val="3C3C3C"/>
              </a:solidFill>
            </a:endParaRPr>
          </a:p>
        </p:txBody>
      </p:sp>
      <p:sp>
        <p:nvSpPr>
          <p:cNvPr id="436" name="TextBox 435"/>
          <p:cNvSpPr txBox="1"/>
          <p:nvPr/>
        </p:nvSpPr>
        <p:spPr>
          <a:xfrm>
            <a:off x="2062319" y="864451"/>
            <a:ext cx="1303136" cy="246221"/>
          </a:xfrm>
          <a:prstGeom prst="rect">
            <a:avLst/>
          </a:prstGeom>
          <a:noFill/>
        </p:spPr>
        <p:txBody>
          <a:bodyPr wrap="non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Authenticator</a:t>
            </a:r>
          </a:p>
        </p:txBody>
      </p:sp>
      <p:sp>
        <p:nvSpPr>
          <p:cNvPr id="437" name="TextBox 436"/>
          <p:cNvSpPr txBox="1"/>
          <p:nvPr/>
        </p:nvSpPr>
        <p:spPr>
          <a:xfrm>
            <a:off x="3247044" y="864451"/>
            <a:ext cx="1004139" cy="246221"/>
          </a:xfrm>
          <a:prstGeom prst="rect">
            <a:avLst/>
          </a:prstGeom>
          <a:noFill/>
        </p:spPr>
        <p:txBody>
          <a:bodyPr wrap="non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Analyzer</a:t>
            </a:r>
          </a:p>
        </p:txBody>
      </p:sp>
      <p:sp>
        <p:nvSpPr>
          <p:cNvPr id="438" name="TextBox 437"/>
          <p:cNvSpPr txBox="1"/>
          <p:nvPr/>
        </p:nvSpPr>
        <p:spPr>
          <a:xfrm>
            <a:off x="4130597" y="864451"/>
            <a:ext cx="996938" cy="246221"/>
          </a:xfrm>
          <a:prstGeom prst="rect">
            <a:avLst/>
          </a:prstGeom>
          <a:noFill/>
        </p:spPr>
        <p:txBody>
          <a:bodyPr wrap="non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Manager</a:t>
            </a:r>
          </a:p>
        </p:txBody>
      </p:sp>
      <p:cxnSp>
        <p:nvCxnSpPr>
          <p:cNvPr id="451" name="Straight Connector 450"/>
          <p:cNvCxnSpPr/>
          <p:nvPr/>
        </p:nvCxnSpPr>
        <p:spPr>
          <a:xfrm flipH="1">
            <a:off x="1066800" y="3885511"/>
            <a:ext cx="304798" cy="0"/>
          </a:xfrm>
          <a:prstGeom prst="line">
            <a:avLst/>
          </a:prstGeom>
          <a:noFill/>
          <a:ln w="9525" cap="flat" cmpd="sng" algn="ctr">
            <a:solidFill>
              <a:srgbClr val="4F81BD">
                <a:shade val="95000"/>
                <a:satMod val="105000"/>
              </a:srgbClr>
            </a:solidFill>
            <a:prstDash val="solid"/>
          </a:ln>
          <a:effectLst/>
        </p:spPr>
      </p:cxnSp>
      <p:sp>
        <p:nvSpPr>
          <p:cNvPr id="452" name="TextBox 451"/>
          <p:cNvSpPr txBox="1"/>
          <p:nvPr/>
        </p:nvSpPr>
        <p:spPr>
          <a:xfrm>
            <a:off x="1066800" y="3942662"/>
            <a:ext cx="847220" cy="246221"/>
          </a:xfrm>
          <a:prstGeom prst="rect">
            <a:avLst/>
          </a:prstGeom>
          <a:noFill/>
        </p:spPr>
        <p:txBody>
          <a:bodyPr wrap="non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Token</a:t>
            </a:r>
          </a:p>
        </p:txBody>
      </p:sp>
      <p:sp>
        <p:nvSpPr>
          <p:cNvPr id="454" name="TextBox 453"/>
          <p:cNvSpPr txBox="1"/>
          <p:nvPr/>
        </p:nvSpPr>
        <p:spPr>
          <a:xfrm>
            <a:off x="152401" y="1657351"/>
            <a:ext cx="1018353" cy="246221"/>
          </a:xfrm>
          <a:prstGeom prst="rect">
            <a:avLst/>
          </a:prstGeom>
          <a:noFill/>
        </p:spPr>
        <p:txBody>
          <a:bodyPr wrap="non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Extender</a:t>
            </a:r>
          </a:p>
        </p:txBody>
      </p:sp>
      <p:sp>
        <p:nvSpPr>
          <p:cNvPr id="456" name="TextBox 455"/>
          <p:cNvSpPr txBox="1"/>
          <p:nvPr/>
        </p:nvSpPr>
        <p:spPr>
          <a:xfrm>
            <a:off x="1020488" y="872551"/>
            <a:ext cx="832818" cy="246221"/>
          </a:xfrm>
          <a:prstGeom prst="rect">
            <a:avLst/>
          </a:prstGeom>
          <a:noFill/>
        </p:spPr>
        <p:txBody>
          <a:bodyPr wrap="non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Cloud</a:t>
            </a:r>
          </a:p>
        </p:txBody>
      </p:sp>
      <p:cxnSp>
        <p:nvCxnSpPr>
          <p:cNvPr id="457" name="Straight Connector 456"/>
          <p:cNvCxnSpPr/>
          <p:nvPr/>
        </p:nvCxnSpPr>
        <p:spPr>
          <a:xfrm flipV="1">
            <a:off x="4572000" y="2971800"/>
            <a:ext cx="0" cy="400050"/>
          </a:xfrm>
          <a:prstGeom prst="line">
            <a:avLst/>
          </a:prstGeom>
          <a:noFill/>
          <a:ln w="9525" cap="flat" cmpd="sng" algn="ctr">
            <a:solidFill>
              <a:srgbClr val="4F81BD">
                <a:shade val="95000"/>
                <a:satMod val="105000"/>
              </a:srgbClr>
            </a:solidFill>
            <a:prstDash val="solid"/>
          </a:ln>
          <a:effectLst/>
        </p:spPr>
      </p:cxnSp>
      <p:sp>
        <p:nvSpPr>
          <p:cNvPr id="458" name="TextBox 457"/>
          <p:cNvSpPr txBox="1"/>
          <p:nvPr/>
        </p:nvSpPr>
        <p:spPr>
          <a:xfrm>
            <a:off x="4116302" y="3674941"/>
            <a:ext cx="1032629" cy="246221"/>
          </a:xfrm>
          <a:prstGeom prst="rect">
            <a:avLst/>
          </a:prstGeom>
          <a:noFill/>
        </p:spPr>
        <p:txBody>
          <a:bodyPr wrap="non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Recorder</a:t>
            </a:r>
          </a:p>
        </p:txBody>
      </p:sp>
      <p:cxnSp>
        <p:nvCxnSpPr>
          <p:cNvPr id="459" name="Straight Connector 458"/>
          <p:cNvCxnSpPr/>
          <p:nvPr/>
        </p:nvCxnSpPr>
        <p:spPr>
          <a:xfrm flipH="1" flipV="1">
            <a:off x="4647252" y="3700456"/>
            <a:ext cx="9527" cy="505065"/>
          </a:xfrm>
          <a:prstGeom prst="line">
            <a:avLst/>
          </a:prstGeom>
          <a:noFill/>
          <a:ln w="9525" cap="flat" cmpd="sng" algn="ctr">
            <a:solidFill>
              <a:srgbClr val="4F81BD">
                <a:shade val="95000"/>
                <a:satMod val="105000"/>
              </a:srgbClr>
            </a:solidFill>
            <a:prstDash val="solid"/>
          </a:ln>
          <a:effectLst/>
        </p:spPr>
      </p:cxnSp>
      <p:sp>
        <p:nvSpPr>
          <p:cNvPr id="460" name="TextBox 459"/>
          <p:cNvSpPr txBox="1"/>
          <p:nvPr/>
        </p:nvSpPr>
        <p:spPr>
          <a:xfrm>
            <a:off x="4195638" y="4432223"/>
            <a:ext cx="940081" cy="246221"/>
          </a:xfrm>
          <a:prstGeom prst="rect">
            <a:avLst/>
          </a:prstGeom>
          <a:noFill/>
        </p:spPr>
        <p:txBody>
          <a:bodyPr wrap="non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Camera</a:t>
            </a:r>
          </a:p>
        </p:txBody>
      </p:sp>
      <p:sp>
        <p:nvSpPr>
          <p:cNvPr id="465" name="TextBox 464"/>
          <p:cNvSpPr txBox="1"/>
          <p:nvPr/>
        </p:nvSpPr>
        <p:spPr>
          <a:xfrm>
            <a:off x="5114641" y="3674940"/>
            <a:ext cx="1096812" cy="400110"/>
          </a:xfrm>
          <a:prstGeom prst="rect">
            <a:avLst/>
          </a:prstGeom>
          <a:noFill/>
        </p:spPr>
        <p:txBody>
          <a:bodyPr wrap="non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Voice/</a:t>
            </a:r>
            <a:r>
              <a:rPr lang="en-US" sz="1000" b="1" kern="0" dirty="0">
                <a:solidFill>
                  <a:schemeClr val="accent6"/>
                </a:solidFill>
              </a:rPr>
              <a:t> </a:t>
            </a:r>
            <a:br>
              <a:rPr lang="en-US" sz="1000" b="1" kern="0" dirty="0">
                <a:solidFill>
                  <a:schemeClr val="accent6"/>
                </a:solidFill>
              </a:rPr>
            </a:br>
            <a:r>
              <a:rPr lang="en-US" sz="1000" b="1" kern="0" dirty="0">
                <a:solidFill>
                  <a:schemeClr val="accent6"/>
                </a:solidFill>
              </a:rPr>
              <a:t>Forti</a:t>
            </a:r>
            <a:r>
              <a:rPr lang="en-US" sz="1000" b="1" kern="0" dirty="0">
                <a:solidFill>
                  <a:srgbClr val="3C3C3C"/>
                </a:solidFill>
              </a:rPr>
              <a:t>GateVoice</a:t>
            </a:r>
          </a:p>
        </p:txBody>
      </p:sp>
      <p:sp>
        <p:nvSpPr>
          <p:cNvPr id="466" name="TextBox 465"/>
          <p:cNvSpPr txBox="1"/>
          <p:nvPr/>
        </p:nvSpPr>
        <p:spPr>
          <a:xfrm>
            <a:off x="5257801" y="4432223"/>
            <a:ext cx="775898" cy="246221"/>
          </a:xfrm>
          <a:prstGeom prst="rect">
            <a:avLst/>
          </a:prstGeom>
          <a:noFill/>
        </p:spPr>
        <p:txBody>
          <a:bodyPr wrap="non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Fone</a:t>
            </a:r>
          </a:p>
        </p:txBody>
      </p:sp>
      <p:cxnSp>
        <p:nvCxnSpPr>
          <p:cNvPr id="467" name="Straight Connector 466"/>
          <p:cNvCxnSpPr>
            <a:endCxn id="465" idx="0"/>
          </p:cNvCxnSpPr>
          <p:nvPr/>
        </p:nvCxnSpPr>
        <p:spPr>
          <a:xfrm flipH="1" flipV="1">
            <a:off x="5663047" y="3674941"/>
            <a:ext cx="9620" cy="545695"/>
          </a:xfrm>
          <a:prstGeom prst="line">
            <a:avLst/>
          </a:prstGeom>
          <a:noFill/>
          <a:ln w="9525" cap="flat" cmpd="sng" algn="ctr">
            <a:solidFill>
              <a:srgbClr val="4F81BD">
                <a:shade val="95000"/>
                <a:satMod val="105000"/>
              </a:srgbClr>
            </a:solidFill>
            <a:prstDash val="solid"/>
          </a:ln>
          <a:effectLst/>
        </p:spPr>
      </p:cxnSp>
      <p:cxnSp>
        <p:nvCxnSpPr>
          <p:cNvPr id="468" name="Straight Connector 467"/>
          <p:cNvCxnSpPr/>
          <p:nvPr/>
        </p:nvCxnSpPr>
        <p:spPr>
          <a:xfrm flipV="1">
            <a:off x="5410200" y="2971800"/>
            <a:ext cx="0" cy="400050"/>
          </a:xfrm>
          <a:prstGeom prst="line">
            <a:avLst/>
          </a:prstGeom>
          <a:noFill/>
          <a:ln w="9525" cap="flat" cmpd="sng" algn="ctr">
            <a:solidFill>
              <a:srgbClr val="4F81BD">
                <a:shade val="95000"/>
                <a:satMod val="105000"/>
              </a:srgbClr>
            </a:solidFill>
            <a:prstDash val="solid"/>
          </a:ln>
          <a:effectLst/>
        </p:spPr>
      </p:cxnSp>
      <p:sp>
        <p:nvSpPr>
          <p:cNvPr id="476" name="Rounded Rectangle 475"/>
          <p:cNvSpPr/>
          <p:nvPr/>
        </p:nvSpPr>
        <p:spPr>
          <a:xfrm>
            <a:off x="685800" y="1218018"/>
            <a:ext cx="685800"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3G/4G WAN</a:t>
            </a:r>
          </a:p>
        </p:txBody>
      </p:sp>
      <p:cxnSp>
        <p:nvCxnSpPr>
          <p:cNvPr id="484" name="Straight Connector 483"/>
          <p:cNvCxnSpPr/>
          <p:nvPr/>
        </p:nvCxnSpPr>
        <p:spPr>
          <a:xfrm flipV="1">
            <a:off x="5123150" y="2228529"/>
            <a:ext cx="1" cy="742949"/>
          </a:xfrm>
          <a:prstGeom prst="line">
            <a:avLst/>
          </a:prstGeom>
          <a:noFill/>
          <a:ln w="9525" cap="flat" cmpd="sng" algn="ctr">
            <a:solidFill>
              <a:srgbClr val="4F81BD">
                <a:shade val="95000"/>
                <a:satMod val="105000"/>
              </a:srgbClr>
            </a:solidFill>
            <a:prstDash val="solid"/>
          </a:ln>
          <a:effectLst/>
        </p:spPr>
      </p:cxnSp>
      <p:cxnSp>
        <p:nvCxnSpPr>
          <p:cNvPr id="485" name="Straight Connector 484"/>
          <p:cNvCxnSpPr/>
          <p:nvPr/>
        </p:nvCxnSpPr>
        <p:spPr>
          <a:xfrm flipV="1">
            <a:off x="2819400" y="2971800"/>
            <a:ext cx="0" cy="628650"/>
          </a:xfrm>
          <a:prstGeom prst="line">
            <a:avLst/>
          </a:prstGeom>
          <a:noFill/>
          <a:ln w="9525" cap="flat" cmpd="sng" algn="ctr">
            <a:solidFill>
              <a:srgbClr val="4F81BD">
                <a:shade val="95000"/>
                <a:satMod val="105000"/>
              </a:srgbClr>
            </a:solidFill>
            <a:prstDash val="solid"/>
          </a:ln>
          <a:effectLst/>
        </p:spPr>
      </p:cxnSp>
      <p:cxnSp>
        <p:nvCxnSpPr>
          <p:cNvPr id="486" name="Straight Connector 485"/>
          <p:cNvCxnSpPr/>
          <p:nvPr/>
        </p:nvCxnSpPr>
        <p:spPr>
          <a:xfrm flipV="1">
            <a:off x="1371600" y="2571750"/>
            <a:ext cx="0" cy="1371600"/>
          </a:xfrm>
          <a:prstGeom prst="line">
            <a:avLst/>
          </a:prstGeom>
          <a:noFill/>
          <a:ln w="9525" cap="flat" cmpd="sng" algn="ctr">
            <a:solidFill>
              <a:srgbClr val="4F81BD">
                <a:shade val="95000"/>
                <a:satMod val="105000"/>
              </a:srgbClr>
            </a:solidFill>
            <a:prstDash val="solid"/>
          </a:ln>
          <a:effectLst/>
        </p:spPr>
      </p:cxnSp>
      <p:cxnSp>
        <p:nvCxnSpPr>
          <p:cNvPr id="487" name="Straight Connector 486"/>
          <p:cNvCxnSpPr/>
          <p:nvPr/>
        </p:nvCxnSpPr>
        <p:spPr>
          <a:xfrm flipH="1">
            <a:off x="1371601" y="2570176"/>
            <a:ext cx="1406918" cy="1575"/>
          </a:xfrm>
          <a:prstGeom prst="line">
            <a:avLst/>
          </a:prstGeom>
          <a:noFill/>
          <a:ln w="9525" cap="flat" cmpd="sng" algn="ctr">
            <a:solidFill>
              <a:srgbClr val="4F81BD">
                <a:shade val="95000"/>
                <a:satMod val="105000"/>
              </a:srgbClr>
            </a:solidFill>
            <a:prstDash val="solid"/>
          </a:ln>
          <a:effectLst/>
        </p:spPr>
      </p:cxnSp>
      <p:cxnSp>
        <p:nvCxnSpPr>
          <p:cNvPr id="489" name="Straight Connector 488"/>
          <p:cNvCxnSpPr/>
          <p:nvPr/>
        </p:nvCxnSpPr>
        <p:spPr>
          <a:xfrm flipV="1">
            <a:off x="2778519" y="2243063"/>
            <a:ext cx="3418" cy="329633"/>
          </a:xfrm>
          <a:prstGeom prst="line">
            <a:avLst/>
          </a:prstGeom>
          <a:noFill/>
          <a:ln w="9525" cap="flat" cmpd="sng" algn="ctr">
            <a:solidFill>
              <a:srgbClr val="4F81BD">
                <a:shade val="95000"/>
                <a:satMod val="105000"/>
              </a:srgbClr>
            </a:solidFill>
            <a:prstDash val="solid"/>
          </a:ln>
          <a:effectLst/>
        </p:spPr>
      </p:cxnSp>
      <p:cxnSp>
        <p:nvCxnSpPr>
          <p:cNvPr id="490" name="Straight Connector 489"/>
          <p:cNvCxnSpPr/>
          <p:nvPr/>
        </p:nvCxnSpPr>
        <p:spPr>
          <a:xfrm>
            <a:off x="838200" y="1079370"/>
            <a:ext cx="1066800" cy="0"/>
          </a:xfrm>
          <a:prstGeom prst="line">
            <a:avLst/>
          </a:prstGeom>
          <a:noFill/>
          <a:ln w="9525" cap="flat" cmpd="sng" algn="ctr">
            <a:solidFill>
              <a:srgbClr val="4F81BD">
                <a:shade val="95000"/>
                <a:satMod val="105000"/>
              </a:srgbClr>
            </a:solidFill>
            <a:prstDash val="solid"/>
          </a:ln>
          <a:effectLst/>
        </p:spPr>
      </p:cxnSp>
      <p:cxnSp>
        <p:nvCxnSpPr>
          <p:cNvPr id="491" name="Straight Connector 490"/>
          <p:cNvCxnSpPr/>
          <p:nvPr/>
        </p:nvCxnSpPr>
        <p:spPr>
          <a:xfrm flipV="1">
            <a:off x="1905000" y="1085850"/>
            <a:ext cx="0" cy="457200"/>
          </a:xfrm>
          <a:prstGeom prst="line">
            <a:avLst/>
          </a:prstGeom>
          <a:noFill/>
          <a:ln w="9525" cap="flat" cmpd="sng" algn="ctr">
            <a:solidFill>
              <a:srgbClr val="4F81BD">
                <a:shade val="95000"/>
                <a:satMod val="105000"/>
              </a:srgbClr>
            </a:solidFill>
            <a:prstDash val="solid"/>
          </a:ln>
          <a:effectLst/>
        </p:spPr>
      </p:cxnSp>
      <p:cxnSp>
        <p:nvCxnSpPr>
          <p:cNvPr id="492" name="Straight Connector 491"/>
          <p:cNvCxnSpPr/>
          <p:nvPr/>
        </p:nvCxnSpPr>
        <p:spPr>
          <a:xfrm flipH="1">
            <a:off x="4114800" y="1950674"/>
            <a:ext cx="2286000" cy="0"/>
          </a:xfrm>
          <a:prstGeom prst="line">
            <a:avLst/>
          </a:prstGeom>
          <a:noFill/>
          <a:ln w="9525" cap="flat" cmpd="sng" algn="ctr">
            <a:solidFill>
              <a:srgbClr val="4F81BD">
                <a:shade val="95000"/>
                <a:satMod val="105000"/>
              </a:srgbClr>
            </a:solidFill>
            <a:prstDash val="solid"/>
          </a:ln>
          <a:effectLst/>
        </p:spPr>
      </p:cxnSp>
      <p:cxnSp>
        <p:nvCxnSpPr>
          <p:cNvPr id="493" name="Straight Connector 492"/>
          <p:cNvCxnSpPr/>
          <p:nvPr/>
        </p:nvCxnSpPr>
        <p:spPr>
          <a:xfrm flipV="1">
            <a:off x="6400800" y="514352"/>
            <a:ext cx="0" cy="3028949"/>
          </a:xfrm>
          <a:prstGeom prst="line">
            <a:avLst/>
          </a:prstGeom>
          <a:noFill/>
          <a:ln w="9525" cap="flat" cmpd="sng" algn="ctr">
            <a:solidFill>
              <a:srgbClr val="4F81BD">
                <a:shade val="95000"/>
                <a:satMod val="105000"/>
              </a:srgbClr>
            </a:solidFill>
            <a:prstDash val="solid"/>
          </a:ln>
          <a:effectLst/>
        </p:spPr>
      </p:cxnSp>
      <p:cxnSp>
        <p:nvCxnSpPr>
          <p:cNvPr id="495" name="Straight Connector 494"/>
          <p:cNvCxnSpPr/>
          <p:nvPr/>
        </p:nvCxnSpPr>
        <p:spPr>
          <a:xfrm>
            <a:off x="7924800" y="3517823"/>
            <a:ext cx="567038" cy="0"/>
          </a:xfrm>
          <a:prstGeom prst="line">
            <a:avLst/>
          </a:prstGeom>
          <a:noFill/>
          <a:ln w="9525" cap="flat" cmpd="sng" algn="ctr">
            <a:solidFill>
              <a:srgbClr val="4F81BD">
                <a:shade val="95000"/>
                <a:satMod val="105000"/>
              </a:srgbClr>
            </a:solidFill>
            <a:prstDash val="solid"/>
          </a:ln>
          <a:effectLst/>
        </p:spPr>
      </p:cxnSp>
      <p:cxnSp>
        <p:nvCxnSpPr>
          <p:cNvPr id="496" name="Straight Connector 495"/>
          <p:cNvCxnSpPr/>
          <p:nvPr/>
        </p:nvCxnSpPr>
        <p:spPr>
          <a:xfrm>
            <a:off x="8077201" y="4203624"/>
            <a:ext cx="457200" cy="2915"/>
          </a:xfrm>
          <a:prstGeom prst="line">
            <a:avLst/>
          </a:prstGeom>
          <a:noFill/>
          <a:ln w="9525" cap="flat" cmpd="sng" algn="ctr">
            <a:solidFill>
              <a:srgbClr val="4F81BD">
                <a:shade val="95000"/>
                <a:satMod val="105000"/>
              </a:srgbClr>
            </a:solidFill>
            <a:prstDash val="solid"/>
          </a:ln>
          <a:effectLst/>
        </p:spPr>
      </p:cxnSp>
      <p:cxnSp>
        <p:nvCxnSpPr>
          <p:cNvPr id="499" name="Straight Connector 498"/>
          <p:cNvCxnSpPr/>
          <p:nvPr/>
        </p:nvCxnSpPr>
        <p:spPr>
          <a:xfrm>
            <a:off x="6398055" y="2585664"/>
            <a:ext cx="1895295" cy="0"/>
          </a:xfrm>
          <a:prstGeom prst="line">
            <a:avLst/>
          </a:prstGeom>
          <a:noFill/>
          <a:ln w="9525" cap="flat" cmpd="sng" algn="ctr">
            <a:solidFill>
              <a:srgbClr val="4F81BD">
                <a:shade val="95000"/>
                <a:satMod val="105000"/>
              </a:srgbClr>
            </a:solidFill>
            <a:prstDash val="solid"/>
          </a:ln>
          <a:effectLst/>
        </p:spPr>
      </p:cxnSp>
      <p:cxnSp>
        <p:nvCxnSpPr>
          <p:cNvPr id="500" name="Straight Connector 499"/>
          <p:cNvCxnSpPr/>
          <p:nvPr/>
        </p:nvCxnSpPr>
        <p:spPr>
          <a:xfrm flipH="1">
            <a:off x="5128580" y="1028989"/>
            <a:ext cx="2568" cy="1029878"/>
          </a:xfrm>
          <a:prstGeom prst="line">
            <a:avLst/>
          </a:prstGeom>
          <a:noFill/>
          <a:ln w="9525" cap="flat" cmpd="sng" algn="ctr">
            <a:solidFill>
              <a:srgbClr val="4F81BD">
                <a:shade val="95000"/>
                <a:satMod val="105000"/>
              </a:srgbClr>
            </a:solidFill>
            <a:prstDash val="solid"/>
          </a:ln>
          <a:effectLst/>
        </p:spPr>
      </p:cxnSp>
      <p:cxnSp>
        <p:nvCxnSpPr>
          <p:cNvPr id="501" name="Straight Connector 500"/>
          <p:cNvCxnSpPr/>
          <p:nvPr/>
        </p:nvCxnSpPr>
        <p:spPr>
          <a:xfrm flipH="1">
            <a:off x="2661817" y="1034006"/>
            <a:ext cx="2971800" cy="0"/>
          </a:xfrm>
          <a:prstGeom prst="line">
            <a:avLst/>
          </a:prstGeom>
          <a:noFill/>
          <a:ln w="9525" cap="flat" cmpd="sng" algn="ctr">
            <a:solidFill>
              <a:srgbClr val="4F81BD">
                <a:shade val="95000"/>
                <a:satMod val="105000"/>
              </a:srgbClr>
            </a:solidFill>
            <a:prstDash val="solid"/>
          </a:ln>
          <a:effectLst/>
        </p:spPr>
      </p:cxnSp>
      <p:sp>
        <p:nvSpPr>
          <p:cNvPr id="502" name="TextBox 501"/>
          <p:cNvSpPr txBox="1"/>
          <p:nvPr/>
        </p:nvSpPr>
        <p:spPr>
          <a:xfrm>
            <a:off x="8048257" y="2931631"/>
            <a:ext cx="854483" cy="246221"/>
          </a:xfrm>
          <a:prstGeom prst="rect">
            <a:avLst/>
          </a:prstGeom>
          <a:noFill/>
        </p:spPr>
        <p:txBody>
          <a:bodyPr wrap="non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Cache</a:t>
            </a:r>
          </a:p>
        </p:txBody>
      </p:sp>
      <p:sp>
        <p:nvSpPr>
          <p:cNvPr id="507" name="Rounded Rectangle 506"/>
          <p:cNvSpPr/>
          <p:nvPr/>
        </p:nvSpPr>
        <p:spPr>
          <a:xfrm>
            <a:off x="1066801" y="4163775"/>
            <a:ext cx="838200"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2 Factor OTP Token</a:t>
            </a:r>
          </a:p>
        </p:txBody>
      </p:sp>
      <p:sp>
        <p:nvSpPr>
          <p:cNvPr id="508" name="TextBox 507"/>
          <p:cNvSpPr txBox="1"/>
          <p:nvPr/>
        </p:nvSpPr>
        <p:spPr>
          <a:xfrm>
            <a:off x="6219385" y="106433"/>
            <a:ext cx="1494647" cy="311607"/>
          </a:xfrm>
          <a:prstGeom prst="rect">
            <a:avLst/>
          </a:prstGeom>
          <a:noFill/>
        </p:spPr>
        <p:txBody>
          <a:bodyPr wrap="none" lIns="91436" tIns="45718" rIns="91436" bIns="45718" rtlCol="0">
            <a:spAutoFit/>
          </a:bodyPr>
          <a:lstStyle/>
          <a:p>
            <a:pPr defTabSz="914362">
              <a:defRPr/>
            </a:pPr>
            <a:r>
              <a:rPr lang="en-US" b="1" kern="0" dirty="0">
                <a:solidFill>
                  <a:schemeClr val="accent4">
                    <a:lumMod val="60000"/>
                    <a:lumOff val="40000"/>
                  </a:schemeClr>
                </a:solidFill>
              </a:rPr>
              <a:t>DATA CENTER</a:t>
            </a:r>
          </a:p>
        </p:txBody>
      </p:sp>
      <p:sp>
        <p:nvSpPr>
          <p:cNvPr id="509" name="TextBox 508"/>
          <p:cNvSpPr txBox="1"/>
          <p:nvPr/>
        </p:nvSpPr>
        <p:spPr>
          <a:xfrm>
            <a:off x="2542306" y="106433"/>
            <a:ext cx="3048629" cy="311607"/>
          </a:xfrm>
          <a:prstGeom prst="rect">
            <a:avLst/>
          </a:prstGeom>
          <a:noFill/>
        </p:spPr>
        <p:txBody>
          <a:bodyPr wrap="none" lIns="91436" tIns="45718" rIns="91436" bIns="45718" rtlCol="0">
            <a:spAutoFit/>
          </a:bodyPr>
          <a:lstStyle/>
          <a:p>
            <a:pPr defTabSz="914362">
              <a:defRPr/>
            </a:pPr>
            <a:r>
              <a:rPr lang="en-US" b="1" kern="0" dirty="0">
                <a:solidFill>
                  <a:schemeClr val="accent4">
                    <a:lumMod val="60000"/>
                    <a:lumOff val="40000"/>
                  </a:schemeClr>
                </a:solidFill>
              </a:rPr>
              <a:t>SECURITY OPERATING CENTER</a:t>
            </a:r>
          </a:p>
        </p:txBody>
      </p:sp>
      <p:sp>
        <p:nvSpPr>
          <p:cNvPr id="510" name="TextBox 509"/>
          <p:cNvSpPr txBox="1"/>
          <p:nvPr/>
        </p:nvSpPr>
        <p:spPr>
          <a:xfrm>
            <a:off x="5411989" y="2743201"/>
            <a:ext cx="560348" cy="311607"/>
          </a:xfrm>
          <a:prstGeom prst="rect">
            <a:avLst/>
          </a:prstGeom>
          <a:noFill/>
        </p:spPr>
        <p:txBody>
          <a:bodyPr wrap="none" lIns="91436" tIns="45718" rIns="91436" bIns="45718" rtlCol="0">
            <a:spAutoFit/>
          </a:bodyPr>
          <a:lstStyle/>
          <a:p>
            <a:pPr defTabSz="914362">
              <a:defRPr/>
            </a:pPr>
            <a:r>
              <a:rPr lang="en-US" b="1" kern="0" dirty="0">
                <a:solidFill>
                  <a:schemeClr val="accent4">
                    <a:lumMod val="60000"/>
                    <a:lumOff val="40000"/>
                  </a:schemeClr>
                </a:solidFill>
              </a:rPr>
              <a:t>LAN</a:t>
            </a:r>
          </a:p>
        </p:txBody>
      </p:sp>
      <p:sp>
        <p:nvSpPr>
          <p:cNvPr id="511" name="TextBox 510"/>
          <p:cNvSpPr txBox="1"/>
          <p:nvPr/>
        </p:nvSpPr>
        <p:spPr>
          <a:xfrm>
            <a:off x="509331" y="4400325"/>
            <a:ext cx="895492" cy="311607"/>
          </a:xfrm>
          <a:prstGeom prst="rect">
            <a:avLst/>
          </a:prstGeom>
          <a:noFill/>
        </p:spPr>
        <p:txBody>
          <a:bodyPr wrap="none" lIns="91436" tIns="45718" rIns="91436" bIns="45718" rtlCol="0">
            <a:spAutoFit/>
          </a:bodyPr>
          <a:lstStyle/>
          <a:p>
            <a:pPr defTabSz="914362">
              <a:defRPr/>
            </a:pPr>
            <a:r>
              <a:rPr lang="en-US" b="1" kern="0" dirty="0">
                <a:solidFill>
                  <a:schemeClr val="accent4">
                    <a:lumMod val="60000"/>
                    <a:lumOff val="40000"/>
                  </a:schemeClr>
                </a:solidFill>
              </a:rPr>
              <a:t>MOBILE</a:t>
            </a:r>
          </a:p>
        </p:txBody>
      </p:sp>
      <p:sp>
        <p:nvSpPr>
          <p:cNvPr id="512" name="TextBox 511"/>
          <p:cNvSpPr txBox="1"/>
          <p:nvPr/>
        </p:nvSpPr>
        <p:spPr>
          <a:xfrm>
            <a:off x="381000" y="2858836"/>
            <a:ext cx="966627" cy="311607"/>
          </a:xfrm>
          <a:prstGeom prst="rect">
            <a:avLst/>
          </a:prstGeom>
          <a:noFill/>
        </p:spPr>
        <p:txBody>
          <a:bodyPr wrap="none" lIns="91436" tIns="45718" rIns="91436" bIns="45718" rtlCol="0">
            <a:spAutoFit/>
          </a:bodyPr>
          <a:lstStyle/>
          <a:p>
            <a:pPr defTabSz="914362">
              <a:defRPr/>
            </a:pPr>
            <a:r>
              <a:rPr lang="en-US" b="1" kern="0" dirty="0">
                <a:solidFill>
                  <a:schemeClr val="accent4">
                    <a:lumMod val="60000"/>
                    <a:lumOff val="40000"/>
                  </a:schemeClr>
                </a:solidFill>
              </a:rPr>
              <a:t>REMOTE</a:t>
            </a:r>
          </a:p>
        </p:txBody>
      </p:sp>
      <p:sp>
        <p:nvSpPr>
          <p:cNvPr id="515" name="Rounded Rectangle 514"/>
          <p:cNvSpPr/>
          <p:nvPr/>
        </p:nvSpPr>
        <p:spPr>
          <a:xfrm>
            <a:off x="168121" y="595848"/>
            <a:ext cx="990600"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Cloud based Mgmt.</a:t>
            </a:r>
          </a:p>
        </p:txBody>
      </p:sp>
      <p:sp>
        <p:nvSpPr>
          <p:cNvPr id="516" name="TextBox 515"/>
          <p:cNvSpPr txBox="1"/>
          <p:nvPr/>
        </p:nvSpPr>
        <p:spPr>
          <a:xfrm>
            <a:off x="1757230" y="1909925"/>
            <a:ext cx="775836" cy="246221"/>
          </a:xfrm>
          <a:prstGeom prst="rect">
            <a:avLst/>
          </a:prstGeom>
          <a:noFill/>
        </p:spPr>
        <p:txBody>
          <a:bodyPr wrap="non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WAN</a:t>
            </a:r>
          </a:p>
        </p:txBody>
      </p:sp>
      <p:cxnSp>
        <p:nvCxnSpPr>
          <p:cNvPr id="517" name="Straight Connector 516"/>
          <p:cNvCxnSpPr/>
          <p:nvPr/>
        </p:nvCxnSpPr>
        <p:spPr>
          <a:xfrm>
            <a:off x="838200" y="2171700"/>
            <a:ext cx="838200" cy="0"/>
          </a:xfrm>
          <a:prstGeom prst="line">
            <a:avLst/>
          </a:prstGeom>
          <a:noFill/>
          <a:ln w="9525" cap="flat" cmpd="sng" algn="ctr">
            <a:solidFill>
              <a:srgbClr val="4F81BD">
                <a:shade val="95000"/>
                <a:satMod val="105000"/>
              </a:srgbClr>
            </a:solidFill>
            <a:prstDash val="solid"/>
          </a:ln>
          <a:effectLst/>
        </p:spPr>
      </p:cxnSp>
      <p:cxnSp>
        <p:nvCxnSpPr>
          <p:cNvPr id="518" name="Straight Connector 517"/>
          <p:cNvCxnSpPr/>
          <p:nvPr/>
        </p:nvCxnSpPr>
        <p:spPr>
          <a:xfrm>
            <a:off x="607557" y="1622314"/>
            <a:ext cx="2056908" cy="2745"/>
          </a:xfrm>
          <a:prstGeom prst="line">
            <a:avLst/>
          </a:prstGeom>
          <a:noFill/>
          <a:ln w="9525" cap="flat" cmpd="sng" algn="ctr">
            <a:solidFill>
              <a:srgbClr val="4F81BD">
                <a:shade val="95000"/>
                <a:satMod val="105000"/>
              </a:srgbClr>
            </a:solidFill>
            <a:prstDash val="solid"/>
          </a:ln>
          <a:effectLst/>
        </p:spPr>
      </p:cxnSp>
      <p:cxnSp>
        <p:nvCxnSpPr>
          <p:cNvPr id="519" name="Straight Connector 518"/>
          <p:cNvCxnSpPr/>
          <p:nvPr/>
        </p:nvCxnSpPr>
        <p:spPr>
          <a:xfrm>
            <a:off x="1905000" y="1543051"/>
            <a:ext cx="876584" cy="2402"/>
          </a:xfrm>
          <a:prstGeom prst="line">
            <a:avLst/>
          </a:prstGeom>
          <a:noFill/>
          <a:ln w="9525" cap="flat" cmpd="sng" algn="ctr">
            <a:solidFill>
              <a:srgbClr val="4F81BD">
                <a:shade val="95000"/>
                <a:satMod val="105000"/>
              </a:srgbClr>
            </a:solidFill>
            <a:prstDash val="solid"/>
          </a:ln>
          <a:effectLst/>
        </p:spPr>
      </p:cxnSp>
      <p:cxnSp>
        <p:nvCxnSpPr>
          <p:cNvPr id="521" name="Straight Connector 520"/>
          <p:cNvCxnSpPr/>
          <p:nvPr/>
        </p:nvCxnSpPr>
        <p:spPr>
          <a:xfrm flipH="1" flipV="1">
            <a:off x="1843440" y="2114551"/>
            <a:ext cx="901542" cy="1003"/>
          </a:xfrm>
          <a:prstGeom prst="line">
            <a:avLst/>
          </a:prstGeom>
          <a:noFill/>
          <a:ln w="9525" cap="flat" cmpd="sng" algn="ctr">
            <a:solidFill>
              <a:srgbClr val="4F81BD">
                <a:shade val="95000"/>
                <a:satMod val="105000"/>
              </a:srgbClr>
            </a:solidFill>
            <a:prstDash val="solid"/>
          </a:ln>
          <a:effectLst/>
        </p:spPr>
      </p:cxnSp>
      <p:cxnSp>
        <p:nvCxnSpPr>
          <p:cNvPr id="522" name="Straight Connector 521"/>
          <p:cNvCxnSpPr/>
          <p:nvPr/>
        </p:nvCxnSpPr>
        <p:spPr>
          <a:xfrm flipH="1">
            <a:off x="1981200" y="2170815"/>
            <a:ext cx="523358" cy="886"/>
          </a:xfrm>
          <a:prstGeom prst="line">
            <a:avLst/>
          </a:prstGeom>
          <a:noFill/>
          <a:ln w="9525" cap="flat" cmpd="sng" algn="ctr">
            <a:solidFill>
              <a:srgbClr val="4F81BD">
                <a:shade val="95000"/>
                <a:satMod val="105000"/>
              </a:srgbClr>
            </a:solidFill>
            <a:prstDash val="solid"/>
          </a:ln>
          <a:effectLst/>
        </p:spPr>
      </p:cxnSp>
      <p:cxnSp>
        <p:nvCxnSpPr>
          <p:cNvPr id="529" name="Straight Connector 528"/>
          <p:cNvCxnSpPr/>
          <p:nvPr/>
        </p:nvCxnSpPr>
        <p:spPr>
          <a:xfrm flipH="1" flipV="1">
            <a:off x="2819400" y="3574973"/>
            <a:ext cx="7298" cy="452940"/>
          </a:xfrm>
          <a:prstGeom prst="line">
            <a:avLst/>
          </a:prstGeom>
          <a:noFill/>
          <a:ln w="9525" cap="flat" cmpd="sng" algn="ctr">
            <a:solidFill>
              <a:srgbClr val="4F81BD">
                <a:shade val="95000"/>
                <a:satMod val="105000"/>
              </a:srgbClr>
            </a:solidFill>
            <a:prstDash val="solid"/>
          </a:ln>
          <a:effectLst/>
        </p:spPr>
      </p:cxnSp>
      <p:cxnSp>
        <p:nvCxnSpPr>
          <p:cNvPr id="533" name="Straight Connector 532"/>
          <p:cNvCxnSpPr/>
          <p:nvPr/>
        </p:nvCxnSpPr>
        <p:spPr>
          <a:xfrm flipV="1">
            <a:off x="7239002" y="514350"/>
            <a:ext cx="1" cy="228600"/>
          </a:xfrm>
          <a:prstGeom prst="line">
            <a:avLst/>
          </a:prstGeom>
          <a:noFill/>
          <a:ln w="9525" cap="flat" cmpd="sng" algn="ctr">
            <a:solidFill>
              <a:srgbClr val="4F81BD">
                <a:shade val="95000"/>
                <a:satMod val="105000"/>
              </a:srgbClr>
            </a:solidFill>
            <a:prstDash val="solid"/>
          </a:ln>
          <a:effectLst/>
        </p:spPr>
      </p:cxnSp>
      <p:pic>
        <p:nvPicPr>
          <p:cNvPr id="179" name="Picture 17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06093" y="479212"/>
            <a:ext cx="762000" cy="414338"/>
          </a:xfrm>
          <a:prstGeom prst="rect">
            <a:avLst/>
          </a:prstGeom>
        </p:spPr>
      </p:pic>
      <p:pic>
        <p:nvPicPr>
          <p:cNvPr id="180" name="Picture 17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95531" y="471997"/>
            <a:ext cx="762000" cy="414338"/>
          </a:xfrm>
          <a:prstGeom prst="rect">
            <a:avLst/>
          </a:prstGeom>
        </p:spPr>
      </p:pic>
      <p:pic>
        <p:nvPicPr>
          <p:cNvPr id="181" name="Picture 18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65557" y="471997"/>
            <a:ext cx="762000" cy="414338"/>
          </a:xfrm>
          <a:prstGeom prst="rect">
            <a:avLst/>
          </a:prstGeom>
        </p:spPr>
      </p:pic>
      <p:pic>
        <p:nvPicPr>
          <p:cNvPr id="182" name="Picture 18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46709" y="471997"/>
            <a:ext cx="762000" cy="414338"/>
          </a:xfrm>
          <a:prstGeom prst="rect">
            <a:avLst/>
          </a:prstGeom>
        </p:spPr>
      </p:pic>
      <p:pic>
        <p:nvPicPr>
          <p:cNvPr id="183" name="Picture 18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267776" y="1804387"/>
            <a:ext cx="1526540" cy="894398"/>
          </a:xfrm>
          <a:prstGeom prst="rect">
            <a:avLst/>
          </a:prstGeom>
        </p:spPr>
      </p:pic>
      <p:sp>
        <p:nvSpPr>
          <p:cNvPr id="498" name="Rounded Rectangle 497"/>
          <p:cNvSpPr/>
          <p:nvPr/>
        </p:nvSpPr>
        <p:spPr>
          <a:xfrm>
            <a:off x="3845650" y="1936083"/>
            <a:ext cx="838200"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Security gateway</a:t>
            </a:r>
          </a:p>
        </p:txBody>
      </p:sp>
      <p:pic>
        <p:nvPicPr>
          <p:cNvPr id="185" name="Picture 18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76868" y="1725932"/>
            <a:ext cx="762635" cy="398621"/>
          </a:xfrm>
          <a:prstGeom prst="rect">
            <a:avLst/>
          </a:prstGeom>
        </p:spPr>
      </p:pic>
      <p:sp>
        <p:nvSpPr>
          <p:cNvPr id="483" name="Rounded Rectangle 482"/>
          <p:cNvSpPr/>
          <p:nvPr/>
        </p:nvSpPr>
        <p:spPr>
          <a:xfrm>
            <a:off x="6447494" y="1570271"/>
            <a:ext cx="838200"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Mail Security Gateway</a:t>
            </a:r>
          </a:p>
        </p:txBody>
      </p:sp>
      <p:pic>
        <p:nvPicPr>
          <p:cNvPr id="189" name="Picture 18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56180" y="2570136"/>
            <a:ext cx="762635" cy="398621"/>
          </a:xfrm>
          <a:prstGeom prst="rect">
            <a:avLst/>
          </a:prstGeom>
        </p:spPr>
      </p:pic>
      <p:sp>
        <p:nvSpPr>
          <p:cNvPr id="528" name="Rounded Rectangle 527"/>
          <p:cNvSpPr/>
          <p:nvPr/>
        </p:nvSpPr>
        <p:spPr>
          <a:xfrm>
            <a:off x="7996518" y="2447809"/>
            <a:ext cx="990600"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Secure Web Caching server</a:t>
            </a:r>
          </a:p>
        </p:txBody>
      </p:sp>
      <p:pic>
        <p:nvPicPr>
          <p:cNvPr id="191" name="Picture 19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232216" y="3299049"/>
            <a:ext cx="762635" cy="398621"/>
          </a:xfrm>
          <a:prstGeom prst="rect">
            <a:avLst/>
          </a:prstGeom>
        </p:spPr>
      </p:pic>
      <p:sp>
        <p:nvSpPr>
          <p:cNvPr id="481" name="Rounded Rectangle 480"/>
          <p:cNvSpPr/>
          <p:nvPr/>
        </p:nvSpPr>
        <p:spPr>
          <a:xfrm>
            <a:off x="7119256" y="3126077"/>
            <a:ext cx="838200"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Web App. Firewall</a:t>
            </a:r>
          </a:p>
        </p:txBody>
      </p:sp>
      <p:pic>
        <p:nvPicPr>
          <p:cNvPr id="192" name="Picture 19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66628" y="3299049"/>
            <a:ext cx="762635" cy="398621"/>
          </a:xfrm>
          <a:prstGeom prst="rect">
            <a:avLst/>
          </a:prstGeom>
        </p:spPr>
      </p:pic>
      <p:sp>
        <p:nvSpPr>
          <p:cNvPr id="482" name="Rounded Rectangle 481"/>
          <p:cNvSpPr/>
          <p:nvPr/>
        </p:nvSpPr>
        <p:spPr>
          <a:xfrm>
            <a:off x="8109856" y="3126077"/>
            <a:ext cx="838200"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Load Balancer</a:t>
            </a:r>
          </a:p>
        </p:txBody>
      </p:sp>
      <p:pic>
        <p:nvPicPr>
          <p:cNvPr id="193" name="Picture 19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192157" y="3303994"/>
            <a:ext cx="762000" cy="397669"/>
          </a:xfrm>
          <a:prstGeom prst="rect">
            <a:avLst/>
          </a:prstGeom>
        </p:spPr>
      </p:pic>
      <p:pic>
        <p:nvPicPr>
          <p:cNvPr id="195" name="Picture 194"/>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395558" y="3319719"/>
            <a:ext cx="528937" cy="366216"/>
          </a:xfrm>
          <a:prstGeom prst="rect">
            <a:avLst/>
          </a:prstGeom>
        </p:spPr>
      </p:pic>
      <p:pic>
        <p:nvPicPr>
          <p:cNvPr id="196" name="Picture 195"/>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409201" y="3303518"/>
            <a:ext cx="762635" cy="398621"/>
          </a:xfrm>
          <a:prstGeom prst="rect">
            <a:avLst/>
          </a:prstGeom>
        </p:spPr>
      </p:pic>
      <p:sp>
        <p:nvSpPr>
          <p:cNvPr id="477" name="Rounded Rectangle 476"/>
          <p:cNvSpPr/>
          <p:nvPr/>
        </p:nvSpPr>
        <p:spPr>
          <a:xfrm>
            <a:off x="3295389" y="3135641"/>
            <a:ext cx="685800"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WiFi Access</a:t>
            </a:r>
          </a:p>
        </p:txBody>
      </p:sp>
      <p:sp>
        <p:nvSpPr>
          <p:cNvPr id="480" name="Rounded Rectangle 479"/>
          <p:cNvSpPr/>
          <p:nvPr/>
        </p:nvSpPr>
        <p:spPr>
          <a:xfrm>
            <a:off x="5105400" y="3135641"/>
            <a:ext cx="838200"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IP PBX</a:t>
            </a:r>
          </a:p>
        </p:txBody>
      </p:sp>
      <p:sp>
        <p:nvSpPr>
          <p:cNvPr id="531" name="Rounded Rectangle 530"/>
          <p:cNvSpPr/>
          <p:nvPr/>
        </p:nvSpPr>
        <p:spPr>
          <a:xfrm>
            <a:off x="2438400" y="3135641"/>
            <a:ext cx="685800"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L2 Switching</a:t>
            </a:r>
          </a:p>
        </p:txBody>
      </p:sp>
      <p:pic>
        <p:nvPicPr>
          <p:cNvPr id="198" name="Picture 197"/>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09317" y="3788021"/>
            <a:ext cx="134176" cy="260224"/>
          </a:xfrm>
          <a:prstGeom prst="rect">
            <a:avLst/>
          </a:prstGeom>
        </p:spPr>
      </p:pic>
      <p:pic>
        <p:nvPicPr>
          <p:cNvPr id="199" name="Picture 198"/>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60068" y="3737240"/>
            <a:ext cx="550640" cy="433126"/>
          </a:xfrm>
          <a:prstGeom prst="rect">
            <a:avLst/>
          </a:prstGeom>
        </p:spPr>
      </p:pic>
      <p:pic>
        <p:nvPicPr>
          <p:cNvPr id="200" name="Picture 199"/>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44222" y="1972224"/>
            <a:ext cx="586985" cy="441335"/>
          </a:xfrm>
          <a:prstGeom prst="rect">
            <a:avLst/>
          </a:prstGeom>
        </p:spPr>
      </p:pic>
      <p:pic>
        <p:nvPicPr>
          <p:cNvPr id="202" name="Picture 201"/>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388246" y="2008236"/>
            <a:ext cx="762635" cy="398621"/>
          </a:xfrm>
          <a:prstGeom prst="rect">
            <a:avLst/>
          </a:prstGeom>
        </p:spPr>
      </p:pic>
      <p:cxnSp>
        <p:nvCxnSpPr>
          <p:cNvPr id="213" name="Straight Connector 212"/>
          <p:cNvCxnSpPr/>
          <p:nvPr/>
        </p:nvCxnSpPr>
        <p:spPr>
          <a:xfrm flipH="1" flipV="1">
            <a:off x="2666020" y="1624213"/>
            <a:ext cx="3209" cy="464605"/>
          </a:xfrm>
          <a:prstGeom prst="line">
            <a:avLst/>
          </a:prstGeom>
          <a:noFill/>
          <a:ln w="9525" cap="flat" cmpd="sng" algn="ctr">
            <a:solidFill>
              <a:srgbClr val="4F81BD">
                <a:shade val="95000"/>
                <a:satMod val="105000"/>
              </a:srgbClr>
            </a:solidFill>
            <a:prstDash val="solid"/>
          </a:ln>
          <a:effectLst/>
        </p:spPr>
      </p:cxnSp>
      <p:pic>
        <p:nvPicPr>
          <p:cNvPr id="226" name="Picture 225"/>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2491250" y="1918194"/>
            <a:ext cx="1045665" cy="506120"/>
          </a:xfrm>
          <a:prstGeom prst="rect">
            <a:avLst/>
          </a:prstGeom>
        </p:spPr>
      </p:pic>
      <p:sp>
        <p:nvSpPr>
          <p:cNvPr id="473" name="Arc 472"/>
          <p:cNvSpPr/>
          <p:nvPr/>
        </p:nvSpPr>
        <p:spPr>
          <a:xfrm>
            <a:off x="680977" y="1918368"/>
            <a:ext cx="3169128" cy="470944"/>
          </a:xfrm>
          <a:prstGeom prst="arc">
            <a:avLst>
              <a:gd name="adj1" fmla="val 11008092"/>
              <a:gd name="adj2" fmla="val 21446468"/>
            </a:avLst>
          </a:prstGeom>
          <a:noFill/>
          <a:ln w="9525" cap="flat" cmpd="sng" algn="ctr">
            <a:solidFill>
              <a:srgbClr val="C00000"/>
            </a:solidFill>
            <a:prstDash val="sysDash"/>
          </a:ln>
          <a:effectLst/>
        </p:spPr>
        <p:txBody>
          <a:bodyPr lIns="91436" tIns="45718" rIns="91436" bIns="45718" rtlCol="0" anchor="ctr"/>
          <a:lstStyle/>
          <a:p>
            <a:pPr algn="ctr" defTabSz="914362">
              <a:defRPr/>
            </a:pPr>
            <a:endParaRPr lang="en-US" sz="1800" kern="0">
              <a:solidFill>
                <a:sysClr val="windowText" lastClr="000000"/>
              </a:solidFill>
              <a:latin typeface="Calibri"/>
            </a:endParaRPr>
          </a:p>
        </p:txBody>
      </p:sp>
      <p:sp>
        <p:nvSpPr>
          <p:cNvPr id="474" name="Arc 473"/>
          <p:cNvSpPr/>
          <p:nvPr/>
        </p:nvSpPr>
        <p:spPr>
          <a:xfrm rot="19584673">
            <a:off x="591088" y="2416586"/>
            <a:ext cx="3671638" cy="1049981"/>
          </a:xfrm>
          <a:prstGeom prst="arc">
            <a:avLst>
              <a:gd name="adj1" fmla="val 10898649"/>
              <a:gd name="adj2" fmla="val 21314171"/>
            </a:avLst>
          </a:prstGeom>
          <a:noFill/>
          <a:ln w="9525" cap="flat" cmpd="sng" algn="ctr">
            <a:solidFill>
              <a:srgbClr val="C00000"/>
            </a:solidFill>
            <a:prstDash val="sysDash"/>
          </a:ln>
          <a:effectLst/>
        </p:spPr>
        <p:txBody>
          <a:bodyPr lIns="91436" tIns="45718" rIns="91436" bIns="45718" rtlCol="0" anchor="ctr"/>
          <a:lstStyle/>
          <a:p>
            <a:pPr algn="ctr" defTabSz="914362">
              <a:defRPr/>
            </a:pPr>
            <a:endParaRPr lang="en-US" sz="1800" kern="0">
              <a:solidFill>
                <a:sysClr val="windowText" lastClr="000000"/>
              </a:solidFill>
              <a:latin typeface="Calibri"/>
            </a:endParaRPr>
          </a:p>
        </p:txBody>
      </p:sp>
      <p:sp>
        <p:nvSpPr>
          <p:cNvPr id="475" name="Rounded Rectangle 474"/>
          <p:cNvSpPr/>
          <p:nvPr/>
        </p:nvSpPr>
        <p:spPr>
          <a:xfrm>
            <a:off x="685800" y="3200400"/>
            <a:ext cx="609600" cy="228600"/>
          </a:xfrm>
          <a:prstGeom prst="roundRect">
            <a:avLst/>
          </a:prstGeom>
          <a:solidFill>
            <a:schemeClr val="accent6">
              <a:lumMod val="75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Remote VPN</a:t>
            </a:r>
          </a:p>
        </p:txBody>
      </p:sp>
      <p:sp>
        <p:nvSpPr>
          <p:cNvPr id="506" name="Rounded Rectangle 505"/>
          <p:cNvSpPr/>
          <p:nvPr/>
        </p:nvSpPr>
        <p:spPr>
          <a:xfrm>
            <a:off x="304800" y="3503329"/>
            <a:ext cx="838200"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Endpoint Security</a:t>
            </a:r>
          </a:p>
        </p:txBody>
      </p:sp>
      <p:sp>
        <p:nvSpPr>
          <p:cNvPr id="520" name="Rounded Rectangle 519"/>
          <p:cNvSpPr/>
          <p:nvPr/>
        </p:nvSpPr>
        <p:spPr>
          <a:xfrm>
            <a:off x="1057888" y="1757948"/>
            <a:ext cx="685800" cy="228600"/>
          </a:xfrm>
          <a:prstGeom prst="roundRect">
            <a:avLst/>
          </a:prstGeom>
          <a:solidFill>
            <a:schemeClr val="accent6">
              <a:lumMod val="75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Site-to-site VPN</a:t>
            </a:r>
          </a:p>
        </p:txBody>
      </p:sp>
      <p:sp>
        <p:nvSpPr>
          <p:cNvPr id="478" name="Rounded Rectangle 477"/>
          <p:cNvSpPr/>
          <p:nvPr/>
        </p:nvSpPr>
        <p:spPr>
          <a:xfrm>
            <a:off x="152400" y="1846668"/>
            <a:ext cx="838200"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Secure WiFi Access</a:t>
            </a:r>
          </a:p>
        </p:txBody>
      </p:sp>
      <p:sp>
        <p:nvSpPr>
          <p:cNvPr id="524" name="Rounded Rectangle 523"/>
          <p:cNvSpPr/>
          <p:nvPr/>
        </p:nvSpPr>
        <p:spPr>
          <a:xfrm>
            <a:off x="1524001" y="2246718"/>
            <a:ext cx="838200"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Link Load Balancer</a:t>
            </a:r>
          </a:p>
        </p:txBody>
      </p:sp>
      <p:grpSp>
        <p:nvGrpSpPr>
          <p:cNvPr id="537" name="Group 536"/>
          <p:cNvGrpSpPr/>
          <p:nvPr/>
        </p:nvGrpSpPr>
        <p:grpSpPr>
          <a:xfrm>
            <a:off x="7793665" y="410875"/>
            <a:ext cx="1056358" cy="500555"/>
            <a:chOff x="7773947" y="547831"/>
            <a:chExt cx="1056358" cy="667407"/>
          </a:xfrm>
        </p:grpSpPr>
        <p:pic>
          <p:nvPicPr>
            <p:cNvPr id="228" name="Picture 227"/>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773947" y="547831"/>
              <a:ext cx="418225" cy="667407"/>
            </a:xfrm>
            <a:prstGeom prst="rect">
              <a:avLst/>
            </a:prstGeom>
          </p:spPr>
        </p:pic>
        <p:pic>
          <p:nvPicPr>
            <p:cNvPr id="227" name="Picture 226"/>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8093013" y="547831"/>
              <a:ext cx="418225" cy="667407"/>
            </a:xfrm>
            <a:prstGeom prst="rect">
              <a:avLst/>
            </a:prstGeom>
          </p:spPr>
        </p:pic>
        <p:pic>
          <p:nvPicPr>
            <p:cNvPr id="229" name="Picture 228"/>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8412080" y="547831"/>
              <a:ext cx="418225" cy="667407"/>
            </a:xfrm>
            <a:prstGeom prst="rect">
              <a:avLst/>
            </a:prstGeom>
          </p:spPr>
        </p:pic>
      </p:grpSp>
      <p:grpSp>
        <p:nvGrpSpPr>
          <p:cNvPr id="231" name="Group 230"/>
          <p:cNvGrpSpPr/>
          <p:nvPr/>
        </p:nvGrpSpPr>
        <p:grpSpPr>
          <a:xfrm>
            <a:off x="7793665" y="1079628"/>
            <a:ext cx="1056358" cy="500555"/>
            <a:chOff x="7773947" y="547831"/>
            <a:chExt cx="1056358" cy="667407"/>
          </a:xfrm>
        </p:grpSpPr>
        <p:pic>
          <p:nvPicPr>
            <p:cNvPr id="232" name="Picture 231"/>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773947" y="547831"/>
              <a:ext cx="418225" cy="667407"/>
            </a:xfrm>
            <a:prstGeom prst="rect">
              <a:avLst/>
            </a:prstGeom>
          </p:spPr>
        </p:pic>
        <p:pic>
          <p:nvPicPr>
            <p:cNvPr id="233" name="Picture 232"/>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8093013" y="547831"/>
              <a:ext cx="418225" cy="667407"/>
            </a:xfrm>
            <a:prstGeom prst="rect">
              <a:avLst/>
            </a:prstGeom>
          </p:spPr>
        </p:pic>
        <p:pic>
          <p:nvPicPr>
            <p:cNvPr id="234" name="Picture 233"/>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8412080" y="547831"/>
              <a:ext cx="418225" cy="667407"/>
            </a:xfrm>
            <a:prstGeom prst="rect">
              <a:avLst/>
            </a:prstGeom>
          </p:spPr>
        </p:pic>
      </p:grpSp>
      <p:sp>
        <p:nvSpPr>
          <p:cNvPr id="235" name="TextBox 234"/>
          <p:cNvSpPr txBox="1"/>
          <p:nvPr/>
        </p:nvSpPr>
        <p:spPr>
          <a:xfrm>
            <a:off x="8080505" y="238511"/>
            <a:ext cx="840269" cy="246221"/>
          </a:xfrm>
          <a:prstGeom prst="rect">
            <a:avLst/>
          </a:prstGeom>
          <a:noFill/>
        </p:spPr>
        <p:txBody>
          <a:bodyPr wrap="none" lIns="91436" tIns="45718" rIns="91436" bIns="45718" rtlCol="0">
            <a:spAutoFit/>
          </a:bodyPr>
          <a:lstStyle/>
          <a:p>
            <a:pPr defTabSz="914362">
              <a:defRPr/>
            </a:pPr>
            <a:r>
              <a:rPr lang="en-US" sz="1000" kern="0" dirty="0">
                <a:solidFill>
                  <a:sysClr val="windowText" lastClr="000000"/>
                </a:solidFill>
              </a:rPr>
              <a:t>DB Servers</a:t>
            </a:r>
          </a:p>
        </p:txBody>
      </p:sp>
      <p:grpSp>
        <p:nvGrpSpPr>
          <p:cNvPr id="236" name="Group 235"/>
          <p:cNvGrpSpPr/>
          <p:nvPr/>
        </p:nvGrpSpPr>
        <p:grpSpPr>
          <a:xfrm>
            <a:off x="7793665" y="1700992"/>
            <a:ext cx="1056358" cy="500555"/>
            <a:chOff x="7773947" y="547831"/>
            <a:chExt cx="1056358" cy="667407"/>
          </a:xfrm>
        </p:grpSpPr>
        <p:pic>
          <p:nvPicPr>
            <p:cNvPr id="237" name="Picture 236"/>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773947" y="547831"/>
              <a:ext cx="418225" cy="667407"/>
            </a:xfrm>
            <a:prstGeom prst="rect">
              <a:avLst/>
            </a:prstGeom>
          </p:spPr>
        </p:pic>
        <p:pic>
          <p:nvPicPr>
            <p:cNvPr id="238" name="Picture 237"/>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8093013" y="547831"/>
              <a:ext cx="418225" cy="667407"/>
            </a:xfrm>
            <a:prstGeom prst="rect">
              <a:avLst/>
            </a:prstGeom>
          </p:spPr>
        </p:pic>
        <p:pic>
          <p:nvPicPr>
            <p:cNvPr id="239" name="Picture 238"/>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8412080" y="547831"/>
              <a:ext cx="418225" cy="667407"/>
            </a:xfrm>
            <a:prstGeom prst="rect">
              <a:avLst/>
            </a:prstGeom>
          </p:spPr>
        </p:pic>
      </p:grpSp>
      <p:sp>
        <p:nvSpPr>
          <p:cNvPr id="240" name="TextBox 239"/>
          <p:cNvSpPr txBox="1"/>
          <p:nvPr/>
        </p:nvSpPr>
        <p:spPr>
          <a:xfrm>
            <a:off x="8030472" y="930959"/>
            <a:ext cx="890300" cy="246221"/>
          </a:xfrm>
          <a:prstGeom prst="rect">
            <a:avLst/>
          </a:prstGeom>
          <a:noFill/>
        </p:spPr>
        <p:txBody>
          <a:bodyPr wrap="none" lIns="91436" tIns="45718" rIns="91436" bIns="45718" rtlCol="0">
            <a:spAutoFit/>
          </a:bodyPr>
          <a:lstStyle/>
          <a:p>
            <a:pPr defTabSz="914362">
              <a:defRPr/>
            </a:pPr>
            <a:r>
              <a:rPr lang="en-US" sz="1000" kern="0" dirty="0">
                <a:solidFill>
                  <a:sysClr val="windowText" lastClr="000000"/>
                </a:solidFill>
              </a:rPr>
              <a:t>App Servers</a:t>
            </a:r>
          </a:p>
        </p:txBody>
      </p:sp>
      <p:sp>
        <p:nvSpPr>
          <p:cNvPr id="241" name="TextBox 240"/>
          <p:cNvSpPr txBox="1"/>
          <p:nvPr/>
        </p:nvSpPr>
        <p:spPr>
          <a:xfrm>
            <a:off x="8023523" y="1552323"/>
            <a:ext cx="897251" cy="246221"/>
          </a:xfrm>
          <a:prstGeom prst="rect">
            <a:avLst/>
          </a:prstGeom>
          <a:noFill/>
        </p:spPr>
        <p:txBody>
          <a:bodyPr wrap="none" lIns="91436" tIns="45718" rIns="91436" bIns="45718" rtlCol="0">
            <a:spAutoFit/>
          </a:bodyPr>
          <a:lstStyle/>
          <a:p>
            <a:pPr defTabSz="914362">
              <a:defRPr/>
            </a:pPr>
            <a:r>
              <a:rPr lang="en-US" sz="1000" kern="0" dirty="0">
                <a:solidFill>
                  <a:sysClr val="windowText" lastClr="000000"/>
                </a:solidFill>
              </a:rPr>
              <a:t>Mail Servers</a:t>
            </a:r>
          </a:p>
        </p:txBody>
      </p:sp>
      <p:grpSp>
        <p:nvGrpSpPr>
          <p:cNvPr id="242" name="Group 241"/>
          <p:cNvGrpSpPr/>
          <p:nvPr/>
        </p:nvGrpSpPr>
        <p:grpSpPr>
          <a:xfrm>
            <a:off x="7793665" y="4121747"/>
            <a:ext cx="1056358" cy="500555"/>
            <a:chOff x="7773947" y="547831"/>
            <a:chExt cx="1056358" cy="667407"/>
          </a:xfrm>
        </p:grpSpPr>
        <p:pic>
          <p:nvPicPr>
            <p:cNvPr id="243" name="Picture 242"/>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773947" y="547831"/>
              <a:ext cx="418225" cy="667407"/>
            </a:xfrm>
            <a:prstGeom prst="rect">
              <a:avLst/>
            </a:prstGeom>
          </p:spPr>
        </p:pic>
        <p:pic>
          <p:nvPicPr>
            <p:cNvPr id="244" name="Picture 243"/>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8093013" y="547831"/>
              <a:ext cx="418225" cy="667407"/>
            </a:xfrm>
            <a:prstGeom prst="rect">
              <a:avLst/>
            </a:prstGeom>
          </p:spPr>
        </p:pic>
        <p:pic>
          <p:nvPicPr>
            <p:cNvPr id="245" name="Picture 244"/>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8412080" y="547831"/>
              <a:ext cx="418225" cy="667407"/>
            </a:xfrm>
            <a:prstGeom prst="rect">
              <a:avLst/>
            </a:prstGeom>
          </p:spPr>
        </p:pic>
      </p:grpSp>
      <p:sp>
        <p:nvSpPr>
          <p:cNvPr id="246" name="TextBox 245"/>
          <p:cNvSpPr txBox="1"/>
          <p:nvPr/>
        </p:nvSpPr>
        <p:spPr>
          <a:xfrm>
            <a:off x="7994968" y="3942167"/>
            <a:ext cx="925804" cy="246221"/>
          </a:xfrm>
          <a:prstGeom prst="rect">
            <a:avLst/>
          </a:prstGeom>
          <a:noFill/>
        </p:spPr>
        <p:txBody>
          <a:bodyPr wrap="none" lIns="91436" tIns="45718" rIns="91436" bIns="45718" rtlCol="0">
            <a:spAutoFit/>
          </a:bodyPr>
          <a:lstStyle/>
          <a:p>
            <a:pPr defTabSz="914362">
              <a:defRPr/>
            </a:pPr>
            <a:r>
              <a:rPr lang="en-US" sz="1000" kern="0" dirty="0">
                <a:solidFill>
                  <a:sysClr val="windowText" lastClr="000000"/>
                </a:solidFill>
              </a:rPr>
              <a:t>Web Servers</a:t>
            </a:r>
          </a:p>
        </p:txBody>
      </p:sp>
      <p:pic>
        <p:nvPicPr>
          <p:cNvPr id="247" name="Picture 246"/>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3316413" y="4135704"/>
            <a:ext cx="351548" cy="276522"/>
          </a:xfrm>
          <a:prstGeom prst="rect">
            <a:avLst/>
          </a:prstGeom>
        </p:spPr>
      </p:pic>
      <p:pic>
        <p:nvPicPr>
          <p:cNvPr id="248" name="Picture 247"/>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3665458" y="4268439"/>
            <a:ext cx="351548" cy="276522"/>
          </a:xfrm>
          <a:prstGeom prst="rect">
            <a:avLst/>
          </a:prstGeom>
        </p:spPr>
      </p:pic>
      <p:pic>
        <p:nvPicPr>
          <p:cNvPr id="249" name="Picture 248"/>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3651004" y="3938679"/>
            <a:ext cx="351548" cy="276522"/>
          </a:xfrm>
          <a:prstGeom prst="rect">
            <a:avLst/>
          </a:prstGeom>
        </p:spPr>
      </p:pic>
      <p:pic>
        <p:nvPicPr>
          <p:cNvPr id="250" name="Picture 249"/>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2343739" y="3854333"/>
            <a:ext cx="417487" cy="408046"/>
          </a:xfrm>
          <a:prstGeom prst="rect">
            <a:avLst/>
          </a:prstGeom>
        </p:spPr>
      </p:pic>
      <p:pic>
        <p:nvPicPr>
          <p:cNvPr id="252" name="Picture 251"/>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2725559" y="4146843"/>
            <a:ext cx="417487" cy="408046"/>
          </a:xfrm>
          <a:prstGeom prst="rect">
            <a:avLst/>
          </a:prstGeom>
        </p:spPr>
      </p:pic>
      <p:pic>
        <p:nvPicPr>
          <p:cNvPr id="254" name="Picture 253"/>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38731" y="2449873"/>
            <a:ext cx="351548" cy="276522"/>
          </a:xfrm>
          <a:prstGeom prst="rect">
            <a:avLst/>
          </a:prstGeom>
        </p:spPr>
      </p:pic>
      <p:pic>
        <p:nvPicPr>
          <p:cNvPr id="255" name="Picture 254"/>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787775" y="2582608"/>
            <a:ext cx="351548" cy="276522"/>
          </a:xfrm>
          <a:prstGeom prst="rect">
            <a:avLst/>
          </a:prstGeom>
        </p:spPr>
      </p:pic>
      <p:pic>
        <p:nvPicPr>
          <p:cNvPr id="256" name="Picture 255"/>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773321" y="2252848"/>
            <a:ext cx="351548" cy="276522"/>
          </a:xfrm>
          <a:prstGeom prst="rect">
            <a:avLst/>
          </a:prstGeom>
        </p:spPr>
      </p:pic>
      <p:sp>
        <p:nvSpPr>
          <p:cNvPr id="433" name="TextBox 432"/>
          <p:cNvSpPr txBox="1"/>
          <p:nvPr/>
        </p:nvSpPr>
        <p:spPr>
          <a:xfrm>
            <a:off x="775815" y="2175043"/>
            <a:ext cx="740207" cy="246221"/>
          </a:xfrm>
          <a:prstGeom prst="rect">
            <a:avLst/>
          </a:prstGeom>
          <a:noFill/>
        </p:spPr>
        <p:txBody>
          <a:bodyPr wrap="non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WiFi</a:t>
            </a:r>
          </a:p>
        </p:txBody>
      </p:sp>
      <p:pic>
        <p:nvPicPr>
          <p:cNvPr id="258" name="Picture 257"/>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6260743" y="3315442"/>
            <a:ext cx="762635" cy="398621"/>
          </a:xfrm>
          <a:prstGeom prst="rect">
            <a:avLst/>
          </a:prstGeom>
        </p:spPr>
      </p:pic>
      <p:sp>
        <p:nvSpPr>
          <p:cNvPr id="259" name="Rounded Rectangle 258"/>
          <p:cNvSpPr/>
          <p:nvPr/>
        </p:nvSpPr>
        <p:spPr>
          <a:xfrm>
            <a:off x="6222917" y="3132130"/>
            <a:ext cx="838200"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Failopen</a:t>
            </a:r>
          </a:p>
          <a:p>
            <a:pPr algn="ctr" defTabSz="914362">
              <a:defRPr/>
            </a:pPr>
            <a:r>
              <a:rPr lang="en-US" sz="900" b="1" kern="0" dirty="0">
                <a:solidFill>
                  <a:sysClr val="window" lastClr="FFFFFF"/>
                </a:solidFill>
                <a:latin typeface="Calibri"/>
              </a:rPr>
              <a:t>Device</a:t>
            </a:r>
          </a:p>
        </p:txBody>
      </p:sp>
      <p:cxnSp>
        <p:nvCxnSpPr>
          <p:cNvPr id="261" name="Straight Connector 260"/>
          <p:cNvCxnSpPr/>
          <p:nvPr/>
        </p:nvCxnSpPr>
        <p:spPr>
          <a:xfrm flipV="1">
            <a:off x="6534057" y="3652121"/>
            <a:ext cx="0" cy="397366"/>
          </a:xfrm>
          <a:prstGeom prst="line">
            <a:avLst/>
          </a:prstGeom>
          <a:noFill/>
          <a:ln w="9525" cap="flat" cmpd="sng" algn="ctr">
            <a:solidFill>
              <a:srgbClr val="4F81BD">
                <a:shade val="95000"/>
                <a:satMod val="105000"/>
              </a:srgbClr>
            </a:solidFill>
            <a:prstDash val="solid"/>
          </a:ln>
          <a:effectLst/>
        </p:spPr>
      </p:cxnSp>
      <p:cxnSp>
        <p:nvCxnSpPr>
          <p:cNvPr id="262" name="Straight Connector 261"/>
          <p:cNvCxnSpPr/>
          <p:nvPr/>
        </p:nvCxnSpPr>
        <p:spPr>
          <a:xfrm flipV="1">
            <a:off x="6752254" y="3698277"/>
            <a:ext cx="0" cy="487280"/>
          </a:xfrm>
          <a:prstGeom prst="line">
            <a:avLst/>
          </a:prstGeom>
          <a:noFill/>
          <a:ln w="9525" cap="flat" cmpd="sng" algn="ctr">
            <a:solidFill>
              <a:srgbClr val="4F81BD">
                <a:shade val="95000"/>
                <a:satMod val="105000"/>
              </a:srgbClr>
            </a:solidFill>
            <a:prstDash val="solid"/>
          </a:ln>
          <a:effectLst/>
        </p:spPr>
      </p:cxnSp>
      <p:sp>
        <p:nvSpPr>
          <p:cNvPr id="260" name="TextBox 259"/>
          <p:cNvSpPr txBox="1"/>
          <p:nvPr/>
        </p:nvSpPr>
        <p:spPr>
          <a:xfrm>
            <a:off x="6303404" y="3680995"/>
            <a:ext cx="875710" cy="246221"/>
          </a:xfrm>
          <a:prstGeom prst="rect">
            <a:avLst/>
          </a:prstGeom>
          <a:noFill/>
        </p:spPr>
        <p:txBody>
          <a:bodyPr wrap="non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Bridge</a:t>
            </a:r>
          </a:p>
        </p:txBody>
      </p:sp>
      <p:cxnSp>
        <p:nvCxnSpPr>
          <p:cNvPr id="265" name="Straight Connector 264"/>
          <p:cNvCxnSpPr/>
          <p:nvPr/>
        </p:nvCxnSpPr>
        <p:spPr>
          <a:xfrm flipH="1" flipV="1">
            <a:off x="6017514" y="1412725"/>
            <a:ext cx="391632" cy="426"/>
          </a:xfrm>
          <a:prstGeom prst="line">
            <a:avLst/>
          </a:prstGeom>
          <a:noFill/>
          <a:ln w="9525" cap="flat" cmpd="sng" algn="ctr">
            <a:solidFill>
              <a:srgbClr val="4F81BD">
                <a:shade val="95000"/>
                <a:satMod val="105000"/>
              </a:srgbClr>
            </a:solidFill>
            <a:prstDash val="dash"/>
          </a:ln>
          <a:effectLst/>
        </p:spPr>
      </p:cxnSp>
      <p:sp>
        <p:nvSpPr>
          <p:cNvPr id="469" name="Rounded Rectangle 468"/>
          <p:cNvSpPr/>
          <p:nvPr/>
        </p:nvSpPr>
        <p:spPr>
          <a:xfrm>
            <a:off x="5144808" y="342899"/>
            <a:ext cx="685800"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File Analysis</a:t>
            </a:r>
          </a:p>
        </p:txBody>
      </p:sp>
      <p:sp>
        <p:nvSpPr>
          <p:cNvPr id="470" name="Rounded Rectangle 469"/>
          <p:cNvSpPr/>
          <p:nvPr/>
        </p:nvSpPr>
        <p:spPr>
          <a:xfrm>
            <a:off x="2314500" y="342900"/>
            <a:ext cx="761128"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User ID Mgmt.</a:t>
            </a:r>
          </a:p>
        </p:txBody>
      </p:sp>
      <p:sp>
        <p:nvSpPr>
          <p:cNvPr id="471" name="Rounded Rectangle 470"/>
          <p:cNvSpPr/>
          <p:nvPr/>
        </p:nvSpPr>
        <p:spPr>
          <a:xfrm>
            <a:off x="3228900" y="342900"/>
            <a:ext cx="762000"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Central Log &amp; report</a:t>
            </a:r>
          </a:p>
        </p:txBody>
      </p:sp>
      <p:sp>
        <p:nvSpPr>
          <p:cNvPr id="472" name="Rounded Rectangle 471"/>
          <p:cNvSpPr/>
          <p:nvPr/>
        </p:nvSpPr>
        <p:spPr>
          <a:xfrm>
            <a:off x="4111038" y="342900"/>
            <a:ext cx="870462"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Central Device mgmt.</a:t>
            </a:r>
          </a:p>
        </p:txBody>
      </p:sp>
      <p:sp>
        <p:nvSpPr>
          <p:cNvPr id="305" name="TextBox 304"/>
          <p:cNvSpPr txBox="1"/>
          <p:nvPr/>
        </p:nvSpPr>
        <p:spPr>
          <a:xfrm>
            <a:off x="4350611" y="1574572"/>
            <a:ext cx="845608" cy="246221"/>
          </a:xfrm>
          <a:prstGeom prst="rect">
            <a:avLst/>
          </a:prstGeom>
          <a:noFill/>
        </p:spPr>
        <p:txBody>
          <a:bodyPr wrap="squar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Tester</a:t>
            </a:r>
          </a:p>
        </p:txBody>
      </p:sp>
      <p:pic>
        <p:nvPicPr>
          <p:cNvPr id="187" name="Picture 186"/>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5380110" y="4189747"/>
            <a:ext cx="445922" cy="219068"/>
          </a:xfrm>
          <a:prstGeom prst="rect">
            <a:avLst/>
          </a:prstGeom>
        </p:spPr>
      </p:pic>
      <p:pic>
        <p:nvPicPr>
          <p:cNvPr id="188" name="Picture 187"/>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475181" y="1426431"/>
            <a:ext cx="175016" cy="294002"/>
          </a:xfrm>
          <a:prstGeom prst="rect">
            <a:avLst/>
          </a:prstGeom>
        </p:spPr>
      </p:pic>
      <p:pic>
        <p:nvPicPr>
          <p:cNvPr id="204" name="Picture 203"/>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4531011" y="4129877"/>
            <a:ext cx="345833" cy="249324"/>
          </a:xfrm>
          <a:prstGeom prst="rect">
            <a:avLst/>
          </a:prstGeom>
        </p:spPr>
      </p:pic>
      <p:pic>
        <p:nvPicPr>
          <p:cNvPr id="205" name="Picture 204"/>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4195533" y="3303410"/>
            <a:ext cx="760222" cy="396900"/>
          </a:xfrm>
          <a:prstGeom prst="rect">
            <a:avLst/>
          </a:prstGeom>
        </p:spPr>
      </p:pic>
      <p:sp>
        <p:nvSpPr>
          <p:cNvPr id="479" name="Rounded Rectangle 478"/>
          <p:cNvSpPr/>
          <p:nvPr/>
        </p:nvSpPr>
        <p:spPr>
          <a:xfrm>
            <a:off x="4114800" y="3135641"/>
            <a:ext cx="838200"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IP Cam. Recorder</a:t>
            </a:r>
          </a:p>
        </p:txBody>
      </p:sp>
      <p:pic>
        <p:nvPicPr>
          <p:cNvPr id="206" name="Picture 205"/>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4301554" y="1216529"/>
            <a:ext cx="760309" cy="413100"/>
          </a:xfrm>
          <a:prstGeom prst="rect">
            <a:avLst/>
          </a:prstGeom>
        </p:spPr>
      </p:pic>
      <p:sp>
        <p:nvSpPr>
          <p:cNvPr id="306" name="Rounded Rectangle 305"/>
          <p:cNvSpPr/>
          <p:nvPr/>
        </p:nvSpPr>
        <p:spPr>
          <a:xfrm>
            <a:off x="4301864" y="1083624"/>
            <a:ext cx="761128"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Network Tester</a:t>
            </a:r>
          </a:p>
        </p:txBody>
      </p:sp>
      <p:pic>
        <p:nvPicPr>
          <p:cNvPr id="173" name="Picture 172"/>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1237892" y="565787"/>
            <a:ext cx="347472" cy="260604"/>
          </a:xfrm>
          <a:prstGeom prst="rect">
            <a:avLst/>
          </a:prstGeom>
        </p:spPr>
      </p:pic>
      <p:pic>
        <p:nvPicPr>
          <p:cNvPr id="190" name="Picture 189"/>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6256857" y="3988463"/>
            <a:ext cx="762635" cy="398621"/>
          </a:xfrm>
          <a:prstGeom prst="rect">
            <a:avLst/>
          </a:prstGeom>
        </p:spPr>
      </p:pic>
      <p:sp>
        <p:nvSpPr>
          <p:cNvPr id="532" name="Rounded Rectangle 531"/>
          <p:cNvSpPr/>
          <p:nvPr/>
        </p:nvSpPr>
        <p:spPr>
          <a:xfrm>
            <a:off x="6733183" y="3897680"/>
            <a:ext cx="838200"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L7 D/DOS Mitigator</a:t>
            </a:r>
          </a:p>
        </p:txBody>
      </p:sp>
      <p:pic>
        <p:nvPicPr>
          <p:cNvPr id="194" name="Picture 193" descr="WiFi-Red.png"/>
          <p:cNvPicPr>
            <a:picLocks noChangeAspect="1"/>
          </p:cNvPicPr>
          <p:nvPr/>
        </p:nvPicPr>
        <p:blipFill>
          <a:blip r:embed="rId31" cstate="print">
            <a:grayscl/>
            <a:extLst>
              <a:ext uri="{28A0092B-C50C-407E-A947-70E740481C1C}">
                <a14:useLocalDpi xmlns:a14="http://schemas.microsoft.com/office/drawing/2010/main"/>
              </a:ext>
            </a:extLst>
          </a:blip>
          <a:stretch>
            <a:fillRect/>
          </a:stretch>
        </p:blipFill>
        <p:spPr>
          <a:xfrm>
            <a:off x="3384290" y="3895864"/>
            <a:ext cx="176039" cy="169951"/>
          </a:xfrm>
          <a:prstGeom prst="rect">
            <a:avLst/>
          </a:prstGeom>
        </p:spPr>
      </p:pic>
      <p:pic>
        <p:nvPicPr>
          <p:cNvPr id="174" name="Picture 173"/>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6872565" y="652730"/>
            <a:ext cx="764683" cy="399600"/>
          </a:xfrm>
          <a:prstGeom prst="rect">
            <a:avLst/>
          </a:prstGeom>
        </p:spPr>
      </p:pic>
      <p:sp>
        <p:nvSpPr>
          <p:cNvPr id="534" name="Rounded Rectangle 533"/>
          <p:cNvSpPr/>
          <p:nvPr/>
        </p:nvSpPr>
        <p:spPr>
          <a:xfrm>
            <a:off x="6453198" y="563999"/>
            <a:ext cx="838200" cy="228600"/>
          </a:xfrm>
          <a:prstGeom prst="roundRect">
            <a:avLst/>
          </a:prstGeom>
          <a:solidFill>
            <a:schemeClr val="accent2">
              <a:lumMod val="50000"/>
            </a:schemeClr>
          </a:solidFill>
          <a:ln w="25400" cap="flat" cmpd="sng" algn="ctr">
            <a:noFill/>
            <a:prstDash val="solid"/>
          </a:ln>
          <a:effectLst/>
        </p:spPr>
        <p:txBody>
          <a:bodyPr lIns="91436" tIns="45718" rIns="91436" bIns="45718" rtlCol="0" anchor="ctr"/>
          <a:lstStyle/>
          <a:p>
            <a:pPr algn="ctr" defTabSz="914362">
              <a:defRPr/>
            </a:pPr>
            <a:r>
              <a:rPr lang="en-US" sz="900" b="1" kern="0" dirty="0">
                <a:solidFill>
                  <a:sysClr val="window" lastClr="FFFFFF"/>
                </a:solidFill>
                <a:latin typeface="Calibri"/>
              </a:rPr>
              <a:t>DB Security</a:t>
            </a:r>
          </a:p>
        </p:txBody>
      </p:sp>
      <p:pic>
        <p:nvPicPr>
          <p:cNvPr id="175" name="Picture 174"/>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1494374" y="3726824"/>
            <a:ext cx="351019" cy="246601"/>
          </a:xfrm>
          <a:prstGeom prst="rect">
            <a:avLst/>
          </a:prstGeom>
        </p:spPr>
      </p:pic>
      <p:sp>
        <p:nvSpPr>
          <p:cNvPr id="403" name="TextBox 402"/>
          <p:cNvSpPr txBox="1"/>
          <p:nvPr/>
        </p:nvSpPr>
        <p:spPr>
          <a:xfrm>
            <a:off x="6793092" y="1015486"/>
            <a:ext cx="654797" cy="246221"/>
          </a:xfrm>
          <a:prstGeom prst="rect">
            <a:avLst/>
          </a:prstGeom>
          <a:noFill/>
        </p:spPr>
        <p:txBody>
          <a:bodyPr wrap="none" lIns="91436" tIns="45718" rIns="91436" bIns="45718" rtlCol="0">
            <a:spAutoFit/>
          </a:bodyPr>
          <a:lstStyle/>
          <a:p>
            <a:pPr defTabSz="914362">
              <a:defRPr/>
            </a:pPr>
            <a:r>
              <a:rPr lang="en-US" sz="1000" b="1" kern="0" dirty="0">
                <a:solidFill>
                  <a:schemeClr val="accent6"/>
                </a:solidFill>
              </a:rPr>
              <a:t>Forti</a:t>
            </a:r>
            <a:r>
              <a:rPr lang="en-US" sz="1000" b="1" kern="0" dirty="0">
                <a:solidFill>
                  <a:srgbClr val="3C3C3C"/>
                </a:solidFill>
              </a:rPr>
              <a:t>DB</a:t>
            </a:r>
          </a:p>
        </p:txBody>
      </p:sp>
    </p:spTree>
    <p:extLst>
      <p:ext uri="{BB962C8B-B14F-4D97-AF65-F5344CB8AC3E}">
        <p14:creationId xmlns:p14="http://schemas.microsoft.com/office/powerpoint/2010/main" val="2374979440"/>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4"/>
          <p:cNvSpPr>
            <a:spLocks noGrp="1" noChangeArrowheads="1"/>
          </p:cNvSpPr>
          <p:nvPr>
            <p:ph type="title"/>
          </p:nvPr>
        </p:nvSpPr>
        <p:spPr/>
        <p:txBody>
          <a:bodyPr/>
          <a:lstStyle/>
          <a:p>
            <a:pPr eaLnBrk="1" hangingPunct="1"/>
            <a:r>
              <a:rPr lang="en-US" b="0" i="0" dirty="0" smtClean="0"/>
              <a:t>FortiGate 98D-POE</a:t>
            </a:r>
            <a:endParaRPr lang="en-US" b="0" i="0" dirty="0"/>
          </a:p>
        </p:txBody>
      </p:sp>
      <p:grpSp>
        <p:nvGrpSpPr>
          <p:cNvPr id="3" name="Group 2"/>
          <p:cNvGrpSpPr/>
          <p:nvPr/>
        </p:nvGrpSpPr>
        <p:grpSpPr>
          <a:xfrm>
            <a:off x="730211" y="1080720"/>
            <a:ext cx="4327605" cy="1766891"/>
            <a:chOff x="652412" y="1054649"/>
            <a:chExt cx="4327605" cy="1766891"/>
          </a:xfrm>
        </p:grpSpPr>
        <p:pic>
          <p:nvPicPr>
            <p:cNvPr id="2" name="Picture 1" descr="FG-98D-POE Front and Back.png"/>
            <p:cNvPicPr>
              <a:picLocks noChangeAspect="1"/>
            </p:cNvPicPr>
            <p:nvPr/>
          </p:nvPicPr>
          <p:blipFill rotWithShape="1">
            <a:blip r:embed="rId2" cstate="print">
              <a:extLst>
                <a:ext uri="{28A0092B-C50C-407E-A947-70E740481C1C}">
                  <a14:useLocalDpi xmlns:a14="http://schemas.microsoft.com/office/drawing/2010/main"/>
                </a:ext>
              </a:extLst>
            </a:blip>
            <a:srcRect b="62437"/>
            <a:stretch/>
          </p:blipFill>
          <p:spPr>
            <a:xfrm>
              <a:off x="660017" y="1054649"/>
              <a:ext cx="4320000" cy="826386"/>
            </a:xfrm>
            <a:prstGeom prst="rect">
              <a:avLst/>
            </a:prstGeom>
          </p:spPr>
        </p:pic>
        <p:pic>
          <p:nvPicPr>
            <p:cNvPr id="15" name="Picture 14" descr="FG-98D-POE Front and Back.png"/>
            <p:cNvPicPr>
              <a:picLocks noChangeAspect="1"/>
            </p:cNvPicPr>
            <p:nvPr/>
          </p:nvPicPr>
          <p:blipFill rotWithShape="1">
            <a:blip r:embed="rId3" cstate="print">
              <a:extLst>
                <a:ext uri="{28A0092B-C50C-407E-A947-70E740481C1C}">
                  <a14:useLocalDpi xmlns:a14="http://schemas.microsoft.com/office/drawing/2010/main"/>
                </a:ext>
              </a:extLst>
            </a:blip>
            <a:srcRect b="-190"/>
            <a:stretch/>
          </p:blipFill>
          <p:spPr>
            <a:xfrm>
              <a:off x="652412" y="1920141"/>
              <a:ext cx="4320000" cy="901399"/>
            </a:xfrm>
            <a:prstGeom prst="rect">
              <a:avLst/>
            </a:prstGeom>
          </p:spPr>
        </p:pic>
      </p:grpSp>
      <p:sp>
        <p:nvSpPr>
          <p:cNvPr id="11"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WAN Ports</a:t>
            </a:r>
          </a:p>
          <a:p>
            <a:pPr marL="343033" indent="-343033" defTabSz="914379">
              <a:spcBef>
                <a:spcPct val="20000"/>
              </a:spcBef>
              <a:buClr>
                <a:schemeClr val="accent6"/>
              </a:buClr>
              <a:buFont typeface="+mj-ea"/>
              <a:buAutoNum type="circleNumDbPlain"/>
            </a:pPr>
            <a:r>
              <a:rPr lang="en-US" sz="1000" b="1" dirty="0"/>
              <a:t>72x GE RJ45 Switch Ports</a:t>
            </a:r>
          </a:p>
          <a:p>
            <a:pPr marL="343033" indent="-343033" defTabSz="914379">
              <a:spcBef>
                <a:spcPct val="20000"/>
              </a:spcBef>
              <a:buClr>
                <a:schemeClr val="accent6"/>
              </a:buClr>
              <a:buFont typeface="+mj-ea"/>
              <a:buAutoNum type="circleNumDbPlain"/>
            </a:pPr>
            <a:r>
              <a:rPr lang="en-US" sz="1000" b="1" dirty="0"/>
              <a:t>24x FE RJ45 PoE Ports</a:t>
            </a:r>
          </a:p>
          <a:p>
            <a:pPr marL="343033" indent="-343033" defTabSz="914379">
              <a:spcBef>
                <a:spcPct val="20000"/>
              </a:spcBef>
              <a:buClr>
                <a:schemeClr val="accent6"/>
              </a:buClr>
              <a:buFont typeface="+mj-ea"/>
              <a:buAutoNum type="circleNumDbPlain"/>
            </a:pPr>
            <a:r>
              <a:rPr lang="en-US" sz="1000" b="1" dirty="0"/>
              <a:t>4 x GE SFP DMZ slots</a:t>
            </a:r>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65738" y="2297091"/>
            <a:ext cx="372258" cy="547200"/>
          </a:xfrm>
          <a:prstGeom prst="rect">
            <a:avLst/>
          </a:prstGeom>
        </p:spPr>
      </p:pic>
      <p:pic>
        <p:nvPicPr>
          <p:cNvPr id="13" name="Picture 12"/>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21220" y="2297091"/>
            <a:ext cx="372259" cy="5472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93479" y="2297091"/>
            <a:ext cx="372259" cy="547200"/>
          </a:xfrm>
          <a:prstGeom prst="rect">
            <a:avLst/>
          </a:prstGeom>
        </p:spPr>
      </p:pic>
      <p:pic>
        <p:nvPicPr>
          <p:cNvPr id="20" name="Picture 19" descr="Storage-32GB.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34743" y="2300410"/>
            <a:ext cx="371646" cy="547200"/>
          </a:xfrm>
          <a:prstGeom prst="rect">
            <a:avLst/>
          </a:prstGeom>
        </p:spPr>
      </p:pic>
      <p:sp>
        <p:nvSpPr>
          <p:cNvPr id="22" name="Oval 21"/>
          <p:cNvSpPr/>
          <p:nvPr/>
        </p:nvSpPr>
        <p:spPr bwMode="auto">
          <a:xfrm>
            <a:off x="1057462" y="178892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23" name="Oval 22"/>
          <p:cNvSpPr/>
          <p:nvPr/>
        </p:nvSpPr>
        <p:spPr bwMode="auto">
          <a:xfrm>
            <a:off x="2544091" y="1459949"/>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sp>
        <p:nvSpPr>
          <p:cNvPr id="24" name="Oval 23"/>
          <p:cNvSpPr/>
          <p:nvPr/>
        </p:nvSpPr>
        <p:spPr bwMode="auto">
          <a:xfrm>
            <a:off x="3826883" y="178892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sp>
        <p:nvSpPr>
          <p:cNvPr id="25" name="Oval 24"/>
          <p:cNvSpPr/>
          <p:nvPr/>
        </p:nvSpPr>
        <p:spPr bwMode="auto">
          <a:xfrm>
            <a:off x="4794434" y="1459949"/>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4</a:t>
            </a:r>
          </a:p>
        </p:txBody>
      </p:sp>
      <p:pic>
        <p:nvPicPr>
          <p:cNvPr id="16" name="Picture 15" descr="Firewall-Sym-Dk.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7" name="TextBox 16"/>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3.5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2 Million</a:t>
            </a:r>
          </a:p>
          <a:p>
            <a:r>
              <a:rPr lang="en-US" sz="800" dirty="0">
                <a:solidFill>
                  <a:srgbClr val="7F7F7F"/>
                </a:solidFill>
              </a:rPr>
              <a:t>Concurrent Sessions</a:t>
            </a:r>
          </a:p>
          <a:p>
            <a:endParaRPr lang="en-US" sz="800" dirty="0">
              <a:solidFill>
                <a:srgbClr val="7F7F7F"/>
              </a:solidFill>
            </a:endParaRPr>
          </a:p>
          <a:p>
            <a:r>
              <a:rPr lang="en-US" sz="1800" b="1" dirty="0"/>
              <a:t>4,000</a:t>
            </a:r>
          </a:p>
          <a:p>
            <a:r>
              <a:rPr lang="en-US" sz="800" dirty="0">
                <a:solidFill>
                  <a:srgbClr val="7F7F7F"/>
                </a:solidFill>
              </a:rPr>
              <a:t>New Sessions/Sec</a:t>
            </a:r>
          </a:p>
        </p:txBody>
      </p:sp>
      <p:cxnSp>
        <p:nvCxnSpPr>
          <p:cNvPr id="18" name="Straight Connector 17"/>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10"/>
          <a:stretch>
            <a:fillRect/>
          </a:stretch>
        </p:blipFill>
        <p:spPr>
          <a:xfrm>
            <a:off x="7396793" y="4062941"/>
            <a:ext cx="505867" cy="503339"/>
          </a:xfrm>
          <a:prstGeom prst="rect">
            <a:avLst/>
          </a:prstGeom>
        </p:spPr>
      </p:pic>
      <p:pic>
        <p:nvPicPr>
          <p:cNvPr id="29" name="Picture 28"/>
          <p:cNvPicPr>
            <a:picLocks noChangeAspect="1"/>
          </p:cNvPicPr>
          <p:nvPr/>
        </p:nvPicPr>
        <p:blipFill>
          <a:blip r:embed="rId11"/>
          <a:stretch>
            <a:fillRect/>
          </a:stretch>
        </p:blipFill>
        <p:spPr>
          <a:xfrm>
            <a:off x="6703208" y="4104601"/>
            <a:ext cx="468167" cy="438533"/>
          </a:xfrm>
          <a:prstGeom prst="rect">
            <a:avLst/>
          </a:prstGeom>
        </p:spPr>
      </p:pic>
      <p:pic>
        <p:nvPicPr>
          <p:cNvPr id="30" name="Picture 29"/>
          <p:cNvPicPr>
            <a:picLocks noChangeAspect="1"/>
          </p:cNvPicPr>
          <p:nvPr/>
        </p:nvPicPr>
        <p:blipFill>
          <a:blip r:embed="rId12"/>
          <a:stretch>
            <a:fillRect/>
          </a:stretch>
        </p:blipFill>
        <p:spPr>
          <a:xfrm>
            <a:off x="8097409" y="4111845"/>
            <a:ext cx="613216" cy="427264"/>
          </a:xfrm>
          <a:prstGeom prst="rect">
            <a:avLst/>
          </a:prstGeom>
        </p:spPr>
      </p:pic>
      <p:grpSp>
        <p:nvGrpSpPr>
          <p:cNvPr id="31" name="Group 30"/>
          <p:cNvGrpSpPr/>
          <p:nvPr/>
        </p:nvGrpSpPr>
        <p:grpSpPr>
          <a:xfrm>
            <a:off x="5984936" y="4091312"/>
            <a:ext cx="482083" cy="459205"/>
            <a:chOff x="5818638" y="4203821"/>
            <a:chExt cx="467667" cy="445474"/>
          </a:xfrm>
        </p:grpSpPr>
        <p:pic>
          <p:nvPicPr>
            <p:cNvPr id="32" name="Picture 31"/>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33" name="Picture 32"/>
            <p:cNvPicPr>
              <a:picLocks noChangeAspect="1"/>
            </p:cNvPicPr>
            <p:nvPr/>
          </p:nvPicPr>
          <p:blipFill>
            <a:blip r:embed="rId14"/>
            <a:stretch>
              <a:fillRect/>
            </a:stretch>
          </p:blipFill>
          <p:spPr>
            <a:xfrm flipH="1">
              <a:off x="5869115" y="4203821"/>
              <a:ext cx="417190" cy="445474"/>
            </a:xfrm>
            <a:prstGeom prst="rect">
              <a:avLst/>
            </a:prstGeom>
          </p:spPr>
        </p:pic>
      </p:grpSp>
      <p:sp>
        <p:nvSpPr>
          <p:cNvPr id="34" name="Rounded Rectangle 33"/>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a:t>
            </a:r>
          </a:p>
        </p:txBody>
      </p:sp>
      <p:sp>
        <p:nvSpPr>
          <p:cNvPr id="35" name="Rounded Rectangle 34"/>
          <p:cNvSpPr/>
          <p:nvPr/>
        </p:nvSpPr>
        <p:spPr bwMode="invGray">
          <a:xfrm>
            <a:off x="695552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a:t>
            </a:r>
          </a:p>
        </p:txBody>
      </p:sp>
      <p:sp>
        <p:nvSpPr>
          <p:cNvPr id="36" name="Rounded Rectangle 35"/>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32</a:t>
            </a:r>
          </a:p>
        </p:txBody>
      </p:sp>
      <p:cxnSp>
        <p:nvCxnSpPr>
          <p:cNvPr id="38" name="Straight Connector 37"/>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Remote Office</a:t>
            </a:r>
          </a:p>
          <a:p>
            <a:r>
              <a:rPr lang="en-US" sz="1000" dirty="0">
                <a:solidFill>
                  <a:schemeClr val="bg1">
                    <a:lumMod val="50000"/>
                  </a:schemeClr>
                </a:solidFill>
              </a:rPr>
              <a:t>DEFW</a:t>
            </a:r>
          </a:p>
        </p:txBody>
      </p:sp>
      <p:pic>
        <p:nvPicPr>
          <p:cNvPr id="40" name="Picture 39"/>
          <p:cNvPicPr>
            <a:picLocks noChangeAspect="1"/>
          </p:cNvPicPr>
          <p:nvPr/>
        </p:nvPicPr>
        <p:blipFill>
          <a:blip r:embed="rId15">
            <a:duotone>
              <a:schemeClr val="accent3">
                <a:shade val="45000"/>
                <a:satMod val="135000"/>
              </a:schemeClr>
              <a:prstClr val="white"/>
            </a:duotone>
            <a:extLst>
              <a:ext uri="{BEBA8EAE-BF5A-486C-A8C5-ECC9F3942E4B}">
                <a14:imgProps xmlns:a14="http://schemas.microsoft.com/office/drawing/2010/main">
                  <a14:imgLayer r:embed="rId16">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41" name="Straight Connector 40"/>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3" name="Rounded Rectangle 42"/>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37" name="Picture 36" descr="Hacker-Dk.png"/>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4" name="TextBox 43"/>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41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25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22.5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5" name="Picture 44" descr="NGFW_sym.png"/>
          <p:cNvPicPr>
            <a:picLocks noChangeAspect="1"/>
          </p:cNvPicPr>
          <p:nvPr/>
        </p:nvPicPr>
        <p:blipFill>
          <a:blip r:embed="rId18" cstate="email">
            <a:extLst>
              <a:ext uri="{BEBA8EAE-BF5A-486C-A8C5-ECC9F3942E4B}">
                <a14:imgProps xmlns:a14="http://schemas.microsoft.com/office/drawing/2010/main">
                  <a14:imgLayer r:embed="rId19">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46" name="Picture 45"/>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2915804872"/>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GR-90D Power Supply View-0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03419" y="1922781"/>
            <a:ext cx="2445248" cy="818515"/>
          </a:xfrm>
          <a:prstGeom prst="rect">
            <a:avLst/>
          </a:prstGeom>
        </p:spPr>
      </p:pic>
      <p:pic>
        <p:nvPicPr>
          <p:cNvPr id="6" name="Picture 5" descr="FGR-90D Front-0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20801" y="947983"/>
            <a:ext cx="2827867" cy="817511"/>
          </a:xfrm>
          <a:prstGeom prst="rect">
            <a:avLst/>
          </a:prstGeom>
        </p:spPr>
      </p:pic>
      <p:sp>
        <p:nvSpPr>
          <p:cNvPr id="22530" name="Rectangle 4"/>
          <p:cNvSpPr>
            <a:spLocks noGrp="1" noChangeArrowheads="1"/>
          </p:cNvSpPr>
          <p:nvPr>
            <p:ph type="title"/>
          </p:nvPr>
        </p:nvSpPr>
        <p:spPr/>
        <p:txBody>
          <a:bodyPr/>
          <a:lstStyle/>
          <a:p>
            <a:pPr eaLnBrk="1" hangingPunct="1"/>
            <a:r>
              <a:rPr lang="en-US" b="0" i="0" dirty="0" smtClean="0"/>
              <a:t>FortiGate</a:t>
            </a:r>
            <a:r>
              <a:rPr lang="en-US" dirty="0"/>
              <a:t> </a:t>
            </a:r>
            <a:r>
              <a:rPr lang="en-US" dirty="0" smtClean="0"/>
              <a:t>Rugged-90D</a:t>
            </a:r>
            <a:endParaRPr lang="en-US" b="0" i="0" dirty="0" smtClean="0"/>
          </a:p>
        </p:txBody>
      </p:sp>
      <p:graphicFrame>
        <p:nvGraphicFramePr>
          <p:cNvPr id="8" name="Content Placeholder 4"/>
          <p:cNvGraphicFramePr>
            <a:graphicFrameLocks/>
          </p:cNvGraphicFramePr>
          <p:nvPr>
            <p:extLst>
              <p:ext uri="{D42A27DB-BD31-4B8C-83A1-F6EECF244321}">
                <p14:modId xmlns:p14="http://schemas.microsoft.com/office/powerpoint/2010/main" val="3700494817"/>
              </p:ext>
            </p:extLst>
          </p:nvPr>
        </p:nvGraphicFramePr>
        <p:xfrm>
          <a:off x="457200" y="2914651"/>
          <a:ext cx="8305800" cy="1740602"/>
        </p:xfrm>
        <a:graphic>
          <a:graphicData uri="http://schemas.openxmlformats.org/drawingml/2006/table">
            <a:tbl>
              <a:tblPr firstRow="1" bandRow="1">
                <a:effectLst/>
                <a:tableStyleId>{073A0DAA-6AF3-43AB-8588-CEC1D06C72B9}</a:tableStyleId>
              </a:tblPr>
              <a:tblGrid>
                <a:gridCol w="2438400"/>
                <a:gridCol w="1714500"/>
                <a:gridCol w="2628900"/>
                <a:gridCol w="1524000"/>
              </a:tblGrid>
              <a:tr h="234941">
                <a:tc gridSpan="4">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200" u="none" strike="noStrike" cap="none" normalizeH="0" baseline="0" dirty="0" smtClean="0">
                          <a:ln>
                            <a:noFill/>
                          </a:ln>
                          <a:effectLst/>
                        </a:rPr>
                        <a:t>Hardware Performance</a:t>
                      </a: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solidFill>
                      <a:srgbClr val="3C3C3C"/>
                    </a:solidFill>
                  </a:tcPr>
                </a:tc>
                <a:tc hMerge="1">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333333"/>
                        </a:solidFill>
                        <a:effectLst/>
                        <a:latin typeface="Arial" charset="0"/>
                      </a:endParaRPr>
                    </a:p>
                  </a:txBody>
                  <a:tcPr marL="61703" marR="61703" marT="34706" marB="34706" horzOverflow="overflow"/>
                </a:tc>
                <a:tc hMerge="1">
                  <a:txBody>
                    <a:bodyPr/>
                    <a:lstStyle/>
                    <a:p>
                      <a:pPr marL="0" marR="0" lvl="0" indent="0" algn="l" defTabSz="1290638"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marL="61703" marR="61703" marT="34706" marB="34706" horzOverflow="overflow"/>
                </a:tc>
                <a:tc hMerge="1">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333333"/>
                        </a:solidFill>
                        <a:effectLst/>
                        <a:latin typeface="Arial" charset="0"/>
                      </a:endParaRPr>
                    </a:p>
                  </a:txBody>
                  <a:tcPr marL="61703" marR="61703" marT="34706" marB="34706" horzOverflow="overflow"/>
                </a:tc>
              </a:tr>
              <a:tr h="18922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900" b="1" u="none" strike="noStrike" cap="none" normalizeH="0" baseline="0" dirty="0">
                          <a:ln>
                            <a:noFill/>
                          </a:ln>
                          <a:solidFill>
                            <a:srgbClr val="000000"/>
                          </a:solidFill>
                          <a:effectLst/>
                        </a:rPr>
                        <a:t>Firewall </a:t>
                      </a:r>
                      <a:r>
                        <a:rPr kumimoji="0" lang="en-US" sz="900" b="1" u="none" strike="noStrike" cap="none" normalizeH="0" baseline="0" dirty="0" smtClean="0">
                          <a:ln>
                            <a:noFill/>
                          </a:ln>
                          <a:solidFill>
                            <a:srgbClr val="000000"/>
                          </a:solidFill>
                          <a:effectLst/>
                        </a:rPr>
                        <a:t>Throughput (1518/512/64)</a:t>
                      </a:r>
                      <a:endParaRPr kumimoji="0" lang="en-US" sz="900" b="1" i="0" u="none" strike="noStrike" cap="none" normalizeH="0" baseline="0" dirty="0" smtClean="0">
                        <a:ln>
                          <a:noFill/>
                        </a:ln>
                        <a:solidFill>
                          <a:srgbClr val="000000"/>
                        </a:solidFill>
                        <a:effectLst/>
                        <a:latin typeface="+mn-lt"/>
                      </a:endParaRPr>
                    </a:p>
                  </a:txBody>
                  <a:tcPr marL="61703" marR="61703" marT="26030" marB="26030" anchor="ctr" horzOverflow="overflow"/>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900" u="none" strike="noStrike" cap="none" normalizeH="0" baseline="0" dirty="0" smtClean="0">
                          <a:ln>
                            <a:noFill/>
                          </a:ln>
                          <a:solidFill>
                            <a:srgbClr val="000000"/>
                          </a:solidFill>
                          <a:effectLst/>
                        </a:rPr>
                        <a:t>2 Gbps</a:t>
                      </a:r>
                      <a:endParaRPr kumimoji="0" lang="en-US" sz="900" b="0" i="0" u="none" strike="noStrike" cap="none" normalizeH="0" baseline="0" dirty="0">
                        <a:ln>
                          <a:noFill/>
                        </a:ln>
                        <a:solidFill>
                          <a:srgbClr val="000000"/>
                        </a:solidFill>
                        <a:effectLst/>
                        <a:latin typeface="+mn-lt"/>
                      </a:endParaRPr>
                    </a:p>
                  </a:txBody>
                  <a:tcPr marL="61703" marR="61703" marT="26030" marB="26030" anchor="ctr" horzOverflow="overflow"/>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kern="1200" dirty="0" smtClean="0">
                          <a:solidFill>
                            <a:srgbClr val="000000"/>
                          </a:solidFill>
                          <a:effectLst/>
                        </a:rPr>
                        <a:t>IPS Throughput </a:t>
                      </a:r>
                      <a:endParaRPr lang="en-US" sz="900" b="1" i="0" dirty="0" smtClean="0">
                        <a:solidFill>
                          <a:srgbClr val="000000"/>
                        </a:solidFill>
                        <a:latin typeface="+mn-lt"/>
                      </a:endParaRPr>
                    </a:p>
                  </a:txBody>
                  <a:tcPr marL="61703" marR="61703" marT="26030" marB="2603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000000"/>
                          </a:solidFill>
                          <a:latin typeface="+mn-lt"/>
                        </a:rPr>
                        <a:t>1.1 Gbps</a:t>
                      </a:r>
                      <a:endParaRPr lang="en-US" sz="900" b="0" i="0" dirty="0">
                        <a:solidFill>
                          <a:srgbClr val="000000"/>
                        </a:solidFill>
                        <a:latin typeface="+mn-lt"/>
                      </a:endParaRPr>
                    </a:p>
                  </a:txBody>
                  <a:tcPr marL="61703" marR="61703" marT="26030" marB="26030" anchor="ctr" horzOverflow="overflow"/>
                </a:tc>
              </a:tr>
              <a:tr h="23317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smtClean="0">
                          <a:ln>
                            <a:noFill/>
                          </a:ln>
                          <a:solidFill>
                            <a:srgbClr val="000000"/>
                          </a:solidFill>
                          <a:effectLst/>
                          <a:uLnTx/>
                          <a:uFillTx/>
                        </a:rPr>
                        <a:t>Firewall Latency</a:t>
                      </a:r>
                      <a:endParaRPr lang="en-US" sz="900" b="1" i="0" dirty="0">
                        <a:solidFill>
                          <a:srgbClr val="000000"/>
                        </a:solidFill>
                        <a:latin typeface="+mn-lt"/>
                      </a:endParaRPr>
                    </a:p>
                  </a:txBody>
                  <a:tcPr marL="61703" marR="61703" marT="26030" marB="26030" anchor="ctr" horzOverflow="overflow"/>
                </a:tc>
                <a:tc>
                  <a:txBody>
                    <a:bodyPr/>
                    <a:lstStyle/>
                    <a:p>
                      <a:pPr algn="ctr"/>
                      <a:r>
                        <a:rPr lang="en-US" sz="900" dirty="0" smtClean="0">
                          <a:solidFill>
                            <a:srgbClr val="000000"/>
                          </a:solidFill>
                        </a:rPr>
                        <a:t>51 </a:t>
                      </a:r>
                      <a:r>
                        <a:rPr lang="el-GR" sz="900" kern="1200" dirty="0" smtClean="0">
                          <a:solidFill>
                            <a:srgbClr val="000000"/>
                          </a:solidFill>
                          <a:effectLst/>
                        </a:rPr>
                        <a:t>μs </a:t>
                      </a:r>
                      <a:endParaRPr lang="en-US" sz="900" b="0" i="0" dirty="0">
                        <a:solidFill>
                          <a:srgbClr val="000000"/>
                        </a:solidFill>
                        <a:latin typeface="+mn-lt"/>
                      </a:endParaRPr>
                    </a:p>
                  </a:txBody>
                  <a:tcPr marL="61703" marR="61703" marT="26030" marB="26030" anchor="ctr" horzOverflow="overflow"/>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i="0" dirty="0" smtClean="0">
                          <a:solidFill>
                            <a:srgbClr val="000000"/>
                          </a:solidFill>
                          <a:latin typeface="+mn-lt"/>
                        </a:rPr>
                        <a:t>NGFW</a:t>
                      </a:r>
                      <a:r>
                        <a:rPr lang="en-US" sz="900" b="1" i="0" baseline="0" dirty="0" smtClean="0">
                          <a:solidFill>
                            <a:srgbClr val="000000"/>
                          </a:solidFill>
                          <a:latin typeface="+mn-lt"/>
                        </a:rPr>
                        <a:t> Throughput</a:t>
                      </a:r>
                      <a:endParaRPr lang="en-US" sz="900" b="1" i="0" dirty="0" smtClean="0">
                        <a:solidFill>
                          <a:srgbClr val="000000"/>
                        </a:solidFill>
                        <a:latin typeface="+mn-lt"/>
                      </a:endParaRPr>
                    </a:p>
                  </a:txBody>
                  <a:tcPr marL="61703" marR="61703" marT="26030" marB="2603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900" b="0" i="0" dirty="0" smtClean="0">
                          <a:solidFill>
                            <a:srgbClr val="000000"/>
                          </a:solidFill>
                          <a:latin typeface="+mn-lt"/>
                        </a:rPr>
                        <a:t>TBA</a:t>
                      </a:r>
                      <a:endParaRPr lang="en-US" sz="900" b="0" i="0" dirty="0">
                        <a:solidFill>
                          <a:srgbClr val="000000"/>
                        </a:solidFill>
                        <a:latin typeface="+mn-lt"/>
                      </a:endParaRPr>
                    </a:p>
                  </a:txBody>
                  <a:tcPr marL="61703" marR="61703" marT="26030" marB="26030" anchor="ctr" horzOverflow="overflow"/>
                </a:tc>
              </a:tr>
              <a:tr h="18922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900" b="1" u="none" strike="noStrike" cap="none" normalizeH="0" baseline="0" dirty="0" smtClean="0">
                          <a:ln>
                            <a:noFill/>
                          </a:ln>
                          <a:solidFill>
                            <a:srgbClr val="000000"/>
                          </a:solidFill>
                          <a:effectLst/>
                        </a:rPr>
                        <a:t>Concurrent Sessions</a:t>
                      </a:r>
                      <a:endParaRPr kumimoji="0" lang="en-US" sz="900" b="1" i="0" u="none" strike="noStrike" cap="none" normalizeH="0" baseline="0" dirty="0" smtClean="0">
                        <a:ln>
                          <a:noFill/>
                        </a:ln>
                        <a:solidFill>
                          <a:srgbClr val="000000"/>
                        </a:solidFill>
                        <a:effectLst/>
                        <a:latin typeface="+mn-lt"/>
                      </a:endParaRPr>
                    </a:p>
                  </a:txBody>
                  <a:tcPr marL="61703" marR="61703" marT="26030" marB="26030" anchor="ctr" horzOverflow="overflow"/>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solidFill>
                            <a:srgbClr val="000000"/>
                          </a:solidFill>
                          <a:effectLst/>
                        </a:rPr>
                        <a:t>2.5 Million</a:t>
                      </a:r>
                      <a:endParaRPr kumimoji="0" lang="en-US" sz="900" b="0" i="0" u="none" strike="noStrike" cap="none" normalizeH="0" baseline="0" dirty="0" smtClean="0">
                        <a:ln>
                          <a:noFill/>
                        </a:ln>
                        <a:solidFill>
                          <a:srgbClr val="000000"/>
                        </a:solidFill>
                        <a:effectLst/>
                        <a:latin typeface="+mn-lt"/>
                      </a:endParaRPr>
                    </a:p>
                  </a:txBody>
                  <a:tcPr marL="61703" marR="61703" marT="26030" marB="26030" anchor="ctr" horzOverflow="overflow"/>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kern="1200" dirty="0" smtClean="0">
                          <a:solidFill>
                            <a:srgbClr val="000000"/>
                          </a:solidFill>
                          <a:effectLst/>
                        </a:rPr>
                        <a:t>Virtual Domains (Default / Max) </a:t>
                      </a:r>
                      <a:endParaRPr lang="en-US" sz="900" b="1" i="0" dirty="0" smtClean="0">
                        <a:solidFill>
                          <a:srgbClr val="000000"/>
                        </a:solidFill>
                        <a:latin typeface="+mn-lt"/>
                      </a:endParaRPr>
                    </a:p>
                  </a:txBody>
                  <a:tcPr marL="61703" marR="61703" marT="26030" marB="2603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0" dirty="0" smtClean="0">
                          <a:solidFill>
                            <a:srgbClr val="000000"/>
                          </a:solidFill>
                          <a:latin typeface="+mn-lt"/>
                        </a:rPr>
                        <a:t>10 / 10</a:t>
                      </a:r>
                      <a:endParaRPr lang="en-US" sz="900" b="0" i="0" dirty="0">
                        <a:solidFill>
                          <a:srgbClr val="000000"/>
                        </a:solidFill>
                        <a:latin typeface="+mn-lt"/>
                      </a:endParaRPr>
                    </a:p>
                  </a:txBody>
                  <a:tcPr marL="61703" marR="61703" marT="26030" marB="26030" anchor="ctr" horzOverflow="overflow"/>
                </a:tc>
              </a:tr>
              <a:tr h="18922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900" b="1" u="none" strike="noStrike" cap="none" normalizeH="0" baseline="0" dirty="0" smtClean="0">
                          <a:ln>
                            <a:noFill/>
                          </a:ln>
                          <a:solidFill>
                            <a:srgbClr val="000000"/>
                          </a:solidFill>
                          <a:effectLst/>
                        </a:rPr>
                        <a:t>New Sessions/Sec</a:t>
                      </a:r>
                      <a:endParaRPr kumimoji="0" lang="en-US" sz="900" b="1" i="0" u="none" strike="noStrike" cap="none" normalizeH="0" baseline="0" dirty="0" smtClean="0">
                        <a:ln>
                          <a:noFill/>
                        </a:ln>
                        <a:solidFill>
                          <a:srgbClr val="000000"/>
                        </a:solidFill>
                        <a:effectLst/>
                        <a:latin typeface="+mn-lt"/>
                      </a:endParaRPr>
                    </a:p>
                  </a:txBody>
                  <a:tcPr marL="61703" marR="61703" marT="26030" marB="26030" anchor="ctr" horzOverflow="overflow"/>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solidFill>
                            <a:srgbClr val="000000"/>
                          </a:solidFill>
                          <a:effectLst/>
                        </a:rPr>
                        <a:t>20,000</a:t>
                      </a:r>
                      <a:endParaRPr kumimoji="0" lang="en-US" sz="900" b="0" i="0" u="none" strike="noStrike" cap="none" normalizeH="0" baseline="0" dirty="0" smtClean="0">
                        <a:ln>
                          <a:noFill/>
                        </a:ln>
                        <a:solidFill>
                          <a:srgbClr val="000000"/>
                        </a:solidFill>
                        <a:effectLst/>
                        <a:latin typeface="+mn-lt"/>
                      </a:endParaRPr>
                    </a:p>
                  </a:txBody>
                  <a:tcPr marL="61703" marR="61703" marT="26030" marB="26030" anchor="ctr" horzOverflow="overflow"/>
                </a:tc>
                <a:tc>
                  <a:txBody>
                    <a:bodyPr/>
                    <a:lstStyle/>
                    <a:p>
                      <a:r>
                        <a:rPr lang="en-US" sz="900" b="1" kern="1200" dirty="0" smtClean="0">
                          <a:solidFill>
                            <a:srgbClr val="000000"/>
                          </a:solidFill>
                          <a:effectLst/>
                        </a:rPr>
                        <a:t>Max Number of FortiAPs (Total/Tunnel)</a:t>
                      </a:r>
                      <a:endParaRPr lang="en-US" sz="900" b="1" i="0" dirty="0">
                        <a:solidFill>
                          <a:srgbClr val="000000"/>
                        </a:solidFill>
                        <a:latin typeface="+mn-lt"/>
                      </a:endParaRPr>
                    </a:p>
                  </a:txBody>
                  <a:tcPr marL="61703" marR="61703" marT="26030" marB="26030" anchor="ctr" horzOverflow="overflow"/>
                </a:tc>
                <a:tc>
                  <a:txBody>
                    <a:bodyPr/>
                    <a:lstStyle/>
                    <a:p>
                      <a:pPr algn="ctr"/>
                      <a:r>
                        <a:rPr lang="en-US" sz="900" b="0" i="0" dirty="0" smtClean="0">
                          <a:solidFill>
                            <a:srgbClr val="000000"/>
                          </a:solidFill>
                          <a:latin typeface="+mn-lt"/>
                        </a:rPr>
                        <a:t>32 / 16</a:t>
                      </a:r>
                      <a:endParaRPr lang="en-US" sz="900" b="0" i="0" dirty="0">
                        <a:solidFill>
                          <a:srgbClr val="000000"/>
                        </a:solidFill>
                        <a:latin typeface="+mn-lt"/>
                      </a:endParaRPr>
                    </a:p>
                  </a:txBody>
                  <a:tcPr marL="61703" marR="61703" marT="26030" marB="26030" anchor="ctr" horzOverflow="overflow"/>
                </a:tc>
              </a:tr>
              <a:tr h="18922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900" b="1" u="none" strike="noStrike" cap="none" normalizeH="0" baseline="0" dirty="0" smtClean="0">
                          <a:ln>
                            <a:noFill/>
                          </a:ln>
                          <a:solidFill>
                            <a:srgbClr val="000000"/>
                          </a:solidFill>
                          <a:effectLst/>
                        </a:rPr>
                        <a:t>Firewall Policies</a:t>
                      </a:r>
                      <a:endParaRPr kumimoji="0" lang="en-US" sz="900" b="1" i="0" u="none" strike="noStrike" cap="none" normalizeH="0" baseline="0" dirty="0" smtClean="0">
                        <a:ln>
                          <a:noFill/>
                        </a:ln>
                        <a:solidFill>
                          <a:srgbClr val="000000"/>
                        </a:solidFill>
                        <a:effectLst/>
                        <a:latin typeface="+mn-lt"/>
                      </a:endParaRPr>
                    </a:p>
                  </a:txBody>
                  <a:tcPr marL="61703" marR="61703" marT="26030" marB="26030" anchor="ctr" horzOverflow="overflow"/>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ea typeface="MS PGothic" pitchFamily="34" charset="-128"/>
                          <a:cs typeface="MS PGothic" pitchFamily="34" charset="-128"/>
                        </a:rPr>
                        <a:t>5,000</a:t>
                      </a:r>
                      <a:endParaRPr kumimoji="0" lang="en-US" sz="9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tc>
                <a:tc>
                  <a:txBody>
                    <a:bodyPr/>
                    <a:lstStyle/>
                    <a:p>
                      <a:r>
                        <a:rPr lang="en-US" sz="900" b="1" kern="1200" dirty="0" smtClean="0">
                          <a:solidFill>
                            <a:srgbClr val="000000"/>
                          </a:solidFill>
                          <a:effectLst/>
                        </a:rPr>
                        <a:t>Max Number of FortiTokens </a:t>
                      </a:r>
                      <a:endParaRPr lang="en-US" sz="900" b="1" i="0" dirty="0">
                        <a:solidFill>
                          <a:srgbClr val="000000"/>
                        </a:solidFill>
                        <a:latin typeface="+mn-lt"/>
                      </a:endParaRPr>
                    </a:p>
                  </a:txBody>
                  <a:tcPr marL="61703" marR="61703" marT="26030" marB="26030" anchor="ctr" horzOverflow="overflow"/>
                </a:tc>
                <a:tc>
                  <a:txBody>
                    <a:bodyPr/>
                    <a:lstStyle/>
                    <a:p>
                      <a:pPr algn="ctr"/>
                      <a:r>
                        <a:rPr lang="en-US" sz="900" b="0" i="0" dirty="0" smtClean="0">
                          <a:solidFill>
                            <a:srgbClr val="000000"/>
                          </a:solidFill>
                          <a:latin typeface="+mn-lt"/>
                        </a:rPr>
                        <a:t>100</a:t>
                      </a:r>
                      <a:endParaRPr lang="en-US" sz="900" b="0" i="0" dirty="0">
                        <a:solidFill>
                          <a:srgbClr val="000000"/>
                        </a:solidFill>
                        <a:latin typeface="+mn-lt"/>
                      </a:endParaRPr>
                    </a:p>
                  </a:txBody>
                  <a:tcPr marL="61703" marR="61703" marT="26030" marB="26030" anchor="ctr" horzOverflow="overflow"/>
                </a:tc>
              </a:tr>
              <a:tr h="18922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900" b="1" kern="1200" dirty="0" smtClean="0">
                          <a:solidFill>
                            <a:srgbClr val="000000"/>
                          </a:solidFill>
                          <a:effectLst/>
                        </a:rPr>
                        <a:t>IPSec VPN Throughput </a:t>
                      </a:r>
                      <a:endParaRPr lang="en-US" sz="900" b="1" i="0" dirty="0" smtClean="0">
                        <a:solidFill>
                          <a:srgbClr val="000000"/>
                        </a:solidFill>
                        <a:latin typeface="+mn-lt"/>
                      </a:endParaRPr>
                    </a:p>
                  </a:txBody>
                  <a:tcPr marL="61703" marR="61703" marT="26030" marB="26030" anchor="ctr" horzOverflow="overflow"/>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de-DE" sz="900" b="0" i="0" u="none" strike="noStrike" cap="none" normalizeH="0" baseline="0" dirty="0" smtClean="0">
                          <a:ln>
                            <a:noFill/>
                          </a:ln>
                          <a:solidFill>
                            <a:srgbClr val="000000"/>
                          </a:solidFill>
                          <a:effectLst/>
                          <a:latin typeface="+mn-lt"/>
                          <a:ea typeface="MS PGothic" pitchFamily="34" charset="-128"/>
                          <a:cs typeface="MS PGothic" pitchFamily="34" charset="-128"/>
                        </a:rPr>
                        <a:t>84 Mbps</a:t>
                      </a:r>
                      <a:endParaRPr kumimoji="0" lang="en-US" sz="9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tc>
                <a:tc>
                  <a:txBody>
                    <a:bodyPr/>
                    <a:lstStyle/>
                    <a:p>
                      <a:r>
                        <a:rPr lang="en-US" sz="900" b="1" kern="1200" dirty="0" smtClean="0">
                          <a:solidFill>
                            <a:srgbClr val="000000"/>
                          </a:solidFill>
                          <a:effectLst/>
                        </a:rPr>
                        <a:t>Client-to-Gateway IPSec VPN Tunnels </a:t>
                      </a:r>
                      <a:endParaRPr lang="en-US" sz="900" b="1" i="0" dirty="0">
                        <a:solidFill>
                          <a:srgbClr val="000000"/>
                        </a:solidFill>
                        <a:latin typeface="+mn-lt"/>
                      </a:endParaRPr>
                    </a:p>
                  </a:txBody>
                  <a:tcPr marL="61703" marR="61703" marT="26030" marB="26030" anchor="ctr" horzOverflow="overflow"/>
                </a:tc>
                <a:tc>
                  <a:txBody>
                    <a:bodyPr/>
                    <a:lstStyle/>
                    <a:p>
                      <a:pPr algn="ctr"/>
                      <a:r>
                        <a:rPr lang="en-US" sz="900" b="0" i="0" dirty="0" smtClean="0">
                          <a:solidFill>
                            <a:srgbClr val="000000"/>
                          </a:solidFill>
                          <a:latin typeface="+mn-lt"/>
                        </a:rPr>
                        <a:t>1,000</a:t>
                      </a:r>
                      <a:endParaRPr lang="en-US" sz="900" b="0" i="0" dirty="0">
                        <a:solidFill>
                          <a:srgbClr val="000000"/>
                        </a:solidFill>
                        <a:latin typeface="+mn-lt"/>
                      </a:endParaRPr>
                    </a:p>
                  </a:txBody>
                  <a:tcPr marL="61703" marR="61703" marT="26030" marB="26030" anchor="ctr" horzOverflow="overflow"/>
                </a:tc>
              </a:tr>
              <a:tr h="32638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900" b="1" kern="1200" dirty="0" smtClean="0">
                          <a:solidFill>
                            <a:srgbClr val="000000"/>
                          </a:solidFill>
                          <a:effectLst/>
                        </a:rPr>
                        <a:t>SSL-VPN Throughput </a:t>
                      </a:r>
                      <a:endParaRPr lang="en-US" sz="900" b="1" dirty="0" smtClean="0">
                        <a:solidFill>
                          <a:srgbClr val="000000"/>
                        </a:solidFill>
                      </a:endParaRPr>
                    </a:p>
                  </a:txBody>
                  <a:tcPr marL="61703" marR="61703" marT="26030" marB="26030" anchor="ctr" horzOverflow="overflow"/>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ea typeface="MS PGothic" pitchFamily="34" charset="-128"/>
                          <a:cs typeface="MS PGothic" pitchFamily="34" charset="-128"/>
                        </a:rPr>
                        <a:t>115 Mbps</a:t>
                      </a:r>
                      <a:endParaRPr kumimoji="0" lang="en-US" sz="9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tc>
                <a:tc>
                  <a:txBody>
                    <a:bodyPr/>
                    <a:lstStyle/>
                    <a:p>
                      <a:r>
                        <a:rPr lang="en-US" sz="900" b="1" kern="1200" dirty="0" smtClean="0">
                          <a:solidFill>
                            <a:srgbClr val="000000"/>
                          </a:solidFill>
                          <a:effectLst/>
                        </a:rPr>
                        <a:t>Concurrent SSL-VPN Users </a:t>
                      </a:r>
                    </a:p>
                    <a:p>
                      <a:r>
                        <a:rPr lang="en-US" sz="900" b="1" kern="1200" dirty="0" smtClean="0">
                          <a:solidFill>
                            <a:srgbClr val="000000"/>
                          </a:solidFill>
                          <a:effectLst/>
                        </a:rPr>
                        <a:t>(Recommended Max) </a:t>
                      </a:r>
                      <a:endParaRPr lang="en-US" sz="900" b="1" i="0" dirty="0">
                        <a:solidFill>
                          <a:srgbClr val="000000"/>
                        </a:solidFill>
                        <a:latin typeface="+mn-lt"/>
                      </a:endParaRPr>
                    </a:p>
                  </a:txBody>
                  <a:tcPr marL="61703" marR="61703" marT="26030" marB="26030" anchor="ctr" horzOverflow="overflow"/>
                </a:tc>
                <a:tc>
                  <a:txBody>
                    <a:bodyPr/>
                    <a:lstStyle/>
                    <a:p>
                      <a:pPr algn="ctr"/>
                      <a:r>
                        <a:rPr lang="en-US" sz="900" b="0" i="0" dirty="0" smtClean="0">
                          <a:solidFill>
                            <a:srgbClr val="000000"/>
                          </a:solidFill>
                          <a:latin typeface="+mn-lt"/>
                        </a:rPr>
                        <a:t>200</a:t>
                      </a:r>
                      <a:endParaRPr lang="en-US" sz="900" b="0" i="0" dirty="0">
                        <a:solidFill>
                          <a:srgbClr val="000000"/>
                        </a:solidFill>
                        <a:latin typeface="+mn-lt"/>
                      </a:endParaRPr>
                    </a:p>
                  </a:txBody>
                  <a:tcPr marL="61703" marR="61703" marT="26030" marB="26030" anchor="ctr" horzOverflow="overflow"/>
                </a:tc>
              </a:tr>
            </a:tbl>
          </a:graphicData>
        </a:graphic>
      </p:graphicFrame>
      <p:sp>
        <p:nvSpPr>
          <p:cNvPr id="17"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DB9 Serial Interface/Console </a:t>
            </a:r>
          </a:p>
          <a:p>
            <a:pPr marL="343033" indent="-343033" defTabSz="914379">
              <a:spcBef>
                <a:spcPct val="20000"/>
              </a:spcBef>
              <a:buClr>
                <a:schemeClr val="accent6"/>
              </a:buClr>
              <a:buFont typeface="+mj-ea"/>
              <a:buAutoNum type="circleNumDbPlain"/>
            </a:pPr>
            <a:r>
              <a:rPr lang="en-US" sz="1000" b="1" dirty="0"/>
              <a:t>2x GE SFP Slots </a:t>
            </a:r>
          </a:p>
          <a:p>
            <a:pPr marL="343033" indent="-343033" defTabSz="914379">
              <a:spcBef>
                <a:spcPct val="20000"/>
              </a:spcBef>
              <a:buClr>
                <a:schemeClr val="accent6"/>
              </a:buClr>
              <a:buFont typeface="+mj-ea"/>
              <a:buAutoNum type="circleNumDbPlain"/>
            </a:pPr>
            <a:r>
              <a:rPr lang="en-US" sz="1000" b="1" dirty="0"/>
              <a:t>1x GE RJ45 Bypass Pair </a:t>
            </a:r>
          </a:p>
          <a:p>
            <a:pPr marL="343033" indent="-343033" defTabSz="914379">
              <a:spcBef>
                <a:spcPct val="20000"/>
              </a:spcBef>
              <a:buClr>
                <a:schemeClr val="accent6"/>
              </a:buClr>
              <a:buFont typeface="+mj-ea"/>
              <a:buAutoNum type="circleNumDbPlain"/>
            </a:pPr>
            <a:r>
              <a:rPr lang="en-US" sz="1000" b="1" dirty="0"/>
              <a:t>3x GE RJ45 ports </a:t>
            </a:r>
          </a:p>
          <a:p>
            <a:pPr defTabSz="914379">
              <a:spcBef>
                <a:spcPct val="20000"/>
              </a:spcBef>
              <a:buClr>
                <a:schemeClr val="accent6"/>
              </a:buClr>
            </a:pPr>
            <a:endParaRPr lang="en-US" sz="1000" b="1" dirty="0"/>
          </a:p>
          <a:p>
            <a:pPr defTabSz="914379">
              <a:spcBef>
                <a:spcPct val="20000"/>
              </a:spcBef>
              <a:buClr>
                <a:schemeClr val="accent6"/>
              </a:buClr>
            </a:pPr>
            <a:endParaRPr lang="en-US" sz="1000" dirty="0"/>
          </a:p>
        </p:txBody>
      </p:sp>
      <p:sp>
        <p:nvSpPr>
          <p:cNvPr id="26" name="Oval 25"/>
          <p:cNvSpPr/>
          <p:nvPr/>
        </p:nvSpPr>
        <p:spPr bwMode="auto">
          <a:xfrm>
            <a:off x="2541148" y="1325227"/>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4</a:t>
            </a:r>
          </a:p>
        </p:txBody>
      </p:sp>
      <p:sp>
        <p:nvSpPr>
          <p:cNvPr id="29" name="Oval 28"/>
          <p:cNvSpPr/>
          <p:nvPr/>
        </p:nvSpPr>
        <p:spPr bwMode="auto">
          <a:xfrm>
            <a:off x="1417813" y="1325227"/>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30" name="Oval 29"/>
          <p:cNvSpPr/>
          <p:nvPr/>
        </p:nvSpPr>
        <p:spPr bwMode="auto">
          <a:xfrm>
            <a:off x="2067014" y="1403870"/>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cxnSp>
        <p:nvCxnSpPr>
          <p:cNvPr id="14" name="Straight Connector 13"/>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bwMode="auto">
          <a:xfrm>
            <a:off x="2862882" y="132522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sp>
        <p:nvSpPr>
          <p:cNvPr id="20" name="Oval 19"/>
          <p:cNvSpPr/>
          <p:nvPr/>
        </p:nvSpPr>
        <p:spPr bwMode="auto">
          <a:xfrm>
            <a:off x="3159216" y="1325227"/>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4</a:t>
            </a:r>
          </a:p>
        </p:txBody>
      </p:sp>
      <p:pic>
        <p:nvPicPr>
          <p:cNvPr id="23" name="Picture 2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20932" y="2297091"/>
            <a:ext cx="372259" cy="54720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93191" y="2297091"/>
            <a:ext cx="372259" cy="547200"/>
          </a:xfrm>
          <a:prstGeom prst="rect">
            <a:avLst/>
          </a:prstGeom>
        </p:spPr>
      </p:pic>
    </p:spTree>
    <p:extLst>
      <p:ext uri="{BB962C8B-B14F-4D97-AF65-F5344CB8AC3E}">
        <p14:creationId xmlns:p14="http://schemas.microsoft.com/office/powerpoint/2010/main" val="1427040247"/>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i="0" dirty="0" smtClean="0">
                <a:latin typeface="+mj-lt"/>
                <a:cs typeface="Arial Narrow"/>
              </a:rPr>
              <a:t>FortiGate</a:t>
            </a:r>
            <a:r>
              <a:rPr lang="en-US" b="0" i="0" dirty="0">
                <a:latin typeface="+mj-lt"/>
                <a:cs typeface="Arial Narrow"/>
              </a:rPr>
              <a:t> </a:t>
            </a:r>
            <a:r>
              <a:rPr lang="en-US" b="0" i="0" dirty="0" smtClean="0">
                <a:latin typeface="+mj-lt"/>
                <a:cs typeface="Arial Narrow"/>
              </a:rPr>
              <a:t>Mid-Range Series</a:t>
            </a:r>
            <a:endParaRPr lang="en-US" b="0" i="0" dirty="0">
              <a:latin typeface="+mj-lt"/>
              <a:cs typeface="Arial Narrow"/>
            </a:endParaRPr>
          </a:p>
        </p:txBody>
      </p:sp>
      <p:pic>
        <p:nvPicPr>
          <p:cNvPr id="31" name="Picture 30" descr="FG-200D_Ft-top.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21982" y="3380235"/>
            <a:ext cx="2514600" cy="687220"/>
          </a:xfrm>
          <a:prstGeom prst="rect">
            <a:avLst/>
          </a:prstGeom>
        </p:spPr>
      </p:pic>
      <p:pic>
        <p:nvPicPr>
          <p:cNvPr id="34" name="Picture 33" descr="FG-240D_Ft-top.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21983" y="3255233"/>
            <a:ext cx="2433773" cy="548280"/>
          </a:xfrm>
          <a:prstGeom prst="rect">
            <a:avLst/>
          </a:prstGeom>
        </p:spPr>
      </p:pic>
      <p:pic>
        <p:nvPicPr>
          <p:cNvPr id="4" name="Picture 3" descr="FortiGate300D-3 Reflection.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50581" y="2975390"/>
            <a:ext cx="2057400" cy="334494"/>
          </a:xfrm>
          <a:prstGeom prst="rect">
            <a:avLst/>
          </a:prstGeom>
        </p:spPr>
      </p:pic>
      <p:pic>
        <p:nvPicPr>
          <p:cNvPr id="35" name="Picture 34" descr="FG-100D_Ft-top.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45941" y="4078135"/>
            <a:ext cx="2446560" cy="546914"/>
          </a:xfrm>
          <a:prstGeom prst="rect">
            <a:avLst/>
          </a:prstGeom>
        </p:spPr>
      </p:pic>
      <p:pic>
        <p:nvPicPr>
          <p:cNvPr id="41" name="Picture 40" descr="FG-140D_Ft-top.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54100" y="3855862"/>
            <a:ext cx="2409194" cy="562145"/>
          </a:xfrm>
          <a:prstGeom prst="rect">
            <a:avLst/>
          </a:prstGeom>
        </p:spPr>
      </p:pic>
      <p:pic>
        <p:nvPicPr>
          <p:cNvPr id="42" name="Picture 41" descr="FG-140D-POE_Ft-top.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54102" y="3684412"/>
            <a:ext cx="2384859" cy="556467"/>
          </a:xfrm>
          <a:prstGeom prst="rect">
            <a:avLst/>
          </a:prstGeom>
        </p:spPr>
      </p:pic>
      <p:grpSp>
        <p:nvGrpSpPr>
          <p:cNvPr id="8" name="Group 7"/>
          <p:cNvGrpSpPr/>
          <p:nvPr/>
        </p:nvGrpSpPr>
        <p:grpSpPr>
          <a:xfrm>
            <a:off x="448253" y="898580"/>
            <a:ext cx="8281328" cy="635058"/>
            <a:chOff x="448252" y="898580"/>
            <a:chExt cx="8281328" cy="635058"/>
          </a:xfrm>
        </p:grpSpPr>
        <p:sp>
          <p:nvSpPr>
            <p:cNvPr id="28" name="Rectangle 27"/>
            <p:cNvSpPr/>
            <p:nvPr/>
          </p:nvSpPr>
          <p:spPr bwMode="invGray">
            <a:xfrm>
              <a:off x="448252" y="898580"/>
              <a:ext cx="8281328" cy="635058"/>
            </a:xfrm>
            <a:prstGeom prst="rect">
              <a:avLst/>
            </a:prstGeom>
            <a:solidFill>
              <a:srgbClr val="324040"/>
            </a:solidFill>
            <a:ln w="28575">
              <a:noFill/>
              <a:round/>
              <a:headEnd/>
              <a:tailEnd/>
            </a:ln>
            <a:extLst/>
          </p:spPr>
          <p:txBody>
            <a:bodyPr wrap="square" rtlCol="0" anchor="ctr"/>
            <a:lstStyle/>
            <a:p>
              <a:pPr marL="914362" lvl="4" defTabSz="342865"/>
              <a:r>
                <a:rPr lang="en-US" sz="1800" b="1" dirty="0">
                  <a:solidFill>
                    <a:schemeClr val="bg1"/>
                  </a:solidFill>
                  <a:cs typeface="Arial Narrow"/>
                </a:rPr>
                <a:t>High Performance, Top Rated Network Security for Mid-Sized Enterprises </a:t>
              </a:r>
            </a:p>
          </p:txBody>
        </p:sp>
        <p:pic>
          <p:nvPicPr>
            <p:cNvPr id="29" name="Picture 2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3427" y="921209"/>
              <a:ext cx="585216" cy="585216"/>
            </a:xfrm>
            <a:prstGeom prst="rect">
              <a:avLst/>
            </a:prstGeom>
          </p:spPr>
        </p:pic>
      </p:grpSp>
      <p:sp>
        <p:nvSpPr>
          <p:cNvPr id="24" name="Rectangle 23"/>
          <p:cNvSpPr/>
          <p:nvPr/>
        </p:nvSpPr>
        <p:spPr>
          <a:xfrm>
            <a:off x="371876" y="1976264"/>
            <a:ext cx="1513534" cy="2593001"/>
          </a:xfrm>
          <a:prstGeom prst="rect">
            <a:avLst/>
          </a:prstGeom>
        </p:spPr>
        <p:txBody>
          <a:bodyPr wrap="square" lIns="91436" tIns="45718" rIns="91436" bIns="45718">
            <a:spAutoFit/>
          </a:bodyPr>
          <a:lstStyle/>
          <a:p>
            <a:pPr marL="285738" indent="-285738">
              <a:spcBef>
                <a:spcPts val="300"/>
              </a:spcBef>
              <a:buSzPct val="100000"/>
              <a:buBlip>
                <a:blip r:embed="rId9"/>
              </a:buBlip>
            </a:pPr>
            <a:r>
              <a:rPr lang="en-US" b="1" dirty="0">
                <a:ea typeface="Helvetica 55 Roman" charset="0"/>
                <a:cs typeface="Arial Narrow"/>
              </a:rPr>
              <a:t>FG-900D</a:t>
            </a:r>
          </a:p>
          <a:p>
            <a:pPr marL="285738" indent="-285738">
              <a:spcBef>
                <a:spcPts val="300"/>
              </a:spcBef>
              <a:buSzPct val="100000"/>
              <a:buBlip>
                <a:blip r:embed="rId9"/>
              </a:buBlip>
            </a:pPr>
            <a:r>
              <a:rPr lang="en-US" b="1" dirty="0">
                <a:ea typeface="Helvetica 55 Roman" charset="0"/>
                <a:cs typeface="Arial Narrow"/>
              </a:rPr>
              <a:t>FG-800D</a:t>
            </a:r>
          </a:p>
          <a:p>
            <a:pPr marL="285738" indent="-285738">
              <a:spcBef>
                <a:spcPts val="300"/>
              </a:spcBef>
              <a:buSzPct val="100000"/>
              <a:buBlip>
                <a:blip r:embed="rId9"/>
              </a:buBlip>
            </a:pPr>
            <a:r>
              <a:rPr lang="en-US" b="1" dirty="0">
                <a:ea typeface="Helvetica 55 Roman" charset="0"/>
                <a:cs typeface="Arial Narrow"/>
              </a:rPr>
              <a:t>FG-600D</a:t>
            </a:r>
          </a:p>
          <a:p>
            <a:pPr marL="285738" indent="-285738">
              <a:spcBef>
                <a:spcPts val="300"/>
              </a:spcBef>
              <a:buSzPct val="100000"/>
              <a:buBlip>
                <a:blip r:embed="rId9"/>
              </a:buBlip>
            </a:pPr>
            <a:r>
              <a:rPr lang="en-US" b="1" dirty="0">
                <a:ea typeface="Helvetica 55 Roman" charset="0"/>
                <a:cs typeface="Arial Narrow"/>
              </a:rPr>
              <a:t>FG-500D</a:t>
            </a:r>
          </a:p>
          <a:p>
            <a:pPr marL="285738" indent="-285738">
              <a:spcBef>
                <a:spcPts val="300"/>
              </a:spcBef>
              <a:buSzPct val="100000"/>
              <a:buBlip>
                <a:blip r:embed="rId9"/>
              </a:buBlip>
            </a:pPr>
            <a:r>
              <a:rPr lang="en-US" b="1" dirty="0">
                <a:ea typeface="Helvetica 55 Roman" charset="0"/>
                <a:cs typeface="Arial Narrow"/>
              </a:rPr>
              <a:t>FG-400D</a:t>
            </a:r>
          </a:p>
          <a:p>
            <a:pPr marL="285738" indent="-285738">
              <a:spcBef>
                <a:spcPts val="300"/>
              </a:spcBef>
              <a:buSzPct val="100000"/>
              <a:buBlip>
                <a:blip r:embed="rId9"/>
              </a:buBlip>
            </a:pPr>
            <a:r>
              <a:rPr lang="en-US" b="1" dirty="0">
                <a:ea typeface="Helvetica 55 Roman" charset="0"/>
                <a:cs typeface="Arial Narrow"/>
              </a:rPr>
              <a:t>FG-300D</a:t>
            </a:r>
            <a:endParaRPr lang="en-US" b="1" dirty="0">
              <a:cs typeface="Arial Narrow"/>
            </a:endParaRPr>
          </a:p>
          <a:p>
            <a:pPr marL="285738" indent="-285738">
              <a:spcBef>
                <a:spcPts val="300"/>
              </a:spcBef>
              <a:buSzPct val="100000"/>
              <a:buBlip>
                <a:blip r:embed="rId9"/>
              </a:buBlip>
            </a:pPr>
            <a:r>
              <a:rPr lang="en-US" b="1" dirty="0">
                <a:cs typeface="Arial Narrow"/>
              </a:rPr>
              <a:t>FG-200D Series</a:t>
            </a:r>
          </a:p>
          <a:p>
            <a:pPr marL="285738" indent="-285738">
              <a:spcBef>
                <a:spcPts val="600"/>
              </a:spcBef>
              <a:buSzPct val="100000"/>
              <a:buBlip>
                <a:blip r:embed="rId9"/>
              </a:buBlip>
            </a:pPr>
            <a:r>
              <a:rPr lang="en-US" b="1" dirty="0">
                <a:cs typeface="Arial Narrow"/>
              </a:rPr>
              <a:t>FG-100D Series</a:t>
            </a:r>
          </a:p>
        </p:txBody>
      </p:sp>
      <p:pic>
        <p:nvPicPr>
          <p:cNvPr id="39" name="Picture 38" descr="FortiGate500D-1 Reflection.jp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937783" y="2764456"/>
            <a:ext cx="2038501" cy="325118"/>
          </a:xfrm>
          <a:prstGeom prst="rect">
            <a:avLst/>
          </a:prstGeom>
        </p:spPr>
      </p:pic>
      <p:pic>
        <p:nvPicPr>
          <p:cNvPr id="6" name="Picture 5" descr="FortiGate500D-1 Reflection.jp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950582" y="2549491"/>
            <a:ext cx="2038501" cy="325118"/>
          </a:xfrm>
          <a:prstGeom prst="rect">
            <a:avLst/>
          </a:prstGeom>
        </p:spPr>
      </p:pic>
      <p:graphicFrame>
        <p:nvGraphicFramePr>
          <p:cNvPr id="46" name="Table 45"/>
          <p:cNvGraphicFramePr>
            <a:graphicFrameLocks noGrp="1"/>
          </p:cNvGraphicFramePr>
          <p:nvPr>
            <p:extLst>
              <p:ext uri="{D42A27DB-BD31-4B8C-83A1-F6EECF244321}">
                <p14:modId xmlns:p14="http://schemas.microsoft.com/office/powerpoint/2010/main" val="2730771754"/>
              </p:ext>
            </p:extLst>
          </p:nvPr>
        </p:nvGraphicFramePr>
        <p:xfrm>
          <a:off x="4586006" y="1800001"/>
          <a:ext cx="4143574" cy="2373630"/>
        </p:xfrm>
        <a:graphic>
          <a:graphicData uri="http://schemas.openxmlformats.org/drawingml/2006/table">
            <a:tbl>
              <a:tblPr firstRow="1" bandRow="1">
                <a:tableStyleId>{2D5ABB26-0587-4C30-8999-92F81FD0307C}</a:tableStyleId>
              </a:tblPr>
              <a:tblGrid>
                <a:gridCol w="472987"/>
                <a:gridCol w="3670587"/>
              </a:tblGrid>
              <a:tr h="28575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accent6"/>
                          </a:solidFill>
                        </a:rPr>
                        <a:t>Primary Benefits:</a:t>
                      </a:r>
                    </a:p>
                  </a:txBody>
                  <a:tcPr marT="34290" marB="34290"/>
                </a:tc>
                <a:tc hMerge="1">
                  <a:txBody>
                    <a:bodyPr/>
                    <a:lstStyle/>
                    <a:p>
                      <a:endParaRPr lang="en-US" dirty="0"/>
                    </a:p>
                  </a:txBody>
                  <a:tcPr/>
                </a:tc>
              </a:tr>
              <a:tr h="373380">
                <a:tc>
                  <a:txBody>
                    <a:bodyPr/>
                    <a:lstStyle/>
                    <a:p>
                      <a:pPr algn="ctr"/>
                      <a:r>
                        <a:rPr lang="en-US" sz="1000" dirty="0" smtClean="0">
                          <a:solidFill>
                            <a:schemeClr val="accent1">
                              <a:lumMod val="75000"/>
                            </a:schemeClr>
                          </a:solidFill>
                          <a:latin typeface="Zapf Dingbats"/>
                          <a:ea typeface="Zapf Dingbats"/>
                          <a:cs typeface="Zapf Dingbats"/>
                          <a:sym typeface="Zapf Dingbats"/>
                        </a:rPr>
                        <a:t>✔</a:t>
                      </a:r>
                      <a:endParaRPr lang="en-US" sz="1000" dirty="0">
                        <a:solidFill>
                          <a:schemeClr val="accent1">
                            <a:lumMod val="75000"/>
                          </a:schemeClr>
                        </a:solidFill>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cs typeface="Arial Narrow"/>
                        </a:rPr>
                        <a:t>5x faster hardware accelerated next generation firewall offers best-in-class price/performance ratio</a:t>
                      </a:r>
                    </a:p>
                  </a:txBody>
                  <a:tcPr marT="34290" marB="34290" anchor="ctr"/>
                </a:tc>
              </a:tr>
              <a:tr h="373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accent1">
                              <a:lumMod val="75000"/>
                            </a:schemeClr>
                          </a:solidFill>
                          <a:latin typeface="Zapf Dingbats"/>
                          <a:ea typeface="Zapf Dingbats"/>
                          <a:cs typeface="Zapf Dingbats"/>
                          <a:sym typeface="Zapf Dingbats"/>
                        </a:rPr>
                        <a:t>✔</a:t>
                      </a:r>
                      <a:endParaRPr lang="en-US" sz="1000" dirty="0" smtClean="0">
                        <a:solidFill>
                          <a:schemeClr val="accent1">
                            <a:lumMod val="75000"/>
                          </a:schemeClr>
                        </a:solidFill>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cs typeface="Arial Narrow"/>
                        </a:rPr>
                        <a:t>Integrated High port density delivers maximum flexibility and scalability</a:t>
                      </a:r>
                    </a:p>
                  </a:txBody>
                  <a:tcPr marT="34290" marB="34290" anchor="ctr"/>
                </a:tc>
              </a:tr>
              <a:tr h="373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accent1">
                              <a:lumMod val="75000"/>
                            </a:schemeClr>
                          </a:solidFill>
                          <a:latin typeface="Zapf Dingbats"/>
                          <a:ea typeface="Zapf Dingbats"/>
                          <a:cs typeface="Zapf Dingbats"/>
                          <a:sym typeface="Zapf Dingbats"/>
                        </a:rPr>
                        <a:t>✔</a:t>
                      </a:r>
                      <a:endParaRPr lang="en-US" sz="1000" dirty="0" smtClean="0">
                        <a:solidFill>
                          <a:schemeClr val="accent1">
                            <a:lumMod val="75000"/>
                          </a:schemeClr>
                        </a:solidFill>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cs typeface="Arial Narrow"/>
                        </a:rPr>
                        <a:t>NSS Labs Recommended NGFW and NGIPS with consolidated security delivers top-rated protection</a:t>
                      </a:r>
                    </a:p>
                  </a:txBody>
                  <a:tcPr marT="34290" marB="34290" anchor="ctr"/>
                </a:tc>
              </a:tr>
              <a:tr h="373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accent1">
                              <a:lumMod val="75000"/>
                            </a:schemeClr>
                          </a:solidFill>
                          <a:latin typeface="Zapf Dingbats"/>
                          <a:ea typeface="Zapf Dingbats"/>
                          <a:cs typeface="Zapf Dingbats"/>
                          <a:sym typeface="Zapf Dingbats"/>
                        </a:rPr>
                        <a:t>✔</a:t>
                      </a:r>
                      <a:endParaRPr lang="en-US" sz="1000" dirty="0" smtClean="0">
                        <a:solidFill>
                          <a:schemeClr val="accent1">
                            <a:lumMod val="75000"/>
                          </a:schemeClr>
                        </a:solidFill>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cs typeface="Arial Narrow"/>
                        </a:rPr>
                        <a:t>Application control plus identity and device-based policy enforcement provides more granular protection</a:t>
                      </a:r>
                    </a:p>
                  </a:txBody>
                  <a:tcPr marT="34290" marB="34290" anchor="ctr"/>
                </a:tc>
              </a:tr>
              <a:tr h="373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accent1">
                              <a:lumMod val="75000"/>
                            </a:schemeClr>
                          </a:solidFill>
                          <a:latin typeface="Zapf Dingbats"/>
                          <a:ea typeface="Zapf Dingbats"/>
                          <a:cs typeface="Zapf Dingbats"/>
                          <a:sym typeface="Zapf Dingbats"/>
                        </a:rPr>
                        <a:t>✔</a:t>
                      </a:r>
                      <a:endParaRPr lang="en-US" sz="1000" dirty="0" smtClean="0">
                        <a:solidFill>
                          <a:schemeClr val="accent1">
                            <a:lumMod val="75000"/>
                          </a:schemeClr>
                        </a:solidFill>
                      </a:endParaRPr>
                    </a:p>
                  </a:txBody>
                  <a:tcPr marT="34290" marB="34290"/>
                </a:tc>
                <a:tc>
                  <a:txBody>
                    <a:bodyPr/>
                    <a:lstStyle/>
                    <a:p>
                      <a:pPr lvl="0"/>
                      <a:r>
                        <a:rPr lang="en-US" sz="1000" kern="1200" dirty="0" smtClean="0">
                          <a:solidFill>
                            <a:schemeClr val="tx1"/>
                          </a:solidFill>
                          <a:effectLst/>
                          <a:latin typeface="+mn-lt"/>
                          <a:ea typeface="+mn-ea"/>
                          <a:cs typeface="+mn-cs"/>
                        </a:rPr>
                        <a:t>Intuitive management interface enables broad and deep visibility that scales from a single FortiGate to thousands</a:t>
                      </a:r>
                      <a:endParaRPr lang="x-none" sz="1000" kern="1200" dirty="0">
                        <a:solidFill>
                          <a:schemeClr val="tx1"/>
                        </a:solidFill>
                        <a:effectLst/>
                        <a:latin typeface="+mn-lt"/>
                        <a:ea typeface="+mn-ea"/>
                        <a:cs typeface="+mn-cs"/>
                      </a:endParaRPr>
                    </a:p>
                  </a:txBody>
                  <a:tcPr marT="34290" marB="34290" anchor="ctr"/>
                </a:tc>
              </a:tr>
              <a:tr h="2209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dirty="0" smtClean="0">
                        <a:solidFill>
                          <a:schemeClr val="accent1">
                            <a:lumMod val="75000"/>
                          </a:schemeClr>
                        </a:solidFill>
                      </a:endParaRPr>
                    </a:p>
                  </a:txBody>
                  <a:tcPr marT="34290" marB="34290"/>
                </a:tc>
                <a:tc>
                  <a:txBody>
                    <a:bodyPr/>
                    <a:lstStyle/>
                    <a:p>
                      <a:pPr lvl="0"/>
                      <a:endParaRPr lang="x-none" sz="900" kern="1200" dirty="0">
                        <a:solidFill>
                          <a:schemeClr val="tx1"/>
                        </a:solidFill>
                        <a:effectLst/>
                        <a:latin typeface="+mn-lt"/>
                        <a:ea typeface="+mn-ea"/>
                        <a:cs typeface="+mn-cs"/>
                      </a:endParaRPr>
                    </a:p>
                  </a:txBody>
                  <a:tcPr marT="34290" marB="34290" anchor="ctr"/>
                </a:tc>
              </a:tr>
            </a:tbl>
          </a:graphicData>
        </a:graphic>
      </p:graphicFrame>
      <p:grpSp>
        <p:nvGrpSpPr>
          <p:cNvPr id="92" name="Shape 239"/>
          <p:cNvGrpSpPr/>
          <p:nvPr/>
        </p:nvGrpSpPr>
        <p:grpSpPr>
          <a:xfrm>
            <a:off x="6403199" y="4229357"/>
            <a:ext cx="345082" cy="334393"/>
            <a:chOff x="5046835" y="3420139"/>
            <a:chExt cx="345082" cy="334393"/>
          </a:xfrm>
        </p:grpSpPr>
        <p:pic>
          <p:nvPicPr>
            <p:cNvPr id="93" name="Shape 240"/>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5046835" y="3420139"/>
              <a:ext cx="345082" cy="334393"/>
            </a:xfrm>
            <a:prstGeom prst="rect">
              <a:avLst/>
            </a:prstGeom>
            <a:noFill/>
            <a:ln>
              <a:noFill/>
            </a:ln>
          </p:spPr>
        </p:pic>
        <p:sp>
          <p:nvSpPr>
            <p:cNvPr id="94" name="Shape 241"/>
            <p:cNvSpPr txBox="1"/>
            <p:nvPr/>
          </p:nvSpPr>
          <p:spPr>
            <a:xfrm>
              <a:off x="5078483" y="3618146"/>
              <a:ext cx="275334" cy="76943"/>
            </a:xfrm>
            <a:prstGeom prst="rect">
              <a:avLst/>
            </a:prstGeom>
            <a:noFill/>
            <a:ln>
              <a:noFill/>
            </a:ln>
          </p:spPr>
          <p:txBody>
            <a:bodyPr lIns="0" tIns="0" rIns="0" bIns="0" anchor="t" anchorCtr="0">
              <a:noAutofit/>
            </a:bodyPr>
            <a:lstStyle/>
            <a:p>
              <a:pPr algn="ctr">
                <a:buSzPct val="25000"/>
              </a:pPr>
              <a:r>
                <a:rPr lang="en" sz="500" b="1">
                  <a:solidFill>
                    <a:srgbClr val="3D4D4D"/>
                  </a:solidFill>
                  <a:latin typeface="Arial"/>
                  <a:ea typeface="Arial"/>
                  <a:cs typeface="Arial"/>
                  <a:sym typeface="Arial"/>
                </a:rPr>
                <a:t>CP</a:t>
              </a:r>
            </a:p>
          </p:txBody>
        </p:sp>
      </p:grpSp>
      <p:grpSp>
        <p:nvGrpSpPr>
          <p:cNvPr id="95" name="Shape 242"/>
          <p:cNvGrpSpPr/>
          <p:nvPr/>
        </p:nvGrpSpPr>
        <p:grpSpPr>
          <a:xfrm>
            <a:off x="6815475" y="4229154"/>
            <a:ext cx="346021" cy="334799"/>
            <a:chOff x="2010350" y="3580575"/>
            <a:chExt cx="346021" cy="334799"/>
          </a:xfrm>
        </p:grpSpPr>
        <p:pic>
          <p:nvPicPr>
            <p:cNvPr id="96" name="Shape 243"/>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2010350" y="3580575"/>
              <a:ext cx="346021" cy="334799"/>
            </a:xfrm>
            <a:prstGeom prst="rect">
              <a:avLst/>
            </a:prstGeom>
            <a:noFill/>
            <a:ln>
              <a:noFill/>
            </a:ln>
          </p:spPr>
        </p:pic>
        <p:sp>
          <p:nvSpPr>
            <p:cNvPr id="97" name="Shape 244"/>
            <p:cNvSpPr txBox="1"/>
            <p:nvPr/>
          </p:nvSpPr>
          <p:spPr>
            <a:xfrm>
              <a:off x="2041773" y="3612501"/>
              <a:ext cx="275334" cy="261609"/>
            </a:xfrm>
            <a:prstGeom prst="rect">
              <a:avLst/>
            </a:prstGeom>
            <a:noFill/>
            <a:ln>
              <a:noFill/>
            </a:ln>
          </p:spPr>
          <p:txBody>
            <a:bodyPr lIns="0" tIns="0" rIns="0" bIns="0" anchor="t" anchorCtr="0">
              <a:noAutofit/>
            </a:bodyPr>
            <a:lstStyle/>
            <a:p>
              <a:pPr algn="ctr">
                <a:buSzPct val="25000"/>
              </a:pPr>
              <a:r>
                <a:rPr lang="en" sz="500" b="1">
                  <a:solidFill>
                    <a:srgbClr val="3D4D4D"/>
                  </a:solidFill>
                  <a:latin typeface="Arial"/>
                  <a:ea typeface="Arial"/>
                  <a:cs typeface="Arial"/>
                  <a:sym typeface="Arial"/>
                </a:rPr>
                <a:t>Multi</a:t>
              </a:r>
              <a:br>
                <a:rPr lang="en" sz="500" b="1">
                  <a:solidFill>
                    <a:srgbClr val="3D4D4D"/>
                  </a:solidFill>
                  <a:latin typeface="Arial"/>
                  <a:ea typeface="Arial"/>
                  <a:cs typeface="Arial"/>
                  <a:sym typeface="Arial"/>
                </a:rPr>
              </a:br>
              <a:r>
                <a:rPr lang="en" sz="500" b="1">
                  <a:solidFill>
                    <a:srgbClr val="3D4D4D"/>
                  </a:solidFill>
                  <a:latin typeface="Arial"/>
                  <a:ea typeface="Arial"/>
                  <a:cs typeface="Arial"/>
                  <a:sym typeface="Arial"/>
                </a:rPr>
                <a:t>Core</a:t>
              </a:r>
            </a:p>
            <a:p>
              <a:pPr algn="ctr">
                <a:buSzPct val="25000"/>
              </a:pPr>
              <a:r>
                <a:rPr lang="en" sz="700" b="1">
                  <a:solidFill>
                    <a:srgbClr val="3D4D4D"/>
                  </a:solidFill>
                  <a:latin typeface="Arial"/>
                  <a:ea typeface="Arial"/>
                  <a:cs typeface="Arial"/>
                  <a:sym typeface="Arial"/>
                </a:rPr>
                <a:t>CPU</a:t>
              </a:r>
            </a:p>
          </p:txBody>
        </p:sp>
      </p:grpSp>
      <p:grpSp>
        <p:nvGrpSpPr>
          <p:cNvPr id="98" name="Shape 245"/>
          <p:cNvGrpSpPr/>
          <p:nvPr/>
        </p:nvGrpSpPr>
        <p:grpSpPr>
          <a:xfrm>
            <a:off x="5991155" y="4229357"/>
            <a:ext cx="345082" cy="334393"/>
            <a:chOff x="5046835" y="3420139"/>
            <a:chExt cx="345082" cy="334393"/>
          </a:xfrm>
        </p:grpSpPr>
        <p:pic>
          <p:nvPicPr>
            <p:cNvPr id="99" name="Shape 246"/>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5046835" y="3420139"/>
              <a:ext cx="345082" cy="334393"/>
            </a:xfrm>
            <a:prstGeom prst="rect">
              <a:avLst/>
            </a:prstGeom>
            <a:noFill/>
            <a:ln>
              <a:noFill/>
            </a:ln>
          </p:spPr>
        </p:pic>
        <p:sp>
          <p:nvSpPr>
            <p:cNvPr id="100" name="Shape 247"/>
            <p:cNvSpPr txBox="1"/>
            <p:nvPr/>
          </p:nvSpPr>
          <p:spPr>
            <a:xfrm>
              <a:off x="5078483" y="3618146"/>
              <a:ext cx="275334" cy="76943"/>
            </a:xfrm>
            <a:prstGeom prst="rect">
              <a:avLst/>
            </a:prstGeom>
            <a:noFill/>
            <a:ln>
              <a:noFill/>
            </a:ln>
          </p:spPr>
          <p:txBody>
            <a:bodyPr lIns="0" tIns="0" rIns="0" bIns="0" anchor="t" anchorCtr="0">
              <a:noAutofit/>
            </a:bodyPr>
            <a:lstStyle/>
            <a:p>
              <a:pPr algn="ctr">
                <a:buSzPct val="25000"/>
              </a:pPr>
              <a:r>
                <a:rPr lang="en" sz="500" b="1">
                  <a:solidFill>
                    <a:srgbClr val="3D4D4D"/>
                  </a:solidFill>
                  <a:latin typeface="Arial"/>
                  <a:ea typeface="Arial"/>
                  <a:cs typeface="Arial"/>
                  <a:sym typeface="Arial"/>
                </a:rPr>
                <a:t>NP</a:t>
              </a:r>
            </a:p>
          </p:txBody>
        </p:sp>
      </p:grpSp>
      <p:grpSp>
        <p:nvGrpSpPr>
          <p:cNvPr id="101" name="Shape 248"/>
          <p:cNvGrpSpPr/>
          <p:nvPr/>
        </p:nvGrpSpPr>
        <p:grpSpPr>
          <a:xfrm>
            <a:off x="8383560" y="4229154"/>
            <a:ext cx="346021" cy="334799"/>
            <a:chOff x="2010350" y="3580575"/>
            <a:chExt cx="346021" cy="334799"/>
          </a:xfrm>
        </p:grpSpPr>
        <p:pic>
          <p:nvPicPr>
            <p:cNvPr id="102" name="Shape 249"/>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2010350" y="3580575"/>
              <a:ext cx="346021" cy="334799"/>
            </a:xfrm>
            <a:prstGeom prst="rect">
              <a:avLst/>
            </a:prstGeom>
            <a:noFill/>
            <a:ln>
              <a:noFill/>
            </a:ln>
          </p:spPr>
        </p:pic>
        <p:sp>
          <p:nvSpPr>
            <p:cNvPr id="103" name="Shape 250"/>
            <p:cNvSpPr txBox="1"/>
            <p:nvPr/>
          </p:nvSpPr>
          <p:spPr>
            <a:xfrm>
              <a:off x="2041773" y="3612501"/>
              <a:ext cx="275334" cy="261609"/>
            </a:xfrm>
            <a:prstGeom prst="rect">
              <a:avLst/>
            </a:prstGeom>
            <a:noFill/>
            <a:ln>
              <a:noFill/>
            </a:ln>
          </p:spPr>
          <p:txBody>
            <a:bodyPr lIns="0" tIns="0" rIns="0" bIns="0" anchor="t" anchorCtr="0">
              <a:noAutofit/>
            </a:bodyPr>
            <a:lstStyle/>
            <a:p>
              <a:pPr algn="ctr">
                <a:buSzPct val="25000"/>
              </a:pPr>
              <a:r>
                <a:rPr lang="en" sz="500" b="1">
                  <a:solidFill>
                    <a:srgbClr val="3D4D4D"/>
                  </a:solidFill>
                  <a:latin typeface="Arial"/>
                  <a:ea typeface="Arial"/>
                  <a:cs typeface="Arial"/>
                  <a:sym typeface="Arial"/>
                </a:rPr>
                <a:t>Multi</a:t>
              </a:r>
              <a:br>
                <a:rPr lang="en" sz="500" b="1">
                  <a:solidFill>
                    <a:srgbClr val="3D4D4D"/>
                  </a:solidFill>
                  <a:latin typeface="Arial"/>
                  <a:ea typeface="Arial"/>
                  <a:cs typeface="Arial"/>
                  <a:sym typeface="Arial"/>
                </a:rPr>
              </a:br>
              <a:r>
                <a:rPr lang="en" sz="500" b="1">
                  <a:solidFill>
                    <a:srgbClr val="3D4D4D"/>
                  </a:solidFill>
                  <a:latin typeface="Arial"/>
                  <a:ea typeface="Arial"/>
                  <a:cs typeface="Arial"/>
                  <a:sym typeface="Arial"/>
                </a:rPr>
                <a:t>Core</a:t>
              </a:r>
            </a:p>
            <a:p>
              <a:pPr algn="ctr">
                <a:buSzPct val="25000"/>
              </a:pPr>
              <a:r>
                <a:rPr lang="en" sz="700" b="1">
                  <a:solidFill>
                    <a:srgbClr val="3D4D4D"/>
                  </a:solidFill>
                  <a:latin typeface="Arial"/>
                  <a:ea typeface="Arial"/>
                  <a:cs typeface="Arial"/>
                  <a:sym typeface="Arial"/>
                </a:rPr>
                <a:t>CPU</a:t>
              </a:r>
            </a:p>
          </p:txBody>
        </p:sp>
      </p:grpSp>
      <p:grpSp>
        <p:nvGrpSpPr>
          <p:cNvPr id="104" name="Shape 251"/>
          <p:cNvGrpSpPr/>
          <p:nvPr/>
        </p:nvGrpSpPr>
        <p:grpSpPr>
          <a:xfrm>
            <a:off x="7508368" y="4218753"/>
            <a:ext cx="377551" cy="355600"/>
            <a:chOff x="4132360" y="2314221"/>
            <a:chExt cx="377551" cy="355600"/>
          </a:xfrm>
        </p:grpSpPr>
        <p:pic>
          <p:nvPicPr>
            <p:cNvPr id="105" name="Shape 252"/>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4132360" y="2314221"/>
              <a:ext cx="377551" cy="355600"/>
            </a:xfrm>
            <a:prstGeom prst="rect">
              <a:avLst/>
            </a:prstGeom>
            <a:noFill/>
            <a:ln>
              <a:noFill/>
            </a:ln>
          </p:spPr>
        </p:pic>
        <p:sp>
          <p:nvSpPr>
            <p:cNvPr id="106" name="Shape 253"/>
            <p:cNvSpPr txBox="1"/>
            <p:nvPr/>
          </p:nvSpPr>
          <p:spPr>
            <a:xfrm>
              <a:off x="4158437" y="2542881"/>
              <a:ext cx="275334" cy="76943"/>
            </a:xfrm>
            <a:prstGeom prst="rect">
              <a:avLst/>
            </a:prstGeom>
            <a:noFill/>
            <a:ln>
              <a:noFill/>
            </a:ln>
          </p:spPr>
          <p:txBody>
            <a:bodyPr lIns="0" tIns="0" rIns="0" bIns="0" anchor="t" anchorCtr="0">
              <a:noAutofit/>
            </a:bodyPr>
            <a:lstStyle/>
            <a:p>
              <a:pPr algn="ctr">
                <a:buSzPct val="25000"/>
              </a:pPr>
              <a:r>
                <a:rPr lang="en" sz="500" b="1">
                  <a:solidFill>
                    <a:srgbClr val="3D4D4D"/>
                  </a:solidFill>
                  <a:latin typeface="Arial"/>
                  <a:ea typeface="Arial"/>
                  <a:cs typeface="Arial"/>
                  <a:sym typeface="Arial"/>
                </a:rPr>
                <a:t>NP</a:t>
              </a:r>
            </a:p>
          </p:txBody>
        </p:sp>
      </p:grpSp>
      <p:grpSp>
        <p:nvGrpSpPr>
          <p:cNvPr id="107" name="Shape 254"/>
          <p:cNvGrpSpPr/>
          <p:nvPr/>
        </p:nvGrpSpPr>
        <p:grpSpPr>
          <a:xfrm>
            <a:off x="7945963" y="4218753"/>
            <a:ext cx="377551" cy="355600"/>
            <a:chOff x="4583916" y="2302932"/>
            <a:chExt cx="377551" cy="355600"/>
          </a:xfrm>
        </p:grpSpPr>
        <p:pic>
          <p:nvPicPr>
            <p:cNvPr id="108" name="Shape 255"/>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4583916" y="2302932"/>
              <a:ext cx="377551" cy="355600"/>
            </a:xfrm>
            <a:prstGeom prst="rect">
              <a:avLst/>
            </a:prstGeom>
            <a:noFill/>
            <a:ln>
              <a:noFill/>
            </a:ln>
          </p:spPr>
        </p:pic>
        <p:sp>
          <p:nvSpPr>
            <p:cNvPr id="109" name="Shape 256"/>
            <p:cNvSpPr txBox="1"/>
            <p:nvPr/>
          </p:nvSpPr>
          <p:spPr>
            <a:xfrm>
              <a:off x="4609992" y="2531591"/>
              <a:ext cx="275334" cy="76943"/>
            </a:xfrm>
            <a:prstGeom prst="rect">
              <a:avLst/>
            </a:prstGeom>
            <a:noFill/>
            <a:ln>
              <a:noFill/>
            </a:ln>
          </p:spPr>
          <p:txBody>
            <a:bodyPr lIns="0" tIns="0" rIns="0" bIns="0" anchor="t" anchorCtr="0">
              <a:noAutofit/>
            </a:bodyPr>
            <a:lstStyle/>
            <a:p>
              <a:pPr algn="ctr">
                <a:buSzPct val="25000"/>
              </a:pPr>
              <a:r>
                <a:rPr lang="en" sz="500" b="1">
                  <a:solidFill>
                    <a:srgbClr val="3D4D4D"/>
                  </a:solidFill>
                  <a:latin typeface="Arial"/>
                  <a:ea typeface="Arial"/>
                  <a:cs typeface="Arial"/>
                  <a:sym typeface="Arial"/>
                </a:rPr>
                <a:t>CP</a:t>
              </a:r>
            </a:p>
          </p:txBody>
        </p:sp>
      </p:grpSp>
      <p:cxnSp>
        <p:nvCxnSpPr>
          <p:cNvPr id="110" name="Shape 262"/>
          <p:cNvCxnSpPr>
            <a:stCxn id="96" idx="3"/>
            <a:endCxn id="105" idx="1"/>
          </p:cNvCxnSpPr>
          <p:nvPr/>
        </p:nvCxnSpPr>
        <p:spPr>
          <a:xfrm>
            <a:off x="7161496" y="4396553"/>
            <a:ext cx="346873" cy="0"/>
          </a:xfrm>
          <a:prstGeom prst="straightConnector1">
            <a:avLst/>
          </a:prstGeom>
          <a:noFill/>
          <a:ln w="19050" cap="flat" cmpd="sng">
            <a:solidFill>
              <a:srgbClr val="446E60"/>
            </a:solidFill>
            <a:prstDash val="dot"/>
            <a:round/>
            <a:headEnd type="none" w="lg" len="lg"/>
            <a:tailEnd type="none" w="lg" len="lg"/>
          </a:ln>
        </p:spPr>
      </p:cxnSp>
      <p:pic>
        <p:nvPicPr>
          <p:cNvPr id="7" name="Picture 6" descr="FortiGate600D_FrontTop_small.png"/>
          <p:cNvPicPr>
            <a:picLocks noChangeAspect="1"/>
          </p:cNvPicPr>
          <p:nvPr/>
        </p:nvPicPr>
        <p:blipFill rotWithShape="1">
          <a:blip r:embed="rId14" cstate="print">
            <a:extLst>
              <a:ext uri="{28A0092B-C50C-407E-A947-70E740481C1C}">
                <a14:useLocalDpi xmlns:a14="http://schemas.microsoft.com/office/drawing/2010/main"/>
              </a:ext>
            </a:extLst>
          </a:blip>
          <a:srcRect t="35285" b="28006"/>
          <a:stretch/>
        </p:blipFill>
        <p:spPr>
          <a:xfrm>
            <a:off x="1758850" y="2317419"/>
            <a:ext cx="2435578" cy="447037"/>
          </a:xfrm>
          <a:prstGeom prst="rect">
            <a:avLst/>
          </a:prstGeom>
        </p:spPr>
      </p:pic>
      <p:pic>
        <p:nvPicPr>
          <p:cNvPr id="5" name="Picture 4" descr="FortiGate800D_FrontTop_sm.png"/>
          <p:cNvPicPr>
            <a:picLocks noChangeAspect="1"/>
          </p:cNvPicPr>
          <p:nvPr/>
        </p:nvPicPr>
        <p:blipFill rotWithShape="1">
          <a:blip r:embed="rId15" cstate="email">
            <a:extLst>
              <a:ext uri="{28A0092B-C50C-407E-A947-70E740481C1C}">
                <a14:useLocalDpi xmlns:a14="http://schemas.microsoft.com/office/drawing/2010/main" val="0"/>
              </a:ext>
            </a:extLst>
          </a:blip>
          <a:srcRect l="9804" t="35996" r="7336" b="33459"/>
          <a:stretch/>
        </p:blipFill>
        <p:spPr>
          <a:xfrm>
            <a:off x="1937783" y="2005183"/>
            <a:ext cx="2094501" cy="514730"/>
          </a:xfrm>
          <a:prstGeom prst="rect">
            <a:avLst/>
          </a:prstGeom>
        </p:spPr>
      </p:pic>
      <p:pic>
        <p:nvPicPr>
          <p:cNvPr id="2" name="Picture 1" descr="FortiGate900D_FrontTop_small.png"/>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885411" y="1779091"/>
            <a:ext cx="2146873" cy="450407"/>
          </a:xfrm>
          <a:prstGeom prst="rect">
            <a:avLst/>
          </a:prstGeom>
        </p:spPr>
      </p:pic>
    </p:spTree>
    <p:extLst>
      <p:ext uri="{BB962C8B-B14F-4D97-AF65-F5344CB8AC3E}">
        <p14:creationId xmlns:p14="http://schemas.microsoft.com/office/powerpoint/2010/main" val="3231357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b="0" i="0" dirty="0">
                <a:latin typeface="+mn-lt"/>
                <a:cs typeface="Arial Narrow"/>
              </a:rPr>
              <a:t>FortiGate Mid </a:t>
            </a:r>
            <a:r>
              <a:rPr lang="en-US" b="0" i="0" dirty="0" smtClean="0">
                <a:latin typeface="+mn-lt"/>
                <a:cs typeface="Arial Narrow"/>
              </a:rPr>
              <a:t>Range Devices: Comparison</a:t>
            </a:r>
            <a:endParaRPr lang="en-US" b="0" i="0" dirty="0">
              <a:latin typeface="+mn-lt"/>
              <a:cs typeface="Arial Narrow"/>
            </a:endParaRPr>
          </a:p>
        </p:txBody>
      </p:sp>
      <p:sp>
        <p:nvSpPr>
          <p:cNvPr id="2" name="TextBox 1"/>
          <p:cNvSpPr txBox="1"/>
          <p:nvPr/>
        </p:nvSpPr>
        <p:spPr>
          <a:xfrm>
            <a:off x="-508000" y="2805546"/>
            <a:ext cx="184666" cy="246221"/>
          </a:xfrm>
          <a:prstGeom prst="rect">
            <a:avLst/>
          </a:prstGeom>
          <a:noFill/>
        </p:spPr>
        <p:txBody>
          <a:bodyPr wrap="none" lIns="91436" tIns="45718" rIns="91436" bIns="45718" rtlCol="0">
            <a:spAutoFit/>
          </a:bodyPr>
          <a:lstStyle/>
          <a:p>
            <a:endParaRPr lang="en-US" sz="1000" dirty="0">
              <a:solidFill>
                <a:srgbClr val="404040"/>
              </a:solidFill>
              <a:latin typeface="Helvetica 55 Roman"/>
              <a:cs typeface="Helvetica 55 Roman"/>
            </a:endParaRPr>
          </a:p>
        </p:txBody>
      </p:sp>
      <p:graphicFrame>
        <p:nvGraphicFramePr>
          <p:cNvPr id="7" name="Table 6"/>
          <p:cNvGraphicFramePr>
            <a:graphicFrameLocks noGrp="1"/>
          </p:cNvGraphicFramePr>
          <p:nvPr>
            <p:extLst>
              <p:ext uri="{D42A27DB-BD31-4B8C-83A1-F6EECF244321}">
                <p14:modId xmlns:p14="http://schemas.microsoft.com/office/powerpoint/2010/main" val="1168707446"/>
              </p:ext>
            </p:extLst>
          </p:nvPr>
        </p:nvGraphicFramePr>
        <p:xfrm>
          <a:off x="252001" y="900000"/>
          <a:ext cx="8640007" cy="3308586"/>
        </p:xfrm>
        <a:graphic>
          <a:graphicData uri="http://schemas.openxmlformats.org/drawingml/2006/table">
            <a:tbl>
              <a:tblPr firstRow="1" bandRow="1">
                <a:effectLst/>
                <a:tableStyleId>{073A0DAA-6AF3-43AB-8588-CEC1D06C72B9}</a:tableStyleId>
              </a:tblPr>
              <a:tblGrid>
                <a:gridCol w="1633462"/>
                <a:gridCol w="1401309"/>
                <a:gridCol w="1401309"/>
                <a:gridCol w="1401309"/>
                <a:gridCol w="1401309"/>
                <a:gridCol w="1401309"/>
              </a:tblGrid>
              <a:tr h="404311">
                <a:tc>
                  <a:txBody>
                    <a:bodyPr/>
                    <a:lstStyle/>
                    <a:p>
                      <a:endParaRPr lang="en-US" sz="1000" dirty="0">
                        <a:latin typeface="+mn-lt"/>
                        <a:cs typeface="Arial Narrow"/>
                      </a:endParaRPr>
                    </a:p>
                  </a:txBody>
                  <a:tcPr marT="34290" marB="34290" anchor="ctr">
                    <a:solidFill>
                      <a:schemeClr val="accent4">
                        <a:lumMod val="50000"/>
                      </a:schemeClr>
                    </a:solidFill>
                  </a:tcPr>
                </a:tc>
                <a:tc>
                  <a:txBody>
                    <a:bodyPr/>
                    <a:lstStyle/>
                    <a:p>
                      <a:pPr algn="ctr"/>
                      <a:r>
                        <a:rPr lang="en-US" sz="1000" dirty="0" smtClean="0"/>
                        <a:t>FGT-100D</a:t>
                      </a:r>
                    </a:p>
                  </a:txBody>
                  <a:tcPr marT="34290" marB="34290" anchor="ctr">
                    <a:solidFill>
                      <a:schemeClr val="accent4">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FGT-140D</a:t>
                      </a:r>
                    </a:p>
                  </a:txBody>
                  <a:tcPr marT="34290" marB="34290" anchor="ctr">
                    <a:solidFill>
                      <a:schemeClr val="accent4">
                        <a:lumMod val="50000"/>
                      </a:schemeClr>
                    </a:solidFill>
                  </a:tcPr>
                </a:tc>
                <a:tc>
                  <a:txBody>
                    <a:bodyPr/>
                    <a:lstStyle/>
                    <a:p>
                      <a:pPr algn="ctr"/>
                      <a:r>
                        <a:rPr lang="en-US" sz="1000" dirty="0" smtClean="0"/>
                        <a:t>FGT-200D</a:t>
                      </a:r>
                      <a:endParaRPr lang="en-US" sz="1000" dirty="0"/>
                    </a:p>
                  </a:txBody>
                  <a:tcPr marT="34290" marB="3429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FGT-240D</a:t>
                      </a:r>
                    </a:p>
                  </a:txBody>
                  <a:tcPr marT="34290" marB="3429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FGT-280D-POE</a:t>
                      </a:r>
                    </a:p>
                  </a:txBody>
                  <a:tcPr marT="34290" marB="34290" anchor="ctr">
                    <a:solidFill>
                      <a:schemeClr val="accent4">
                        <a:lumMod val="50000"/>
                      </a:schemeClr>
                    </a:solidFill>
                  </a:tcPr>
                </a:tc>
              </a:tr>
              <a:tr h="37904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chemeClr val="bg1"/>
                          </a:solidFill>
                        </a:rPr>
                        <a:t>Firewall </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chemeClr val="bg1"/>
                          </a:solidFill>
                        </a:rPr>
                        <a:t>(1518/512/64 byte</a:t>
                      </a:r>
                      <a:r>
                        <a:rPr lang="en-US" sz="900" b="1" baseline="0" dirty="0" smtClean="0">
                          <a:solidFill>
                            <a:schemeClr val="bg1"/>
                          </a:solidFill>
                        </a:rPr>
                        <a:t> </a:t>
                      </a:r>
                      <a:r>
                        <a:rPr lang="en-US" sz="900" b="1" dirty="0" smtClean="0">
                          <a:solidFill>
                            <a:schemeClr val="bg1"/>
                          </a:solidFill>
                        </a:rPr>
                        <a:t>UDP)</a:t>
                      </a:r>
                    </a:p>
                  </a:txBody>
                  <a:tcPr marT="34290" marB="34290" anchor="ctr">
                    <a:solidFill>
                      <a:schemeClr val="accent4"/>
                    </a:solidFill>
                  </a:tcPr>
                </a:tc>
                <a:tc>
                  <a:txBody>
                    <a:bodyPr/>
                    <a:lstStyle/>
                    <a:p>
                      <a:pPr algn="ctr"/>
                      <a:r>
                        <a:rPr lang="de-DE" sz="900" dirty="0" smtClean="0"/>
                        <a:t>2500* Mbps</a:t>
                      </a:r>
                    </a:p>
                  </a:txBody>
                  <a:tcPr marT="34290" marB="34290" anchor="ctr"/>
                </a:tc>
                <a:tc>
                  <a:txBody>
                    <a:bodyPr/>
                    <a:lstStyle/>
                    <a:p>
                      <a:pPr algn="ctr"/>
                      <a:r>
                        <a:rPr lang="de-DE" sz="900" dirty="0" smtClean="0"/>
                        <a:t>2500* Mbps</a:t>
                      </a:r>
                    </a:p>
                  </a:txBody>
                  <a:tcPr marT="34290" marB="34290" anchor="ctr"/>
                </a:tc>
                <a:tc>
                  <a:txBody>
                    <a:bodyPr/>
                    <a:lstStyle/>
                    <a:p>
                      <a:pPr algn="ctr"/>
                      <a:r>
                        <a:rPr lang="en-US" sz="900" dirty="0" smtClean="0"/>
                        <a:t>3 / 3 / 3 </a:t>
                      </a:r>
                    </a:p>
                    <a:p>
                      <a:pPr algn="ctr"/>
                      <a:r>
                        <a:rPr lang="en-US" sz="900" dirty="0" smtClean="0"/>
                        <a:t>Gbps</a:t>
                      </a:r>
                      <a:endParaRPr lang="en-US" sz="900" dirty="0"/>
                    </a:p>
                  </a:txBody>
                  <a:tcPr marT="34290" marB="34290" anchor="ctr" horzOverflow="overflow"/>
                </a:tc>
                <a:tc>
                  <a:txBody>
                    <a:bodyPr/>
                    <a:lstStyle/>
                    <a:p>
                      <a:pPr algn="ctr"/>
                      <a:r>
                        <a:rPr lang="en-US" sz="900" dirty="0" smtClean="0"/>
                        <a:t>4 / 4 / 4 </a:t>
                      </a:r>
                    </a:p>
                    <a:p>
                      <a:pPr algn="ctr"/>
                      <a:r>
                        <a:rPr lang="en-US" sz="900" dirty="0" smtClean="0"/>
                        <a:t>Gbps</a:t>
                      </a:r>
                    </a:p>
                  </a:txBody>
                  <a:tcPr marT="34290" marB="34290" anchor="ctr" horzOverflow="overflow"/>
                </a:tc>
                <a:tc>
                  <a:txBody>
                    <a:bodyPr/>
                    <a:lstStyle/>
                    <a:p>
                      <a:pPr algn="ctr"/>
                      <a:r>
                        <a:rPr lang="en-US" sz="900" dirty="0" smtClean="0"/>
                        <a:t>4 / 4 / 4 </a:t>
                      </a:r>
                    </a:p>
                    <a:p>
                      <a:pPr algn="ctr"/>
                      <a:r>
                        <a:rPr lang="en-US" sz="900" dirty="0" smtClean="0"/>
                        <a:t>Gbps</a:t>
                      </a:r>
                    </a:p>
                  </a:txBody>
                  <a:tcPr marT="34290" marB="34290" anchor="ctr" horzOverflow="overflow"/>
                </a:tc>
              </a:tr>
              <a:tr h="307444">
                <a:tc>
                  <a:txBody>
                    <a:bodyPr/>
                    <a:lstStyle/>
                    <a:p>
                      <a:r>
                        <a:rPr lang="en-US" sz="900" b="1" dirty="0" smtClean="0">
                          <a:solidFill>
                            <a:schemeClr val="bg1"/>
                          </a:solidFill>
                        </a:rPr>
                        <a:t>Concurrent Sessions</a:t>
                      </a:r>
                      <a:endParaRPr lang="en-US" sz="900" b="1" dirty="0">
                        <a:solidFill>
                          <a:schemeClr val="bg1"/>
                        </a:solidFill>
                      </a:endParaRPr>
                    </a:p>
                  </a:txBody>
                  <a:tcPr marT="34290" marB="34290" anchor="ctr">
                    <a:solidFill>
                      <a:schemeClr val="accent4"/>
                    </a:solidFill>
                  </a:tcPr>
                </a:tc>
                <a:tc>
                  <a:txBody>
                    <a:bodyPr/>
                    <a:lstStyle/>
                    <a:p>
                      <a:pPr algn="ctr"/>
                      <a:r>
                        <a:rPr lang="en-US" sz="900" dirty="0" smtClean="0"/>
                        <a:t>3 Mil</a:t>
                      </a:r>
                      <a:endParaRPr lang="en-US" sz="900" dirty="0"/>
                    </a:p>
                  </a:txBody>
                  <a:tcPr marT="34290" marB="34290" anchor="ctr"/>
                </a:tc>
                <a:tc>
                  <a:txBody>
                    <a:bodyPr/>
                    <a:lstStyle/>
                    <a:p>
                      <a:pPr algn="ctr"/>
                      <a:r>
                        <a:rPr lang="en-US" sz="900" dirty="0" smtClean="0"/>
                        <a:t>3 Mil</a:t>
                      </a:r>
                      <a:endParaRPr lang="en-US" sz="900" dirty="0"/>
                    </a:p>
                  </a:txBody>
                  <a:tcPr marT="34290" marB="34290" anchor="ctr"/>
                </a:tc>
                <a:tc>
                  <a:txBody>
                    <a:bodyPr/>
                    <a:lstStyle/>
                    <a:p>
                      <a:pPr algn="ctr"/>
                      <a:r>
                        <a:rPr lang="en-US" sz="900" baseline="0" dirty="0" smtClean="0"/>
                        <a:t>3.2 Mil</a:t>
                      </a:r>
                      <a:r>
                        <a:rPr lang="en-US" sz="900" dirty="0" smtClean="0"/>
                        <a:t> </a:t>
                      </a:r>
                      <a:endParaRPr lang="en-US" sz="900" dirty="0"/>
                    </a:p>
                  </a:txBody>
                  <a:tcPr marT="34290" marB="34290" anchor="ctr" horzOverflow="overflow"/>
                </a:tc>
                <a:tc>
                  <a:txBody>
                    <a:bodyPr/>
                    <a:lstStyle/>
                    <a:p>
                      <a:pPr algn="ctr"/>
                      <a:r>
                        <a:rPr lang="en-US" sz="900" dirty="0" smtClean="0"/>
                        <a:t>3.2 Mil</a:t>
                      </a:r>
                      <a:endParaRPr lang="en-US" sz="900" dirty="0"/>
                    </a:p>
                  </a:txBody>
                  <a:tcPr marT="34290" marB="34290" anchor="ctr" horzOverflow="overflow"/>
                </a:tc>
                <a:tc>
                  <a:txBody>
                    <a:bodyPr/>
                    <a:lstStyle/>
                    <a:p>
                      <a:pPr algn="ctr"/>
                      <a:r>
                        <a:rPr lang="en-US" sz="900" dirty="0" smtClean="0"/>
                        <a:t>3.2 Mil</a:t>
                      </a:r>
                      <a:endParaRPr lang="en-US" sz="900" dirty="0"/>
                    </a:p>
                  </a:txBody>
                  <a:tcPr marT="34290" marB="34290" anchor="ctr" horzOverflow="overflow"/>
                </a:tc>
              </a:tr>
              <a:tr h="248687">
                <a:tc>
                  <a:txBody>
                    <a:bodyPr/>
                    <a:lstStyle/>
                    <a:p>
                      <a:r>
                        <a:rPr lang="en-US" sz="900" b="1" dirty="0" smtClean="0">
                          <a:solidFill>
                            <a:schemeClr val="bg1"/>
                          </a:solidFill>
                        </a:rPr>
                        <a:t>New Sessions/Sec</a:t>
                      </a:r>
                      <a:endParaRPr lang="en-US" sz="900" b="1" dirty="0">
                        <a:solidFill>
                          <a:schemeClr val="bg1"/>
                        </a:solidFill>
                      </a:endParaRPr>
                    </a:p>
                  </a:txBody>
                  <a:tcPr marT="34290" marB="34290" anchor="ctr">
                    <a:solidFill>
                      <a:schemeClr val="accent4"/>
                    </a:solidFill>
                  </a:tcPr>
                </a:tc>
                <a:tc>
                  <a:txBody>
                    <a:bodyPr/>
                    <a:lstStyle/>
                    <a:p>
                      <a:pPr algn="ctr"/>
                      <a:r>
                        <a:rPr lang="en-US" sz="900" dirty="0" smtClean="0"/>
                        <a:t>22,000</a:t>
                      </a:r>
                      <a:endParaRPr lang="en-US" sz="900" dirty="0"/>
                    </a:p>
                  </a:txBody>
                  <a:tcPr marT="34290" marB="34290" anchor="ctr"/>
                </a:tc>
                <a:tc>
                  <a:txBody>
                    <a:bodyPr/>
                    <a:lstStyle/>
                    <a:p>
                      <a:pPr algn="ctr"/>
                      <a:r>
                        <a:rPr lang="en-US" sz="900" dirty="0" smtClean="0"/>
                        <a:t>22,000</a:t>
                      </a:r>
                      <a:endParaRPr lang="en-US" sz="900" dirty="0"/>
                    </a:p>
                  </a:txBody>
                  <a:tcPr marT="34290" marB="34290" anchor="ctr"/>
                </a:tc>
                <a:tc>
                  <a:txBody>
                    <a:bodyPr/>
                    <a:lstStyle/>
                    <a:p>
                      <a:pPr algn="ctr"/>
                      <a:r>
                        <a:rPr lang="en-US" sz="900" dirty="0" smtClean="0"/>
                        <a:t>77,000</a:t>
                      </a:r>
                      <a:endParaRPr lang="en-US" sz="900" dirty="0"/>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77,000</a:t>
                      </a: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77,000</a:t>
                      </a:r>
                    </a:p>
                  </a:txBody>
                  <a:tcPr marT="34290" marB="34290" anchor="ctr" horzOverflow="overflow"/>
                </a:tc>
              </a:tr>
              <a:tr h="307444">
                <a:tc>
                  <a:txBody>
                    <a:bodyPr/>
                    <a:lstStyle/>
                    <a:p>
                      <a:r>
                        <a:rPr lang="en-US" sz="900" b="1" dirty="0" smtClean="0">
                          <a:solidFill>
                            <a:schemeClr val="bg1"/>
                          </a:solidFill>
                        </a:rPr>
                        <a:t>IPSec VPN</a:t>
                      </a:r>
                      <a:endParaRPr lang="en-US" sz="900" b="1" dirty="0">
                        <a:solidFill>
                          <a:schemeClr val="bg1"/>
                        </a:solidFill>
                      </a:endParaRPr>
                    </a:p>
                  </a:txBody>
                  <a:tcPr marT="34290" marB="34290" anchor="ctr">
                    <a:solidFill>
                      <a:schemeClr val="accent4"/>
                    </a:solidFill>
                  </a:tcPr>
                </a:tc>
                <a:tc>
                  <a:txBody>
                    <a:bodyPr/>
                    <a:lstStyle/>
                    <a:p>
                      <a:pPr algn="ctr"/>
                      <a:r>
                        <a:rPr lang="en-US" sz="900" dirty="0" smtClean="0"/>
                        <a:t>450 Mbps</a:t>
                      </a:r>
                      <a:endParaRPr lang="en-US" sz="900" dirty="0"/>
                    </a:p>
                  </a:txBody>
                  <a:tcPr marT="34290" marB="34290" anchor="ctr"/>
                </a:tc>
                <a:tc>
                  <a:txBody>
                    <a:bodyPr/>
                    <a:lstStyle/>
                    <a:p>
                      <a:pPr algn="ctr"/>
                      <a:r>
                        <a:rPr lang="en-US" sz="900" dirty="0" smtClean="0"/>
                        <a:t>450 Mbps</a:t>
                      </a:r>
                      <a:endParaRPr lang="en-US" sz="900" dirty="0"/>
                    </a:p>
                  </a:txBody>
                  <a:tcPr marT="34290" marB="34290" anchor="ctr"/>
                </a:tc>
                <a:tc>
                  <a:txBody>
                    <a:bodyPr/>
                    <a:lstStyle/>
                    <a:p>
                      <a:pPr algn="ctr"/>
                      <a:r>
                        <a:rPr lang="en-US" sz="900" dirty="0" smtClean="0"/>
                        <a:t>1.3</a:t>
                      </a:r>
                      <a:r>
                        <a:rPr lang="en-US" sz="900" baseline="0" dirty="0" smtClean="0"/>
                        <a:t> Gbps</a:t>
                      </a:r>
                      <a:endParaRPr lang="en-US" sz="900" dirty="0"/>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1.3</a:t>
                      </a:r>
                      <a:r>
                        <a:rPr lang="en-US" sz="900" baseline="0" dirty="0" smtClean="0"/>
                        <a:t> Gbps</a:t>
                      </a:r>
                      <a:endParaRPr lang="en-US" sz="900" dirty="0" smtClean="0"/>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1.3</a:t>
                      </a:r>
                      <a:r>
                        <a:rPr lang="en-US" sz="900" baseline="0" dirty="0" smtClean="0"/>
                        <a:t> Gbps</a:t>
                      </a:r>
                      <a:endParaRPr lang="en-US" sz="900" dirty="0" smtClean="0"/>
                    </a:p>
                  </a:txBody>
                  <a:tcPr marT="34290" marB="34290" anchor="ctr" horzOverflow="overflow"/>
                </a:tc>
              </a:tr>
              <a:tr h="307444">
                <a:tc>
                  <a:txBody>
                    <a:bodyPr/>
                    <a:lstStyle/>
                    <a:p>
                      <a:r>
                        <a:rPr lang="en-US" sz="900" b="1" dirty="0" smtClean="0">
                          <a:solidFill>
                            <a:schemeClr val="bg1"/>
                          </a:solidFill>
                        </a:rPr>
                        <a:t>IPS (HTTP)</a:t>
                      </a:r>
                      <a:endParaRPr lang="en-US" sz="900" b="1" dirty="0">
                        <a:solidFill>
                          <a:schemeClr val="bg1"/>
                        </a:solidFill>
                      </a:endParaRPr>
                    </a:p>
                  </a:txBody>
                  <a:tcPr marT="34290" marB="34290" anchor="ctr">
                    <a:solidFill>
                      <a:schemeClr val="accent4"/>
                    </a:solidFill>
                  </a:tcPr>
                </a:tc>
                <a:tc>
                  <a:txBody>
                    <a:bodyPr/>
                    <a:lstStyle/>
                    <a:p>
                      <a:pPr algn="ctr"/>
                      <a:r>
                        <a:rPr lang="en-US" sz="900" dirty="0" smtClean="0"/>
                        <a:t>950 Mbps</a:t>
                      </a:r>
                      <a:endParaRPr lang="en-US" sz="900" dirty="0"/>
                    </a:p>
                  </a:txBody>
                  <a:tcPr marT="34290" marB="34290" anchor="ctr"/>
                </a:tc>
                <a:tc>
                  <a:txBody>
                    <a:bodyPr/>
                    <a:lstStyle/>
                    <a:p>
                      <a:pPr algn="ctr"/>
                      <a:r>
                        <a:rPr lang="en-US" sz="900" dirty="0" smtClean="0"/>
                        <a:t>950 Mbps</a:t>
                      </a:r>
                      <a:endParaRPr lang="en-US" sz="900" dirty="0"/>
                    </a:p>
                  </a:txBody>
                  <a:tcPr marT="34290" marB="34290" anchor="ctr"/>
                </a:tc>
                <a:tc>
                  <a:txBody>
                    <a:bodyPr/>
                    <a:lstStyle/>
                    <a:p>
                      <a:pPr algn="ctr"/>
                      <a:r>
                        <a:rPr lang="en-US" sz="900" dirty="0" smtClean="0"/>
                        <a:t>1.7 Gbps</a:t>
                      </a:r>
                      <a:endParaRPr lang="en-US" sz="900" dirty="0"/>
                    </a:p>
                  </a:txBody>
                  <a:tcPr marT="34290" marB="34290" anchor="ctr" horzOverflow="overflow"/>
                </a:tc>
                <a:tc>
                  <a:txBody>
                    <a:bodyPr/>
                    <a:lstStyle/>
                    <a:p>
                      <a:pPr algn="ctr"/>
                      <a:r>
                        <a:rPr lang="en-US" sz="900" dirty="0" smtClean="0"/>
                        <a:t>2.1 Gbps</a:t>
                      </a:r>
                      <a:endParaRPr lang="en-US" sz="900" dirty="0"/>
                    </a:p>
                  </a:txBody>
                  <a:tcPr marT="34290" marB="34290" anchor="ctr" horzOverflow="overflow"/>
                </a:tc>
                <a:tc>
                  <a:txBody>
                    <a:bodyPr/>
                    <a:lstStyle/>
                    <a:p>
                      <a:pPr algn="ctr"/>
                      <a:r>
                        <a:rPr lang="en-US" sz="900" dirty="0" smtClean="0"/>
                        <a:t>2.1 Gbps</a:t>
                      </a:r>
                      <a:endParaRPr lang="en-US" sz="900" dirty="0"/>
                    </a:p>
                  </a:txBody>
                  <a:tcPr marT="34290" marB="34290" anchor="ctr" horzOverflow="overflow"/>
                </a:tc>
              </a:tr>
              <a:tr h="267628">
                <a:tc>
                  <a:txBody>
                    <a:bodyPr/>
                    <a:lstStyle/>
                    <a:p>
                      <a:r>
                        <a:rPr lang="en-US" sz="900" b="1" dirty="0" smtClean="0">
                          <a:solidFill>
                            <a:schemeClr val="bg1"/>
                          </a:solidFill>
                        </a:rPr>
                        <a:t>NGFW (Enterprise Mix)</a:t>
                      </a:r>
                      <a:endParaRPr lang="en-US" sz="900" b="1" dirty="0">
                        <a:solidFill>
                          <a:schemeClr val="bg1"/>
                        </a:solidFill>
                      </a:endParaRPr>
                    </a:p>
                  </a:txBody>
                  <a:tcPr marT="34290" marB="34290" anchor="ctr">
                    <a:solidFill>
                      <a:schemeClr val="accent4"/>
                    </a:solidFill>
                  </a:tcPr>
                </a:tc>
                <a:tc>
                  <a:txBody>
                    <a:bodyPr/>
                    <a:lstStyle/>
                    <a:p>
                      <a:pPr algn="ctr"/>
                      <a:r>
                        <a:rPr lang="en-US" sz="900" b="0" i="0" dirty="0" smtClean="0">
                          <a:solidFill>
                            <a:schemeClr val="tx1"/>
                          </a:solidFill>
                          <a:latin typeface="+mn-lt"/>
                        </a:rPr>
                        <a:t>200 Mbps</a:t>
                      </a:r>
                      <a:endParaRPr lang="en-US" sz="900" b="0" i="0" dirty="0">
                        <a:solidFill>
                          <a:schemeClr val="tx1"/>
                        </a:solidFill>
                        <a:latin typeface="+mn-lt"/>
                      </a:endParaRPr>
                    </a:p>
                  </a:txBody>
                  <a:tcPr marT="34290" marB="34290" anchor="ctr"/>
                </a:tc>
                <a:tc>
                  <a:txBody>
                    <a:bodyPr/>
                    <a:lstStyle/>
                    <a:p>
                      <a:pPr marL="0" marR="0" indent="0" algn="ctr" defTabSz="914417" rtl="0" eaLnBrk="1" fontAlgn="auto" latinLnBrk="0" hangingPunct="1">
                        <a:lnSpc>
                          <a:spcPct val="100000"/>
                        </a:lnSpc>
                        <a:spcBef>
                          <a:spcPct val="20000"/>
                        </a:spcBef>
                        <a:spcAft>
                          <a:spcPts val="0"/>
                        </a:spcAft>
                        <a:buClrTx/>
                        <a:buSzTx/>
                        <a:buFontTx/>
                        <a:buNone/>
                        <a:tabLst/>
                        <a:defRPr/>
                      </a:pPr>
                      <a:r>
                        <a:rPr lang="en-US" sz="900" b="0" i="0" dirty="0" smtClean="0">
                          <a:solidFill>
                            <a:schemeClr val="tx1"/>
                          </a:solidFill>
                          <a:latin typeface="+mn-lt"/>
                        </a:rPr>
                        <a:t>200 Mbps</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Narrow"/>
                        </a:rPr>
                        <a:t>310 Mbps</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Narrow"/>
                        </a:rPr>
                        <a:t>310 Mbps</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Narrow"/>
                        </a:rPr>
                        <a:t>310 Mbps</a:t>
                      </a:r>
                    </a:p>
                  </a:txBody>
                  <a:tcPr marT="34290" marB="34290" anchor="ctr"/>
                </a:tc>
              </a:tr>
              <a:tr h="631736">
                <a:tc>
                  <a:txBody>
                    <a:bodyPr/>
                    <a:lstStyle/>
                    <a:p>
                      <a:r>
                        <a:rPr lang="en-US" sz="900" b="1" dirty="0" smtClean="0">
                          <a:solidFill>
                            <a:schemeClr val="bg1"/>
                          </a:solidFill>
                        </a:rPr>
                        <a:t>Interfaces</a:t>
                      </a:r>
                    </a:p>
                    <a:p>
                      <a:r>
                        <a:rPr lang="en-US" sz="900" b="1" dirty="0" smtClean="0">
                          <a:solidFill>
                            <a:schemeClr val="bg1"/>
                          </a:solidFill>
                        </a:rPr>
                        <a:t>(LAN, WAN &amp; DMZ)</a:t>
                      </a:r>
                      <a:endParaRPr lang="en-US" sz="900" b="1" dirty="0">
                        <a:solidFill>
                          <a:schemeClr val="bg1"/>
                        </a:solidFill>
                      </a:endParaRPr>
                    </a:p>
                  </a:txBody>
                  <a:tcPr marT="34290" marB="34290" anchor="ctr">
                    <a:solidFill>
                      <a:schemeClr val="accent4"/>
                    </a:solidFill>
                  </a:tcPr>
                </a:tc>
                <a:tc>
                  <a:txBody>
                    <a:bodyPr/>
                    <a:lstStyle/>
                    <a:p>
                      <a:pPr algn="ctr"/>
                      <a:r>
                        <a:rPr lang="en-US" sz="900" b="0" i="0" dirty="0" smtClean="0">
                          <a:solidFill>
                            <a:schemeClr val="tx1"/>
                          </a:solidFill>
                          <a:latin typeface="+mn-lt"/>
                        </a:rPr>
                        <a:t>20 x GE RJ45,</a:t>
                      </a:r>
                    </a:p>
                    <a:p>
                      <a:pPr algn="ctr"/>
                      <a:r>
                        <a:rPr lang="en-US" sz="900" b="0" i="0" dirty="0" smtClean="0">
                          <a:solidFill>
                            <a:schemeClr val="tx1"/>
                          </a:solidFill>
                          <a:latin typeface="+mn-lt"/>
                        </a:rPr>
                        <a:t>2</a:t>
                      </a:r>
                      <a:r>
                        <a:rPr lang="en-US" sz="900" b="0" i="0" baseline="0" dirty="0" smtClean="0">
                          <a:solidFill>
                            <a:schemeClr val="tx1"/>
                          </a:solidFill>
                          <a:latin typeface="+mn-lt"/>
                        </a:rPr>
                        <a:t> x GE SFP</a:t>
                      </a:r>
                      <a:endParaRPr lang="en-US" sz="900" b="0" i="0" dirty="0">
                        <a:solidFill>
                          <a:schemeClr val="tx1"/>
                        </a:solidFill>
                        <a:latin typeface="+mn-lt"/>
                      </a:endParaRPr>
                    </a:p>
                  </a:txBody>
                  <a:tcPr marT="34290" marB="34290" anchor="ctr"/>
                </a:tc>
                <a:tc>
                  <a:txBody>
                    <a:bodyPr/>
                    <a:lstStyle/>
                    <a:p>
                      <a:pPr marL="0" indent="0" algn="ctr" defTabSz="914417">
                        <a:spcBef>
                          <a:spcPct val="20000"/>
                        </a:spcBef>
                        <a:buFontTx/>
                        <a:buNone/>
                      </a:pPr>
                      <a:r>
                        <a:rPr lang="en-US" sz="900" dirty="0" smtClean="0">
                          <a:solidFill>
                            <a:schemeClr val="tx1"/>
                          </a:solidFill>
                        </a:rPr>
                        <a:t>40x GE RJ45,</a:t>
                      </a:r>
                      <a:r>
                        <a:rPr lang="en-US" sz="900" baseline="0" dirty="0" smtClean="0">
                          <a:solidFill>
                            <a:schemeClr val="tx1"/>
                          </a:solidFill>
                        </a:rPr>
                        <a:t/>
                      </a:r>
                      <a:br>
                        <a:rPr lang="en-US" sz="900" baseline="0" dirty="0" smtClean="0">
                          <a:solidFill>
                            <a:schemeClr val="tx1"/>
                          </a:solidFill>
                        </a:rPr>
                      </a:br>
                      <a:r>
                        <a:rPr lang="en-US" sz="900" dirty="0" smtClean="0">
                          <a:solidFill>
                            <a:schemeClr val="tx1"/>
                          </a:solidFill>
                        </a:rPr>
                        <a:t>2x GE SFP </a:t>
                      </a:r>
                      <a:endParaRPr lang="en-US" sz="900" b="0" i="0" dirty="0">
                        <a:solidFill>
                          <a:schemeClr val="tx1"/>
                        </a:solidFill>
                        <a:latin typeface="+mn-lt"/>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Narrow"/>
                        </a:rPr>
                        <a:t>18 x GE RJ45,</a:t>
                      </a:r>
                    </a:p>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Narrow"/>
                        </a:rPr>
                        <a:t>2 x GE SFP</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Narrow"/>
                        </a:rPr>
                        <a:t>42 x GE RJ45,</a:t>
                      </a:r>
                    </a:p>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Narrow"/>
                        </a:rPr>
                        <a:t>2 x GE SFP</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Narrow"/>
                        </a:rPr>
                        <a:t>54 x GE RJ45,</a:t>
                      </a:r>
                    </a:p>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Narrow"/>
                        </a:rPr>
                        <a:t>32 x GE PoE RJ45,</a:t>
                      </a:r>
                    </a:p>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Narrow"/>
                        </a:rPr>
                        <a:t>4 x GE SFP</a:t>
                      </a:r>
                    </a:p>
                  </a:txBody>
                  <a:tcPr marT="34290" marB="34290" anchor="ctr"/>
                </a:tc>
              </a:tr>
              <a:tr h="227425">
                <a:tc>
                  <a:txBody>
                    <a:bodyPr/>
                    <a:lstStyle/>
                    <a:p>
                      <a:r>
                        <a:rPr lang="en-US" sz="900" b="1" dirty="0" smtClean="0">
                          <a:solidFill>
                            <a:schemeClr val="bg1"/>
                          </a:solidFill>
                        </a:rPr>
                        <a:t>Storage</a:t>
                      </a:r>
                      <a:endParaRPr lang="en-US" sz="900" b="1" dirty="0">
                        <a:solidFill>
                          <a:schemeClr val="bg1"/>
                        </a:solidFill>
                      </a:endParaRPr>
                    </a:p>
                  </a:txBody>
                  <a:tcPr marT="34290" marB="34290" anchor="ctr">
                    <a:solidFill>
                      <a:schemeClr val="accent4"/>
                    </a:solidFill>
                  </a:tcPr>
                </a:tc>
                <a:tc>
                  <a:txBody>
                    <a:bodyPr/>
                    <a:lstStyle/>
                    <a:p>
                      <a:pPr algn="ctr"/>
                      <a:r>
                        <a:rPr lang="en-US" sz="900" b="0" i="0" dirty="0" smtClean="0">
                          <a:solidFill>
                            <a:schemeClr val="tx1"/>
                          </a:solidFill>
                          <a:latin typeface="+mn-lt"/>
                        </a:rPr>
                        <a:t>32GB</a:t>
                      </a:r>
                      <a:endParaRPr lang="en-US" sz="900" b="0" i="0" dirty="0">
                        <a:solidFill>
                          <a:schemeClr val="tx1"/>
                        </a:solidFill>
                        <a:latin typeface="+mn-lt"/>
                      </a:endParaRPr>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smtClean="0">
                          <a:solidFill>
                            <a:schemeClr val="tx1"/>
                          </a:solidFill>
                          <a:latin typeface="+mn-lt"/>
                        </a:rPr>
                        <a:t>32GB</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64 </a:t>
                      </a:r>
                      <a:r>
                        <a:rPr lang="en-US" sz="900" baseline="0" dirty="0" smtClean="0">
                          <a:latin typeface="+mn-lt"/>
                          <a:cs typeface="Arial Narrow"/>
                        </a:rPr>
                        <a:t>GB</a:t>
                      </a:r>
                      <a:endParaRPr lang="en-US" sz="900" dirty="0" smtClean="0">
                        <a:latin typeface="+mn-lt"/>
                        <a:cs typeface="Arial Narrow"/>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64 GB</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64 GB</a:t>
                      </a:r>
                    </a:p>
                  </a:txBody>
                  <a:tcPr marT="34290" marB="34290" anchor="ctr"/>
                </a:tc>
              </a:tr>
              <a:tr h="227425">
                <a:tc>
                  <a:txBody>
                    <a:bodyPr/>
                    <a:lstStyle/>
                    <a:p>
                      <a:r>
                        <a:rPr lang="en-US" sz="900" b="1" dirty="0" smtClean="0">
                          <a:solidFill>
                            <a:schemeClr val="bg1"/>
                          </a:solidFill>
                        </a:rPr>
                        <a:t>Variants</a:t>
                      </a:r>
                      <a:endParaRPr lang="en-US" sz="900" b="1" dirty="0">
                        <a:solidFill>
                          <a:schemeClr val="bg1"/>
                        </a:solidFill>
                      </a:endParaRPr>
                    </a:p>
                  </a:txBody>
                  <a:tcPr marT="34290" marB="34290" anchor="ctr">
                    <a:solidFill>
                      <a:schemeClr val="accent4"/>
                    </a:solidFill>
                  </a:tcPr>
                </a:tc>
                <a:tc>
                  <a:txBody>
                    <a:bodyPr/>
                    <a:lstStyle/>
                    <a:p>
                      <a:pPr algn="ctr"/>
                      <a:r>
                        <a:rPr lang="en-US" sz="900" dirty="0" smtClean="0">
                          <a:solidFill>
                            <a:schemeClr val="tx1"/>
                          </a:solidFill>
                        </a:rPr>
                        <a:t>LENC,</a:t>
                      </a:r>
                      <a:endParaRPr lang="en-US" sz="900" dirty="0">
                        <a:solidFill>
                          <a:schemeClr val="tx1"/>
                        </a:solidFill>
                      </a:endParaRPr>
                    </a:p>
                  </a:txBody>
                  <a:tcPr marT="34290" marB="34290" anchor="ctr"/>
                </a:tc>
                <a:tc>
                  <a:txBody>
                    <a:bodyPr/>
                    <a:lstStyle/>
                    <a:p>
                      <a:pPr algn="ctr"/>
                      <a:r>
                        <a:rPr lang="en-US" sz="900" dirty="0" smtClean="0">
                          <a:solidFill>
                            <a:schemeClr val="tx1"/>
                          </a:solidFill>
                        </a:rPr>
                        <a:t> T1 port, PoE</a:t>
                      </a:r>
                      <a:endParaRPr lang="en-US" sz="900" dirty="0">
                        <a:solidFill>
                          <a:schemeClr val="tx1"/>
                        </a:solidFill>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PoE</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PoE</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a:t>
                      </a:r>
                    </a:p>
                  </a:txBody>
                  <a:tcPr marT="34290" marB="34290" anchor="ctr"/>
                </a:tc>
              </a:tr>
            </a:tbl>
          </a:graphicData>
        </a:graphic>
      </p:graphicFrame>
      <p:sp>
        <p:nvSpPr>
          <p:cNvPr id="3" name="Rectangle 2"/>
          <p:cNvSpPr/>
          <p:nvPr/>
        </p:nvSpPr>
        <p:spPr>
          <a:xfrm>
            <a:off x="7272892" y="4826913"/>
            <a:ext cx="1276135" cy="219275"/>
          </a:xfrm>
          <a:prstGeom prst="rect">
            <a:avLst/>
          </a:prstGeom>
        </p:spPr>
        <p:txBody>
          <a:bodyPr wrap="none" lIns="91436" tIns="45718" rIns="91436" bIns="45718">
            <a:spAutoFit/>
          </a:bodyPr>
          <a:lstStyle/>
          <a:p>
            <a:r>
              <a:rPr lang="en-US" sz="800" i="1" dirty="0"/>
              <a:t>* Based on 1518 bytes</a:t>
            </a:r>
          </a:p>
        </p:txBody>
      </p:sp>
    </p:spTree>
    <p:extLst>
      <p:ext uri="{BB962C8B-B14F-4D97-AF65-F5344CB8AC3E}">
        <p14:creationId xmlns:p14="http://schemas.microsoft.com/office/powerpoint/2010/main" val="1572606168"/>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b="0" i="0" dirty="0">
                <a:latin typeface="+mn-lt"/>
                <a:cs typeface="Arial Narrow"/>
              </a:rPr>
              <a:t>FortiGate Mid </a:t>
            </a:r>
            <a:r>
              <a:rPr lang="en-US" b="0" i="0" dirty="0" smtClean="0">
                <a:latin typeface="+mn-lt"/>
                <a:cs typeface="Arial Narrow"/>
              </a:rPr>
              <a:t>Range Devices: Comparison</a:t>
            </a:r>
            <a:endParaRPr lang="en-US" b="0" i="0" dirty="0">
              <a:latin typeface="+mn-lt"/>
              <a:cs typeface="Arial Narrow"/>
            </a:endParaRPr>
          </a:p>
        </p:txBody>
      </p:sp>
      <p:sp>
        <p:nvSpPr>
          <p:cNvPr id="2" name="TextBox 1"/>
          <p:cNvSpPr txBox="1"/>
          <p:nvPr/>
        </p:nvSpPr>
        <p:spPr>
          <a:xfrm>
            <a:off x="-508000" y="2805546"/>
            <a:ext cx="184666" cy="246221"/>
          </a:xfrm>
          <a:prstGeom prst="rect">
            <a:avLst/>
          </a:prstGeom>
          <a:noFill/>
        </p:spPr>
        <p:txBody>
          <a:bodyPr wrap="none" lIns="91436" tIns="45718" rIns="91436" bIns="45718" rtlCol="0">
            <a:spAutoFit/>
          </a:bodyPr>
          <a:lstStyle/>
          <a:p>
            <a:endParaRPr lang="en-US" sz="1000" dirty="0">
              <a:solidFill>
                <a:srgbClr val="404040"/>
              </a:solidFill>
              <a:latin typeface="Helvetica 55 Roman"/>
              <a:cs typeface="Helvetica 55 Roman"/>
            </a:endParaRPr>
          </a:p>
        </p:txBody>
      </p:sp>
      <p:graphicFrame>
        <p:nvGraphicFramePr>
          <p:cNvPr id="7" name="Table 6"/>
          <p:cNvGraphicFramePr>
            <a:graphicFrameLocks noGrp="1"/>
          </p:cNvGraphicFramePr>
          <p:nvPr>
            <p:extLst>
              <p:ext uri="{D42A27DB-BD31-4B8C-83A1-F6EECF244321}">
                <p14:modId xmlns:p14="http://schemas.microsoft.com/office/powerpoint/2010/main" val="1539674502"/>
              </p:ext>
            </p:extLst>
          </p:nvPr>
        </p:nvGraphicFramePr>
        <p:xfrm>
          <a:off x="252002" y="900000"/>
          <a:ext cx="8639997" cy="3354924"/>
        </p:xfrm>
        <a:graphic>
          <a:graphicData uri="http://schemas.openxmlformats.org/drawingml/2006/table">
            <a:tbl>
              <a:tblPr firstRow="1" bandRow="1">
                <a:effectLst/>
                <a:tableStyleId>{073A0DAA-6AF3-43AB-8588-CEC1D06C72B9}</a:tableStyleId>
              </a:tblPr>
              <a:tblGrid>
                <a:gridCol w="1633461"/>
                <a:gridCol w="1167756"/>
                <a:gridCol w="1167756"/>
                <a:gridCol w="1167756"/>
                <a:gridCol w="1167756"/>
                <a:gridCol w="1167756"/>
                <a:gridCol w="1167756"/>
              </a:tblGrid>
              <a:tr h="304233">
                <a:tc>
                  <a:txBody>
                    <a:bodyPr/>
                    <a:lstStyle/>
                    <a:p>
                      <a:endParaRPr lang="en-US" sz="1000" dirty="0">
                        <a:latin typeface="+mn-lt"/>
                        <a:cs typeface="Arial Narrow"/>
                      </a:endParaRPr>
                    </a:p>
                  </a:txBody>
                  <a:tcPr marT="34290" marB="34290" anchor="ctr">
                    <a:solidFill>
                      <a:srgbClr val="3C3C3C"/>
                    </a:solidFill>
                  </a:tcPr>
                </a:tc>
                <a:tc>
                  <a:txBody>
                    <a:bodyPr/>
                    <a:lstStyle/>
                    <a:p>
                      <a:pPr algn="ctr"/>
                      <a:r>
                        <a:rPr lang="en-US" sz="1000" dirty="0" smtClean="0"/>
                        <a:t>FGT-300D</a:t>
                      </a:r>
                    </a:p>
                  </a:txBody>
                  <a:tcPr marT="34290" marB="34290" anchor="ctr">
                    <a:solidFill>
                      <a:srgbClr val="3C3C3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FGT-400D</a:t>
                      </a:r>
                    </a:p>
                  </a:txBody>
                  <a:tcPr marT="34290" marB="34290" anchor="ctr">
                    <a:solidFill>
                      <a:srgbClr val="3C3C3C"/>
                    </a:solidFill>
                  </a:tcPr>
                </a:tc>
                <a:tc>
                  <a:txBody>
                    <a:bodyPr/>
                    <a:lstStyle/>
                    <a:p>
                      <a:pPr algn="ctr"/>
                      <a:r>
                        <a:rPr lang="en-US" sz="1000" dirty="0" smtClean="0"/>
                        <a:t>FGT-500D</a:t>
                      </a:r>
                    </a:p>
                  </a:txBody>
                  <a:tcPr marT="34290" marB="34290" anchor="ctr">
                    <a:solidFill>
                      <a:srgbClr val="3C3C3C"/>
                    </a:solidFill>
                  </a:tcPr>
                </a:tc>
                <a:tc>
                  <a:txBody>
                    <a:bodyPr/>
                    <a:lstStyle/>
                    <a:p>
                      <a:pPr algn="ctr"/>
                      <a:r>
                        <a:rPr lang="en-US" sz="1000" dirty="0" smtClean="0">
                          <a:latin typeface="+mn-lt"/>
                          <a:cs typeface="Arial Narrow"/>
                        </a:rPr>
                        <a:t>FG-600D</a:t>
                      </a:r>
                      <a:endParaRPr lang="en-US" sz="1000" dirty="0">
                        <a:latin typeface="+mn-lt"/>
                        <a:cs typeface="Arial Narrow"/>
                      </a:endParaRPr>
                    </a:p>
                  </a:txBody>
                  <a:tcPr marT="34290" marB="34290" anchor="ctr">
                    <a:solidFill>
                      <a:srgbClr val="3C3C3C"/>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Narrow"/>
                        </a:rPr>
                        <a:t>FG-800D</a:t>
                      </a:r>
                    </a:p>
                  </a:txBody>
                  <a:tcPr marT="34290" marB="34290" anchor="ctr">
                    <a:solidFill>
                      <a:srgbClr val="3C3C3C"/>
                    </a:solidFill>
                  </a:tcPr>
                </a:tc>
                <a:tc>
                  <a:txBody>
                    <a:bodyPr/>
                    <a:lstStyle/>
                    <a:p>
                      <a:pPr algn="ctr"/>
                      <a:r>
                        <a:rPr lang="en-US" sz="1000" dirty="0" smtClean="0">
                          <a:latin typeface="+mn-lt"/>
                          <a:cs typeface="Arial Narrow"/>
                        </a:rPr>
                        <a:t>FG-900D</a:t>
                      </a:r>
                      <a:endParaRPr lang="en-US" sz="1000" dirty="0">
                        <a:latin typeface="+mn-lt"/>
                        <a:cs typeface="Arial Narrow"/>
                      </a:endParaRPr>
                    </a:p>
                  </a:txBody>
                  <a:tcPr marT="34290" marB="34290" anchor="ctr">
                    <a:solidFill>
                      <a:srgbClr val="3C3C3C"/>
                    </a:solidFill>
                  </a:tcPr>
                </a:tc>
              </a:tr>
              <a:tr h="47208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rgbClr val="FFFFFF"/>
                          </a:solidFill>
                        </a:rPr>
                        <a:t>Firewall </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rgbClr val="FFFFFF"/>
                          </a:solidFill>
                        </a:rPr>
                        <a:t>(1518/512/64 byte</a:t>
                      </a:r>
                      <a:r>
                        <a:rPr lang="en-US" sz="900" b="1" baseline="0" dirty="0" smtClean="0">
                          <a:solidFill>
                            <a:srgbClr val="FFFFFF"/>
                          </a:solidFill>
                        </a:rPr>
                        <a:t> </a:t>
                      </a:r>
                      <a:r>
                        <a:rPr lang="en-US" sz="900" b="1" dirty="0" smtClean="0">
                          <a:solidFill>
                            <a:srgbClr val="FFFFFF"/>
                          </a:solidFill>
                        </a:rPr>
                        <a:t>UDP)</a:t>
                      </a:r>
                    </a:p>
                  </a:txBody>
                  <a:tcPr marT="34290" marB="34290" anchor="ctr">
                    <a:solidFill>
                      <a:srgbClr val="777777"/>
                    </a:solidFill>
                  </a:tcPr>
                </a:tc>
                <a:tc>
                  <a:txBody>
                    <a:bodyPr/>
                    <a:lstStyle/>
                    <a:p>
                      <a:pPr algn="ctr"/>
                      <a:r>
                        <a:rPr lang="en-US" sz="900" dirty="0" smtClean="0">
                          <a:latin typeface="+mn-lt"/>
                          <a:cs typeface="Arial Narrow"/>
                        </a:rPr>
                        <a:t>8 / 8 / 8</a:t>
                      </a:r>
                    </a:p>
                    <a:p>
                      <a:pPr algn="ctr"/>
                      <a:r>
                        <a:rPr lang="en-US" sz="900" dirty="0" smtClean="0">
                          <a:latin typeface="+mn-lt"/>
                          <a:cs typeface="Arial Narrow"/>
                        </a:rPr>
                        <a:t>Gbps</a:t>
                      </a:r>
                      <a:endParaRPr lang="en-US" sz="900" dirty="0">
                        <a:latin typeface="+mn-lt"/>
                        <a:cs typeface="Arial Narrow"/>
                      </a:endParaRPr>
                    </a:p>
                  </a:txBody>
                  <a:tcPr marT="34290" marB="34290" anchor="ctr"/>
                </a:tc>
                <a:tc>
                  <a:txBody>
                    <a:bodyPr/>
                    <a:lstStyle/>
                    <a:p>
                      <a:pPr algn="ctr"/>
                      <a:r>
                        <a:rPr lang="en-US" sz="900" dirty="0" smtClean="0"/>
                        <a:t>16 / 16 / 16 </a:t>
                      </a:r>
                    </a:p>
                    <a:p>
                      <a:pPr algn="ctr"/>
                      <a:r>
                        <a:rPr lang="en-US" sz="900" dirty="0" smtClean="0"/>
                        <a:t>Gbps</a:t>
                      </a:r>
                      <a:endParaRPr lang="en-US" sz="900" dirty="0"/>
                    </a:p>
                  </a:txBody>
                  <a:tcPr marT="34290" marB="34290" anchor="ctr" horzOverflow="overflow"/>
                </a:tc>
                <a:tc>
                  <a:txBody>
                    <a:bodyPr/>
                    <a:lstStyle/>
                    <a:p>
                      <a:pPr algn="ctr"/>
                      <a:r>
                        <a:rPr lang="en-US" sz="900" dirty="0" smtClean="0"/>
                        <a:t>16 / 16 / 16 </a:t>
                      </a:r>
                    </a:p>
                    <a:p>
                      <a:pPr algn="ctr"/>
                      <a:r>
                        <a:rPr lang="en-US" sz="900" dirty="0" smtClean="0"/>
                        <a:t>Gbps</a:t>
                      </a:r>
                      <a:endParaRPr lang="en-US" sz="900" dirty="0"/>
                    </a:p>
                  </a:txBody>
                  <a:tcPr marT="34290" marB="34290" anchor="ctr" horzOverflow="overflow"/>
                </a:tc>
                <a:tc>
                  <a:txBody>
                    <a:bodyPr/>
                    <a:lstStyle/>
                    <a:p>
                      <a:pPr algn="ctr"/>
                      <a:r>
                        <a:rPr lang="en-US" sz="900" dirty="0" smtClean="0">
                          <a:latin typeface="+mn-lt"/>
                          <a:cs typeface="Arial Narrow"/>
                        </a:rPr>
                        <a:t>36 / 36 / 24 Gbps</a:t>
                      </a:r>
                    </a:p>
                  </a:txBody>
                  <a:tcPr marT="34290" marB="34290" anchor="ctr" horzOverflow="overflow"/>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36 / 36 / 22 Gbps</a:t>
                      </a:r>
                    </a:p>
                  </a:txBody>
                  <a:tcPr marT="34290" marB="34290" anchor="ctr" horzOverflow="overflow"/>
                </a:tc>
                <a:tc>
                  <a:txBody>
                    <a:bodyPr/>
                    <a:lstStyle/>
                    <a:p>
                      <a:pPr algn="ctr"/>
                      <a:r>
                        <a:rPr lang="en-US" sz="900" dirty="0" smtClean="0">
                          <a:latin typeface="+mn-lt"/>
                          <a:cs typeface="Arial Narrow"/>
                        </a:rPr>
                        <a:t>52 / 52 / 33 Gbps</a:t>
                      </a:r>
                    </a:p>
                  </a:txBody>
                  <a:tcPr marT="34290" marB="34290" anchor="ctr" horzOverflow="overflow"/>
                </a:tc>
              </a:tr>
              <a:tr h="283252">
                <a:tc>
                  <a:txBody>
                    <a:bodyPr/>
                    <a:lstStyle/>
                    <a:p>
                      <a:r>
                        <a:rPr lang="en-US" sz="900" b="1" dirty="0" smtClean="0">
                          <a:solidFill>
                            <a:srgbClr val="FFFFFF"/>
                          </a:solidFill>
                        </a:rPr>
                        <a:t>Concurrent Sessions</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latin typeface="+mn-lt"/>
                          <a:cs typeface="Arial Narrow"/>
                        </a:rPr>
                        <a:t>6 Mil</a:t>
                      </a:r>
                      <a:endParaRPr lang="en-US" sz="900" dirty="0">
                        <a:latin typeface="+mn-lt"/>
                        <a:cs typeface="Arial Narrow"/>
                      </a:endParaRPr>
                    </a:p>
                  </a:txBody>
                  <a:tcPr marT="34290" marB="34290" anchor="ctr"/>
                </a:tc>
                <a:tc>
                  <a:txBody>
                    <a:bodyPr/>
                    <a:lstStyle/>
                    <a:p>
                      <a:pPr algn="ctr"/>
                      <a:r>
                        <a:rPr lang="en-US" sz="900" dirty="0" smtClean="0"/>
                        <a:t>5.5 Mil</a:t>
                      </a:r>
                    </a:p>
                  </a:txBody>
                  <a:tcPr marT="34290" marB="34290" anchor="ctr"/>
                </a:tc>
                <a:tc>
                  <a:txBody>
                    <a:bodyPr/>
                    <a:lstStyle/>
                    <a:p>
                      <a:pPr algn="ctr"/>
                      <a:r>
                        <a:rPr lang="en-US" sz="900" dirty="0" smtClean="0"/>
                        <a:t>6 Mil</a:t>
                      </a:r>
                    </a:p>
                  </a:txBody>
                  <a:tcPr marT="34290" marB="34290" anchor="ctr"/>
                </a:tc>
                <a:tc>
                  <a:txBody>
                    <a:bodyPr/>
                    <a:lstStyle/>
                    <a:p>
                      <a:pPr algn="ctr"/>
                      <a:r>
                        <a:rPr lang="en-US" sz="900" dirty="0" smtClean="0">
                          <a:latin typeface="+mn-lt"/>
                          <a:cs typeface="Arial Narrow"/>
                        </a:rPr>
                        <a:t>5.5 Mil</a:t>
                      </a:r>
                      <a:endParaRPr lang="en-US" sz="900" dirty="0">
                        <a:latin typeface="+mn-lt"/>
                        <a:cs typeface="Arial Narrow"/>
                      </a:endParaRPr>
                    </a:p>
                  </a:txBody>
                  <a:tcPr marT="34290" marB="34290" anchor="ctr" horzOverflow="overflow"/>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5</a:t>
                      </a:r>
                      <a:r>
                        <a:rPr lang="en-US" sz="900" baseline="0" dirty="0" smtClean="0">
                          <a:latin typeface="+mn-lt"/>
                          <a:cs typeface="Arial Narrow"/>
                        </a:rPr>
                        <a:t> Mil</a:t>
                      </a:r>
                      <a:endParaRPr lang="en-US" sz="900" dirty="0" smtClean="0">
                        <a:latin typeface="+mn-lt"/>
                        <a:cs typeface="Arial Narrow"/>
                      </a:endParaRPr>
                    </a:p>
                  </a:txBody>
                  <a:tcPr marT="34290" marB="34290" anchor="ctr" horzOverflow="overflow"/>
                </a:tc>
                <a:tc>
                  <a:txBody>
                    <a:bodyPr/>
                    <a:lstStyle/>
                    <a:p>
                      <a:pPr algn="ctr"/>
                      <a:r>
                        <a:rPr lang="en-US" sz="900" dirty="0" smtClean="0">
                          <a:latin typeface="+mn-lt"/>
                          <a:cs typeface="Arial Narrow"/>
                        </a:rPr>
                        <a:t>11 Mil</a:t>
                      </a:r>
                      <a:endParaRPr lang="en-US" sz="900" dirty="0">
                        <a:latin typeface="+mn-lt"/>
                        <a:cs typeface="Arial Narrow"/>
                      </a:endParaRPr>
                    </a:p>
                  </a:txBody>
                  <a:tcPr marT="34290" marB="34290" anchor="ctr" horzOverflow="overflow"/>
                </a:tc>
              </a:tr>
              <a:tr h="283252">
                <a:tc>
                  <a:txBody>
                    <a:bodyPr/>
                    <a:lstStyle/>
                    <a:p>
                      <a:r>
                        <a:rPr lang="en-US" sz="900" b="1" dirty="0" smtClean="0">
                          <a:solidFill>
                            <a:srgbClr val="FFFFFF"/>
                          </a:solidFill>
                        </a:rPr>
                        <a:t>New Sessions/Sec</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latin typeface="+mn-lt"/>
                          <a:cs typeface="Arial Narrow"/>
                        </a:rPr>
                        <a:t>200,000</a:t>
                      </a:r>
                      <a:endParaRPr lang="en-US" sz="900" dirty="0">
                        <a:latin typeface="+mn-lt"/>
                        <a:cs typeface="Arial Narrow"/>
                      </a:endParaRPr>
                    </a:p>
                  </a:txBody>
                  <a:tcPr marT="34290" marB="34290" anchor="ctr"/>
                </a:tc>
                <a:tc>
                  <a:txBody>
                    <a:bodyPr/>
                    <a:lstStyle/>
                    <a:p>
                      <a:pPr algn="ctr"/>
                      <a:r>
                        <a:rPr lang="en-US" sz="900" dirty="0" smtClean="0">
                          <a:latin typeface="+mn-lt"/>
                          <a:cs typeface="Arial Narrow"/>
                        </a:rPr>
                        <a:t>200,000</a:t>
                      </a:r>
                      <a:endParaRPr lang="en-US" sz="900" dirty="0">
                        <a:latin typeface="+mn-lt"/>
                        <a:cs typeface="Arial Narrow"/>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250,000</a:t>
                      </a:r>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270,000</a:t>
                      </a:r>
                    </a:p>
                  </a:txBody>
                  <a:tcPr marT="34290" marB="34290" anchor="ctr" horzOverflow="overflow"/>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280,000</a:t>
                      </a:r>
                    </a:p>
                  </a:txBody>
                  <a:tcPr marT="34290" marB="34290" anchor="ctr" horzOverflow="overflow"/>
                </a:tc>
                <a:tc>
                  <a:txBody>
                    <a:bodyPr/>
                    <a:lstStyle/>
                    <a:p>
                      <a:pPr algn="ctr"/>
                      <a:r>
                        <a:rPr lang="en-US" sz="900" dirty="0" smtClean="0">
                          <a:latin typeface="+mn-lt"/>
                          <a:cs typeface="Arial Narrow"/>
                        </a:rPr>
                        <a:t>280,000</a:t>
                      </a:r>
                      <a:endParaRPr lang="en-US" sz="900" dirty="0">
                        <a:latin typeface="+mn-lt"/>
                        <a:cs typeface="Arial Narrow"/>
                      </a:endParaRPr>
                    </a:p>
                  </a:txBody>
                  <a:tcPr marT="34290" marB="34290" anchor="ctr" horzOverflow="overflow"/>
                </a:tc>
              </a:tr>
              <a:tr h="283252">
                <a:tc>
                  <a:txBody>
                    <a:bodyPr/>
                    <a:lstStyle/>
                    <a:p>
                      <a:r>
                        <a:rPr lang="en-US" sz="900" b="1" dirty="0" smtClean="0">
                          <a:solidFill>
                            <a:srgbClr val="FFFFFF"/>
                          </a:solidFill>
                        </a:rPr>
                        <a:t>IPSec VPN</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latin typeface="+mn-lt"/>
                          <a:cs typeface="Arial Narrow"/>
                        </a:rPr>
                        <a:t>7 Gbps</a:t>
                      </a:r>
                      <a:endParaRPr lang="en-US" sz="900" dirty="0">
                        <a:latin typeface="+mn-lt"/>
                        <a:cs typeface="Arial Narrow"/>
                      </a:endParaRPr>
                    </a:p>
                  </a:txBody>
                  <a:tcPr marT="34290" marB="34290" anchor="ctr"/>
                </a:tc>
                <a:tc>
                  <a:txBody>
                    <a:bodyPr/>
                    <a:lstStyle/>
                    <a:p>
                      <a:pPr algn="ctr"/>
                      <a:r>
                        <a:rPr lang="en-US" sz="900" dirty="0" smtClean="0"/>
                        <a:t>14 Gbps</a:t>
                      </a:r>
                      <a:endParaRPr lang="en-US" sz="900" dirty="0"/>
                    </a:p>
                  </a:txBody>
                  <a:tcPr marT="34290" marB="34290" anchor="ctr"/>
                </a:tc>
                <a:tc>
                  <a:txBody>
                    <a:bodyPr/>
                    <a:lstStyle/>
                    <a:p>
                      <a:pPr algn="ctr"/>
                      <a:r>
                        <a:rPr lang="en-US" sz="900" dirty="0" smtClean="0"/>
                        <a:t>14 Gbps</a:t>
                      </a:r>
                      <a:endParaRPr lang="en-US" sz="900" dirty="0"/>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20</a:t>
                      </a:r>
                      <a:r>
                        <a:rPr lang="en-US" sz="900" baseline="0" dirty="0" smtClean="0">
                          <a:latin typeface="+mn-lt"/>
                          <a:cs typeface="Arial Narrow"/>
                        </a:rPr>
                        <a:t> Gbps</a:t>
                      </a:r>
                      <a:endParaRPr lang="en-US" sz="900" dirty="0" smtClean="0">
                        <a:latin typeface="+mn-lt"/>
                        <a:cs typeface="Arial Narrow"/>
                      </a:endParaRPr>
                    </a:p>
                  </a:txBody>
                  <a:tcPr marT="34290" marB="34290" anchor="ctr" horzOverflow="overflow"/>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20</a:t>
                      </a:r>
                      <a:r>
                        <a:rPr lang="en-US" sz="900" baseline="0" dirty="0" smtClean="0">
                          <a:latin typeface="+mn-lt"/>
                          <a:cs typeface="Arial Narrow"/>
                        </a:rPr>
                        <a:t> Gbps</a:t>
                      </a:r>
                      <a:endParaRPr lang="en-US" sz="900" dirty="0" smtClean="0">
                        <a:latin typeface="+mn-lt"/>
                        <a:cs typeface="Arial Narrow"/>
                      </a:endParaRPr>
                    </a:p>
                  </a:txBody>
                  <a:tcPr marT="34290" marB="34290" anchor="ctr" horzOverflow="overflow"/>
                </a:tc>
                <a:tc>
                  <a:txBody>
                    <a:bodyPr/>
                    <a:lstStyle/>
                    <a:p>
                      <a:pPr algn="ctr"/>
                      <a:r>
                        <a:rPr lang="en-US" sz="900" dirty="0" smtClean="0">
                          <a:latin typeface="+mn-lt"/>
                          <a:cs typeface="Arial Narrow"/>
                        </a:rPr>
                        <a:t>25</a:t>
                      </a:r>
                      <a:r>
                        <a:rPr lang="en-US" sz="900" baseline="0" dirty="0" smtClean="0">
                          <a:latin typeface="+mn-lt"/>
                          <a:cs typeface="Arial Narrow"/>
                        </a:rPr>
                        <a:t> Gbps</a:t>
                      </a:r>
                      <a:endParaRPr lang="en-US" sz="900" dirty="0">
                        <a:latin typeface="+mn-lt"/>
                        <a:cs typeface="Arial Narrow"/>
                      </a:endParaRPr>
                    </a:p>
                  </a:txBody>
                  <a:tcPr marT="34290" marB="34290" anchor="ctr" horzOverflow="overflow"/>
                </a:tc>
              </a:tr>
              <a:tr h="283252">
                <a:tc>
                  <a:txBody>
                    <a:bodyPr/>
                    <a:lstStyle/>
                    <a:p>
                      <a:r>
                        <a:rPr lang="en-US" sz="900" b="1" dirty="0" smtClean="0">
                          <a:solidFill>
                            <a:srgbClr val="FFFFFF"/>
                          </a:solidFill>
                        </a:rPr>
                        <a:t>IPS (HTTP)</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latin typeface="+mn-lt"/>
                          <a:cs typeface="Arial Narrow"/>
                        </a:rPr>
                        <a:t>2.8 Gbps</a:t>
                      </a:r>
                      <a:endParaRPr lang="en-US" sz="900" dirty="0">
                        <a:latin typeface="+mn-lt"/>
                        <a:cs typeface="Arial Narrow"/>
                      </a:endParaRPr>
                    </a:p>
                  </a:txBody>
                  <a:tcPr marT="34290" marB="34290" anchor="ctr"/>
                </a:tc>
                <a:tc>
                  <a:txBody>
                    <a:bodyPr/>
                    <a:lstStyle/>
                    <a:p>
                      <a:pPr algn="ctr"/>
                      <a:r>
                        <a:rPr lang="en-US" sz="900" dirty="0" smtClean="0">
                          <a:latin typeface="+mn-lt"/>
                          <a:cs typeface="Arial Narrow"/>
                        </a:rPr>
                        <a:t>2.8 Gbps</a:t>
                      </a:r>
                      <a:endParaRPr lang="en-US" sz="900" dirty="0">
                        <a:latin typeface="+mn-lt"/>
                        <a:cs typeface="Arial Narrow"/>
                      </a:endParaRPr>
                    </a:p>
                  </a:txBody>
                  <a:tcPr marT="34290" marB="34290" anchor="ctr"/>
                </a:tc>
                <a:tc>
                  <a:txBody>
                    <a:bodyPr/>
                    <a:lstStyle/>
                    <a:p>
                      <a:pPr algn="ctr"/>
                      <a:r>
                        <a:rPr lang="en-US" sz="900" dirty="0" smtClean="0"/>
                        <a:t>4.7 Gbps</a:t>
                      </a:r>
                      <a:endParaRPr lang="en-US" sz="900" dirty="0"/>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7 Gbps</a:t>
                      </a:r>
                    </a:p>
                  </a:txBody>
                  <a:tcPr marT="34290" marB="34290" anchor="ctr" horzOverflow="overflow"/>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8 Gbps</a:t>
                      </a:r>
                    </a:p>
                  </a:txBody>
                  <a:tcPr marT="34290" marB="34290" anchor="ctr" horzOverflow="overflow"/>
                </a:tc>
                <a:tc>
                  <a:txBody>
                    <a:bodyPr/>
                    <a:lstStyle/>
                    <a:p>
                      <a:pPr algn="ctr"/>
                      <a:r>
                        <a:rPr lang="en-US" sz="900" dirty="0" smtClean="0">
                          <a:latin typeface="+mn-lt"/>
                          <a:cs typeface="Arial Narrow"/>
                        </a:rPr>
                        <a:t>8 Gbps</a:t>
                      </a:r>
                      <a:endParaRPr lang="en-US" sz="900" dirty="0">
                        <a:latin typeface="+mn-lt"/>
                        <a:cs typeface="Arial Narrow"/>
                      </a:endParaRPr>
                    </a:p>
                  </a:txBody>
                  <a:tcPr marT="34290" marB="34290" anchor="ctr" horzOverflow="overflow"/>
                </a:tc>
              </a:tr>
              <a:tr h="261874">
                <a:tc>
                  <a:txBody>
                    <a:bodyPr/>
                    <a:lstStyle/>
                    <a:p>
                      <a:pPr marL="0" marR="0" indent="0" algn="l" defTabSz="685771" rtl="0" eaLnBrk="1" fontAlgn="auto" latinLnBrk="0" hangingPunct="1">
                        <a:lnSpc>
                          <a:spcPct val="100000"/>
                        </a:lnSpc>
                        <a:spcBef>
                          <a:spcPts val="0"/>
                        </a:spcBef>
                        <a:spcAft>
                          <a:spcPts val="0"/>
                        </a:spcAft>
                        <a:buClrTx/>
                        <a:buSzTx/>
                        <a:buFontTx/>
                        <a:buNone/>
                        <a:tabLst/>
                        <a:defRPr/>
                      </a:pPr>
                      <a:r>
                        <a:rPr lang="en-US" sz="900" b="1" dirty="0" smtClean="0">
                          <a:solidFill>
                            <a:schemeClr val="bg1"/>
                          </a:solidFill>
                        </a:rPr>
                        <a:t>NGFW (Enterprise Mix)</a:t>
                      </a:r>
                    </a:p>
                  </a:txBody>
                  <a:tcPr marT="34290" marB="34290" anchor="ctr">
                    <a:solidFill>
                      <a:srgbClr val="777777"/>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Narrow"/>
                        </a:rPr>
                        <a:t>1.5 Gbps</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Narrow"/>
                        </a:rPr>
                        <a:t>1.5 Gbps</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Narrow"/>
                        </a:rPr>
                        <a:t>2 Gbps</a:t>
                      </a:r>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solidFill>
                            <a:srgbClr val="000000"/>
                          </a:solidFill>
                        </a:rPr>
                        <a:t>2.4 Gbps</a:t>
                      </a:r>
                    </a:p>
                  </a:txBody>
                  <a:tcPr marT="34290" marB="3429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de-DE" sz="900" dirty="0" smtClean="0">
                          <a:solidFill>
                            <a:srgbClr val="000000"/>
                          </a:solidFill>
                        </a:rPr>
                        <a:t>2.4 Gbps</a:t>
                      </a:r>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solidFill>
                            <a:srgbClr val="000000"/>
                          </a:solidFill>
                        </a:rPr>
                        <a:t>2.4 Gbps</a:t>
                      </a:r>
                    </a:p>
                  </a:txBody>
                  <a:tcPr marT="34290" marB="34290" anchor="ctr"/>
                </a:tc>
              </a:tr>
              <a:tr h="617220">
                <a:tc>
                  <a:txBody>
                    <a:bodyPr/>
                    <a:lstStyle/>
                    <a:p>
                      <a:r>
                        <a:rPr lang="en-US" sz="900" b="1" dirty="0" smtClean="0">
                          <a:solidFill>
                            <a:srgbClr val="FFFFFF"/>
                          </a:solidFill>
                        </a:rPr>
                        <a:t>Interfaces</a:t>
                      </a:r>
                    </a:p>
                    <a:p>
                      <a:r>
                        <a:rPr lang="en-US" sz="900" b="1" dirty="0" smtClean="0">
                          <a:solidFill>
                            <a:srgbClr val="FFFFFF"/>
                          </a:solidFill>
                        </a:rPr>
                        <a:t>(LAN, WAN &amp; DMZ)</a:t>
                      </a:r>
                      <a:endParaRPr lang="en-US" sz="900" b="1" dirty="0">
                        <a:solidFill>
                          <a:srgbClr val="FFFFFF"/>
                        </a:solidFill>
                      </a:endParaRPr>
                    </a:p>
                  </a:txBody>
                  <a:tcPr marT="34290" marB="34290" anchor="ctr">
                    <a:solidFill>
                      <a:srgbClr val="777777"/>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Narrow"/>
                        </a:rPr>
                        <a:t>6 x GE RJ45, 4</a:t>
                      </a:r>
                      <a:r>
                        <a:rPr lang="en-US" sz="900" baseline="0" dirty="0" smtClean="0">
                          <a:solidFill>
                            <a:schemeClr val="tx1"/>
                          </a:solidFill>
                          <a:latin typeface="+mn-lt"/>
                          <a:cs typeface="Arial Narrow"/>
                        </a:rPr>
                        <a:t> x GE SFP</a:t>
                      </a:r>
                      <a:endParaRPr lang="en-US" sz="900" dirty="0" smtClean="0">
                        <a:solidFill>
                          <a:schemeClr val="tx1"/>
                        </a:solidFill>
                        <a:latin typeface="+mn-lt"/>
                        <a:cs typeface="Arial Narrow"/>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Narrow"/>
                        </a:rPr>
                        <a:t>10 x GE RJ45, </a:t>
                      </a:r>
                      <a:br>
                        <a:rPr lang="en-US" sz="900" dirty="0" smtClean="0">
                          <a:solidFill>
                            <a:schemeClr val="tx1"/>
                          </a:solidFill>
                          <a:latin typeface="+mn-lt"/>
                          <a:cs typeface="Arial Narrow"/>
                        </a:rPr>
                      </a:br>
                      <a:r>
                        <a:rPr lang="en-US" sz="900" dirty="0" smtClean="0">
                          <a:solidFill>
                            <a:schemeClr val="tx1"/>
                          </a:solidFill>
                          <a:latin typeface="+mn-lt"/>
                          <a:cs typeface="Arial Narrow"/>
                        </a:rPr>
                        <a:t>8 x GE SFP</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Narrow"/>
                        </a:rPr>
                        <a:t>10 x GE RJ45, </a:t>
                      </a:r>
                      <a:br>
                        <a:rPr lang="en-US" sz="900" dirty="0" smtClean="0">
                          <a:solidFill>
                            <a:schemeClr val="tx1"/>
                          </a:solidFill>
                          <a:latin typeface="+mn-lt"/>
                          <a:cs typeface="Arial Narrow"/>
                        </a:rPr>
                      </a:br>
                      <a:r>
                        <a:rPr lang="en-US" sz="900" dirty="0" smtClean="0">
                          <a:solidFill>
                            <a:schemeClr val="tx1"/>
                          </a:solidFill>
                          <a:latin typeface="+mn-lt"/>
                          <a:cs typeface="Arial Narrow"/>
                        </a:rPr>
                        <a:t>8 x GE SFP</a:t>
                      </a:r>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solidFill>
                            <a:srgbClr val="000000"/>
                          </a:solidFill>
                        </a:rPr>
                        <a:t>2x 10GE SPF+ </a:t>
                      </a:r>
                      <a:r>
                        <a:rPr lang="en-US" sz="900" baseline="0" dirty="0" smtClean="0">
                          <a:solidFill>
                            <a:srgbClr val="000000"/>
                          </a:solidFill>
                        </a:rPr>
                        <a:t>, 8</a:t>
                      </a:r>
                      <a:r>
                        <a:rPr lang="en-US" sz="900" dirty="0" smtClean="0">
                          <a:solidFill>
                            <a:srgbClr val="000000"/>
                          </a:solidFill>
                        </a:rPr>
                        <a:t>x GE SFP,</a:t>
                      </a:r>
                      <a:r>
                        <a:rPr lang="en-US" sz="900" baseline="0" dirty="0" smtClean="0">
                          <a:solidFill>
                            <a:srgbClr val="000000"/>
                          </a:solidFill>
                        </a:rPr>
                        <a:t> </a:t>
                      </a:r>
                      <a:r>
                        <a:rPr lang="en-US" sz="900" dirty="0" smtClean="0">
                          <a:solidFill>
                            <a:srgbClr val="000000"/>
                          </a:solidFill>
                        </a:rPr>
                        <a:t>8x GE RJ45</a:t>
                      </a:r>
                    </a:p>
                  </a:txBody>
                  <a:tcPr marT="34290" marB="3429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de-DE" sz="900" dirty="0" smtClean="0">
                          <a:solidFill>
                            <a:srgbClr val="000000"/>
                          </a:solidFill>
                        </a:rPr>
                        <a:t>2x 10 GE SFP+, 8x GE SFP, 4x GE RJ45 Bypass, 22x GE RJ45</a:t>
                      </a:r>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solidFill>
                            <a:srgbClr val="000000"/>
                          </a:solidFill>
                        </a:rPr>
                        <a:t>2x 10GE SPF+ </a:t>
                      </a:r>
                      <a:r>
                        <a:rPr lang="en-US" sz="900" baseline="0" dirty="0" smtClean="0">
                          <a:solidFill>
                            <a:srgbClr val="000000"/>
                          </a:solidFill>
                        </a:rPr>
                        <a:t>, </a:t>
                      </a:r>
                      <a:r>
                        <a:rPr lang="en-US" sz="900" dirty="0" smtClean="0">
                          <a:solidFill>
                            <a:srgbClr val="000000"/>
                          </a:solidFill>
                        </a:rPr>
                        <a:t>16x GE SFP,</a:t>
                      </a:r>
                      <a:r>
                        <a:rPr lang="en-US" sz="900" baseline="0" dirty="0" smtClean="0">
                          <a:solidFill>
                            <a:srgbClr val="000000"/>
                          </a:solidFill>
                        </a:rPr>
                        <a:t/>
                      </a:r>
                      <a:br>
                        <a:rPr lang="en-US" sz="900" baseline="0" dirty="0" smtClean="0">
                          <a:solidFill>
                            <a:srgbClr val="000000"/>
                          </a:solidFill>
                        </a:rPr>
                      </a:br>
                      <a:r>
                        <a:rPr lang="en-US" sz="900" dirty="0" smtClean="0">
                          <a:solidFill>
                            <a:srgbClr val="000000"/>
                          </a:solidFill>
                        </a:rPr>
                        <a:t>18x GE RJ45</a:t>
                      </a:r>
                    </a:p>
                  </a:txBody>
                  <a:tcPr marT="34290" marB="34290" anchor="ctr"/>
                </a:tc>
              </a:tr>
              <a:tr h="283252">
                <a:tc>
                  <a:txBody>
                    <a:bodyPr/>
                    <a:lstStyle/>
                    <a:p>
                      <a:r>
                        <a:rPr lang="en-US" sz="900" b="1" dirty="0" smtClean="0">
                          <a:solidFill>
                            <a:srgbClr val="FFFFFF"/>
                          </a:solidFill>
                        </a:rPr>
                        <a:t>Storage</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latin typeface="+mn-lt"/>
                          <a:cs typeface="Arial Narrow"/>
                        </a:rPr>
                        <a:t>120 GB</a:t>
                      </a:r>
                      <a:endParaRPr lang="en-US" sz="900" dirty="0">
                        <a:latin typeface="+mn-lt"/>
                        <a:cs typeface="Arial Narrow"/>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120 GB</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120 GB</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240 GB</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256 GB</a:t>
                      </a:r>
                    </a:p>
                  </a:txBody>
                  <a:tcPr marT="34290" marB="34290" anchor="ctr"/>
                </a:tc>
              </a:tr>
              <a:tr h="283252">
                <a:tc>
                  <a:txBody>
                    <a:bodyPr/>
                    <a:lstStyle/>
                    <a:p>
                      <a:r>
                        <a:rPr lang="en-US" sz="900" b="1" dirty="0" smtClean="0">
                          <a:solidFill>
                            <a:srgbClr val="FFFFFF"/>
                          </a:solidFill>
                        </a:rPr>
                        <a:t>Variants</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latin typeface="+mn-lt"/>
                          <a:cs typeface="Arial Narrow"/>
                        </a:rPr>
                        <a:t>LENC</a:t>
                      </a:r>
                      <a:endParaRPr lang="en-US" sz="900" dirty="0">
                        <a:latin typeface="+mn-lt"/>
                        <a:cs typeface="Arial Narrow"/>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a:t>
                      </a:r>
                    </a:p>
                  </a:txBody>
                  <a:tcPr marT="34290" marB="34290" anchor="ctr"/>
                </a:tc>
              </a:tr>
            </a:tbl>
          </a:graphicData>
        </a:graphic>
      </p:graphicFrame>
    </p:spTree>
    <p:extLst>
      <p:ext uri="{BB962C8B-B14F-4D97-AF65-F5344CB8AC3E}">
        <p14:creationId xmlns:p14="http://schemas.microsoft.com/office/powerpoint/2010/main" val="358948239"/>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b="0" i="0" dirty="0" smtClean="0"/>
              <a:t>FortiGate</a:t>
            </a:r>
            <a:r>
              <a:rPr lang="en-US" b="0" i="0" dirty="0"/>
              <a:t> </a:t>
            </a:r>
            <a:r>
              <a:rPr lang="en-US" b="0" i="0" dirty="0" smtClean="0"/>
              <a:t>100D</a:t>
            </a:r>
            <a:endParaRPr lang="en-US" b="0" i="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4013" y="1093675"/>
            <a:ext cx="4320000" cy="1720261"/>
          </a:xfrm>
          <a:prstGeom prst="rect">
            <a:avLst/>
          </a:prstGeom>
        </p:spPr>
      </p:pic>
      <p:sp>
        <p:nvSpPr>
          <p:cNvPr id="13"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WAN Ports</a:t>
            </a:r>
          </a:p>
          <a:p>
            <a:pPr marL="343033" indent="-343033" defTabSz="914379">
              <a:spcBef>
                <a:spcPct val="20000"/>
              </a:spcBef>
              <a:buClr>
                <a:schemeClr val="accent6"/>
              </a:buClr>
              <a:buFont typeface="+mj-ea"/>
              <a:buAutoNum type="circleNumDbPlain"/>
            </a:pPr>
            <a:r>
              <a:rPr lang="en-US" sz="1000" b="1" dirty="0"/>
              <a:t>1x GE RJ45 DMZ Interface Port</a:t>
            </a:r>
          </a:p>
          <a:p>
            <a:pPr marL="343033" indent="-343033" defTabSz="914379">
              <a:spcBef>
                <a:spcPct val="20000"/>
              </a:spcBef>
              <a:buClr>
                <a:schemeClr val="accent6"/>
              </a:buClr>
              <a:buFont typeface="+mj-ea"/>
              <a:buAutoNum type="circleNumDbPlain"/>
            </a:pPr>
            <a:r>
              <a:rPr lang="en-US" sz="1000" b="1" dirty="0"/>
              <a:t>1x GE RJ45 </a:t>
            </a:r>
            <a:r>
              <a:rPr lang="en-US" sz="1000" b="1" dirty="0" err="1"/>
              <a:t>Mgmt</a:t>
            </a:r>
            <a:r>
              <a:rPr lang="en-US" sz="1000" b="1" dirty="0"/>
              <a:t> Interface Port</a:t>
            </a:r>
          </a:p>
          <a:p>
            <a:pPr marL="343033" indent="-343033" defTabSz="914379">
              <a:spcBef>
                <a:spcPct val="20000"/>
              </a:spcBef>
              <a:buClr>
                <a:schemeClr val="accent6"/>
              </a:buClr>
              <a:buFont typeface="+mj-ea"/>
              <a:buAutoNum type="circleNumDbPlain"/>
            </a:pPr>
            <a:r>
              <a:rPr lang="en-US" sz="1000" b="1" dirty="0"/>
              <a:t>2x GE RJ45 HA Interface Port</a:t>
            </a:r>
          </a:p>
          <a:p>
            <a:pPr marL="343033" indent="-343033" defTabSz="914379">
              <a:spcBef>
                <a:spcPct val="20000"/>
              </a:spcBef>
              <a:buClr>
                <a:schemeClr val="accent6"/>
              </a:buClr>
              <a:buFont typeface="+mj-ea"/>
              <a:buAutoNum type="circleNumDbPlain"/>
            </a:pPr>
            <a:r>
              <a:rPr lang="en-US" sz="1000" b="1" dirty="0"/>
              <a:t>14x GE RJ45 Switch Ports</a:t>
            </a:r>
          </a:p>
          <a:p>
            <a:pPr marL="343033" indent="-343033" defTabSz="914379">
              <a:spcBef>
                <a:spcPct val="20000"/>
              </a:spcBef>
              <a:buClr>
                <a:schemeClr val="accent6"/>
              </a:buClr>
              <a:buFont typeface="+mj-ea"/>
              <a:buAutoNum type="circleNumDbPlain"/>
            </a:pPr>
            <a:r>
              <a:rPr lang="en-US" sz="1000" b="1" dirty="0"/>
              <a:t>2x Shared Media interface Pairs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90224" y="2300410"/>
            <a:ext cx="372259" cy="54720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62483" y="2300410"/>
            <a:ext cx="372259" cy="547200"/>
          </a:xfrm>
          <a:prstGeom prst="rect">
            <a:avLst/>
          </a:prstGeom>
        </p:spPr>
      </p:pic>
      <p:pic>
        <p:nvPicPr>
          <p:cNvPr id="17" name="Picture 16"/>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17967" y="2296795"/>
            <a:ext cx="372258" cy="547200"/>
          </a:xfrm>
          <a:prstGeom prst="rect">
            <a:avLst/>
          </a:prstGeom>
        </p:spPr>
      </p:pic>
      <p:pic>
        <p:nvPicPr>
          <p:cNvPr id="4" name="Picture 3" descr="Storage-32GB.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34743" y="2300410"/>
            <a:ext cx="371646" cy="547200"/>
          </a:xfrm>
          <a:prstGeom prst="rect">
            <a:avLst/>
          </a:prstGeom>
        </p:spPr>
      </p:pic>
      <p:pic>
        <p:nvPicPr>
          <p:cNvPr id="10" name="Picture 9" descr="Firewall-Sym-Dk.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1" name="TextBox 10"/>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2.5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3 Million</a:t>
            </a:r>
          </a:p>
          <a:p>
            <a:r>
              <a:rPr lang="en-US" sz="800" dirty="0">
                <a:solidFill>
                  <a:srgbClr val="7F7F7F"/>
                </a:solidFill>
              </a:rPr>
              <a:t>Concurrent Sessions</a:t>
            </a:r>
          </a:p>
          <a:p>
            <a:endParaRPr lang="en-US" sz="800" dirty="0">
              <a:solidFill>
                <a:srgbClr val="7F7F7F"/>
              </a:solidFill>
            </a:endParaRPr>
          </a:p>
          <a:p>
            <a:r>
              <a:rPr lang="en-US" sz="1800" b="1" dirty="0"/>
              <a:t>22,000</a:t>
            </a:r>
          </a:p>
          <a:p>
            <a:r>
              <a:rPr lang="en-US" sz="800" dirty="0">
                <a:solidFill>
                  <a:srgbClr val="7F7F7F"/>
                </a:solidFill>
              </a:rPr>
              <a:t>New Sessions/Sec</a:t>
            </a:r>
          </a:p>
        </p:txBody>
      </p:sp>
      <p:cxnSp>
        <p:nvCxnSpPr>
          <p:cNvPr id="12" name="Straight Connector 11"/>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9"/>
          <a:stretch>
            <a:fillRect/>
          </a:stretch>
        </p:blipFill>
        <p:spPr>
          <a:xfrm>
            <a:off x="7396793" y="4062941"/>
            <a:ext cx="505867" cy="503339"/>
          </a:xfrm>
          <a:prstGeom prst="rect">
            <a:avLst/>
          </a:prstGeom>
        </p:spPr>
      </p:pic>
      <p:pic>
        <p:nvPicPr>
          <p:cNvPr id="22" name="Picture 21"/>
          <p:cNvPicPr>
            <a:picLocks noChangeAspect="1"/>
          </p:cNvPicPr>
          <p:nvPr/>
        </p:nvPicPr>
        <p:blipFill>
          <a:blip r:embed="rId10"/>
          <a:stretch>
            <a:fillRect/>
          </a:stretch>
        </p:blipFill>
        <p:spPr>
          <a:xfrm>
            <a:off x="6703208" y="4104601"/>
            <a:ext cx="468167" cy="438533"/>
          </a:xfrm>
          <a:prstGeom prst="rect">
            <a:avLst/>
          </a:prstGeom>
        </p:spPr>
      </p:pic>
      <p:pic>
        <p:nvPicPr>
          <p:cNvPr id="23" name="Picture 22"/>
          <p:cNvPicPr>
            <a:picLocks noChangeAspect="1"/>
          </p:cNvPicPr>
          <p:nvPr/>
        </p:nvPicPr>
        <p:blipFill>
          <a:blip r:embed="rId11"/>
          <a:stretch>
            <a:fillRect/>
          </a:stretch>
        </p:blipFill>
        <p:spPr>
          <a:xfrm>
            <a:off x="8097409" y="4111845"/>
            <a:ext cx="613216" cy="427264"/>
          </a:xfrm>
          <a:prstGeom prst="rect">
            <a:avLst/>
          </a:prstGeom>
        </p:spPr>
      </p:pic>
      <p:grpSp>
        <p:nvGrpSpPr>
          <p:cNvPr id="24" name="Group 23"/>
          <p:cNvGrpSpPr/>
          <p:nvPr/>
        </p:nvGrpSpPr>
        <p:grpSpPr>
          <a:xfrm>
            <a:off x="5984936" y="4091312"/>
            <a:ext cx="482083" cy="459205"/>
            <a:chOff x="5818638" y="4203821"/>
            <a:chExt cx="467667" cy="445474"/>
          </a:xfrm>
        </p:grpSpPr>
        <p:pic>
          <p:nvPicPr>
            <p:cNvPr id="25" name="Picture 24"/>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26" name="Picture 25"/>
            <p:cNvPicPr>
              <a:picLocks noChangeAspect="1"/>
            </p:cNvPicPr>
            <p:nvPr/>
          </p:nvPicPr>
          <p:blipFill>
            <a:blip r:embed="rId13"/>
            <a:stretch>
              <a:fillRect/>
            </a:stretch>
          </p:blipFill>
          <p:spPr>
            <a:xfrm flipH="1">
              <a:off x="5869115" y="4203821"/>
              <a:ext cx="417190" cy="445474"/>
            </a:xfrm>
            <a:prstGeom prst="rect">
              <a:avLst/>
            </a:prstGeom>
          </p:spPr>
        </p:pic>
      </p:grpSp>
      <p:sp>
        <p:nvSpPr>
          <p:cNvPr id="27" name="Rounded Rectangle 26"/>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600</a:t>
            </a:r>
          </a:p>
        </p:txBody>
      </p:sp>
      <p:sp>
        <p:nvSpPr>
          <p:cNvPr id="28" name="Rounded Rectangle 27"/>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1,000</a:t>
            </a:r>
          </a:p>
        </p:txBody>
      </p:sp>
      <p:sp>
        <p:nvSpPr>
          <p:cNvPr id="29" name="Rounded Rectangle 28"/>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64</a:t>
            </a:r>
          </a:p>
        </p:txBody>
      </p:sp>
      <p:sp>
        <p:nvSpPr>
          <p:cNvPr id="30" name="Rounded Rectangle 29"/>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cxnSp>
        <p:nvCxnSpPr>
          <p:cNvPr id="31" name="Straight Connector 30"/>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Branch Office</a:t>
            </a:r>
          </a:p>
          <a:p>
            <a:r>
              <a:rPr lang="en-US" sz="1000" dirty="0" smtClean="0">
                <a:solidFill>
                  <a:schemeClr val="bg1">
                    <a:lumMod val="50000"/>
                  </a:schemeClr>
                </a:solidFill>
              </a:rPr>
              <a:t>DEFW / NGFW </a:t>
            </a:r>
            <a:endParaRPr lang="en-US" sz="1000" dirty="0">
              <a:solidFill>
                <a:schemeClr val="bg1">
                  <a:lumMod val="50000"/>
                </a:schemeClr>
              </a:solidFill>
            </a:endParaRPr>
          </a:p>
        </p:txBody>
      </p:sp>
      <p:pic>
        <p:nvPicPr>
          <p:cNvPr id="33" name="Picture 32"/>
          <p:cNvPicPr>
            <a:picLocks noChangeAspect="1"/>
          </p:cNvPicPr>
          <p:nvPr/>
        </p:nvPicPr>
        <p:blipFill>
          <a:blip r:embed="rId14">
            <a:duotone>
              <a:schemeClr val="accent3">
                <a:shade val="45000"/>
                <a:satMod val="135000"/>
              </a:schemeClr>
              <a:prstClr val="white"/>
            </a:duotone>
            <a:extLst>
              <a:ext uri="{BEBA8EAE-BF5A-486C-A8C5-ECC9F3942E4B}">
                <a14:imgProps xmlns:a14="http://schemas.microsoft.com/office/drawing/2010/main">
                  <a14:imgLayer r:embed="rId15">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34" name="Straight Connector 33"/>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36" name="Picture 35" descr="Hacker-Dk.png"/>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37" name="TextBox 36"/>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310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210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200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38" name="Picture 37" descr="NGFW_sym.png"/>
          <p:cNvPicPr>
            <a:picLocks noChangeAspect="1"/>
          </p:cNvPicPr>
          <p:nvPr/>
        </p:nvPicPr>
        <p:blipFill>
          <a:blip r:embed="rId17" cstate="email">
            <a:extLst>
              <a:ext uri="{BEBA8EAE-BF5A-486C-A8C5-ECC9F3942E4B}">
                <a14:imgProps xmlns:a14="http://schemas.microsoft.com/office/drawing/2010/main">
                  <a14:imgLayer r:embed="rId18">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39" name="Picture 38"/>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2668289905"/>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b="0" i="0" dirty="0" smtClean="0"/>
              <a:t>FortiGate</a:t>
            </a:r>
            <a:r>
              <a:rPr lang="en-US" b="0" i="0" dirty="0"/>
              <a:t> </a:t>
            </a:r>
            <a:r>
              <a:rPr lang="en-US" b="0" i="0" dirty="0" smtClean="0"/>
              <a:t>140D</a:t>
            </a:r>
            <a:endParaRPr lang="en-US" b="0" i="0" dirty="0"/>
          </a:p>
        </p:txBody>
      </p:sp>
      <p:pic>
        <p:nvPicPr>
          <p:cNvPr id="6" name="Picture 5" descr="FG-140D-LEDS.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4013" y="1388457"/>
            <a:ext cx="4320000" cy="1147386"/>
          </a:xfrm>
          <a:prstGeom prst="rect">
            <a:avLst/>
          </a:prstGeom>
        </p:spPr>
      </p:pic>
      <p:sp>
        <p:nvSpPr>
          <p:cNvPr id="12"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WAN Ports</a:t>
            </a:r>
          </a:p>
          <a:p>
            <a:pPr marL="343033" indent="-343033" defTabSz="914379">
              <a:spcBef>
                <a:spcPct val="20000"/>
              </a:spcBef>
              <a:buClr>
                <a:schemeClr val="accent6"/>
              </a:buClr>
              <a:buFont typeface="+mj-ea"/>
              <a:buAutoNum type="circleNumDbPlain"/>
            </a:pPr>
            <a:r>
              <a:rPr lang="en-US" sz="1000" b="1" dirty="0"/>
              <a:t>2x GE RJ45 </a:t>
            </a:r>
            <a:r>
              <a:rPr lang="en-US" sz="1000" b="1" dirty="0" err="1"/>
              <a:t>Mgmt</a:t>
            </a:r>
            <a:r>
              <a:rPr lang="en-US" sz="1000" b="1" dirty="0"/>
              <a:t>/HA Interface Ports</a:t>
            </a:r>
          </a:p>
          <a:p>
            <a:pPr marL="343033" indent="-343033" defTabSz="914379">
              <a:spcBef>
                <a:spcPct val="20000"/>
              </a:spcBef>
              <a:buClr>
                <a:schemeClr val="accent6"/>
              </a:buClr>
              <a:buFont typeface="+mj-ea"/>
              <a:buAutoNum type="circleNumDbPlain"/>
            </a:pPr>
            <a:r>
              <a:rPr lang="en-US" sz="1000" b="1" dirty="0"/>
              <a:t>36x GE RJ45 Switch Ports</a:t>
            </a:r>
          </a:p>
          <a:p>
            <a:pPr marL="343033" indent="-343033" defTabSz="914379">
              <a:spcBef>
                <a:spcPct val="20000"/>
              </a:spcBef>
              <a:buClr>
                <a:schemeClr val="accent6"/>
              </a:buClr>
              <a:buFont typeface="+mj-ea"/>
              <a:buAutoNum type="circleNumDbPlain"/>
            </a:pPr>
            <a:r>
              <a:rPr lang="en-US" sz="1000" b="1" dirty="0"/>
              <a:t>2x GE SFP DMZ Interface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90224" y="2296795"/>
            <a:ext cx="372259" cy="547200"/>
          </a:xfrm>
          <a:prstGeom prst="rect">
            <a:avLst/>
          </a:prstGeom>
        </p:spPr>
      </p:pic>
      <p:pic>
        <p:nvPicPr>
          <p:cNvPr id="15" name="Picture 14"/>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17967" y="2296795"/>
            <a:ext cx="372258" cy="547200"/>
          </a:xfrm>
          <a:prstGeom prst="rect">
            <a:avLst/>
          </a:prstGeom>
        </p:spPr>
      </p:pic>
      <p:pic>
        <p:nvPicPr>
          <p:cNvPr id="16" name="Picture 15" descr="Storage-32GB.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63097" y="2300410"/>
            <a:ext cx="371646" cy="547200"/>
          </a:xfrm>
          <a:prstGeom prst="rect">
            <a:avLst/>
          </a:prstGeom>
        </p:spPr>
      </p:pic>
      <p:pic>
        <p:nvPicPr>
          <p:cNvPr id="9" name="Picture 8" descr="Firewall-Sym-Dk.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0" name="TextBox 9"/>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2.5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3 Million</a:t>
            </a:r>
          </a:p>
          <a:p>
            <a:r>
              <a:rPr lang="en-US" sz="800" dirty="0">
                <a:solidFill>
                  <a:srgbClr val="7F7F7F"/>
                </a:solidFill>
              </a:rPr>
              <a:t>Concurrent Sessions</a:t>
            </a:r>
          </a:p>
          <a:p>
            <a:endParaRPr lang="en-US" sz="800" dirty="0">
              <a:solidFill>
                <a:srgbClr val="7F7F7F"/>
              </a:solidFill>
            </a:endParaRPr>
          </a:p>
          <a:p>
            <a:r>
              <a:rPr lang="en-US" sz="1800" b="1" dirty="0"/>
              <a:t>22,000</a:t>
            </a:r>
          </a:p>
          <a:p>
            <a:r>
              <a:rPr lang="en-US" sz="800" dirty="0">
                <a:solidFill>
                  <a:srgbClr val="7F7F7F"/>
                </a:solidFill>
              </a:rPr>
              <a:t>New Sessions/Sec</a:t>
            </a:r>
          </a:p>
        </p:txBody>
      </p:sp>
      <p:cxnSp>
        <p:nvCxnSpPr>
          <p:cNvPr id="11" name="Straight Connector 10"/>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8"/>
          <a:stretch>
            <a:fillRect/>
          </a:stretch>
        </p:blipFill>
        <p:spPr>
          <a:xfrm>
            <a:off x="7396793" y="4062941"/>
            <a:ext cx="505867" cy="503339"/>
          </a:xfrm>
          <a:prstGeom prst="rect">
            <a:avLst/>
          </a:prstGeom>
        </p:spPr>
      </p:pic>
      <p:pic>
        <p:nvPicPr>
          <p:cNvPr id="21" name="Picture 20"/>
          <p:cNvPicPr>
            <a:picLocks noChangeAspect="1"/>
          </p:cNvPicPr>
          <p:nvPr/>
        </p:nvPicPr>
        <p:blipFill>
          <a:blip r:embed="rId9"/>
          <a:stretch>
            <a:fillRect/>
          </a:stretch>
        </p:blipFill>
        <p:spPr>
          <a:xfrm>
            <a:off x="6703208" y="4104601"/>
            <a:ext cx="468167" cy="438533"/>
          </a:xfrm>
          <a:prstGeom prst="rect">
            <a:avLst/>
          </a:prstGeom>
        </p:spPr>
      </p:pic>
      <p:pic>
        <p:nvPicPr>
          <p:cNvPr id="22" name="Picture 21"/>
          <p:cNvPicPr>
            <a:picLocks noChangeAspect="1"/>
          </p:cNvPicPr>
          <p:nvPr/>
        </p:nvPicPr>
        <p:blipFill>
          <a:blip r:embed="rId10"/>
          <a:stretch>
            <a:fillRect/>
          </a:stretch>
        </p:blipFill>
        <p:spPr>
          <a:xfrm>
            <a:off x="8097409" y="4111845"/>
            <a:ext cx="613216" cy="427264"/>
          </a:xfrm>
          <a:prstGeom prst="rect">
            <a:avLst/>
          </a:prstGeom>
        </p:spPr>
      </p:pic>
      <p:grpSp>
        <p:nvGrpSpPr>
          <p:cNvPr id="23" name="Group 22"/>
          <p:cNvGrpSpPr/>
          <p:nvPr/>
        </p:nvGrpSpPr>
        <p:grpSpPr>
          <a:xfrm>
            <a:off x="5984936" y="4091312"/>
            <a:ext cx="482083" cy="459205"/>
            <a:chOff x="5818638" y="4203821"/>
            <a:chExt cx="467667" cy="445474"/>
          </a:xfrm>
        </p:grpSpPr>
        <p:pic>
          <p:nvPicPr>
            <p:cNvPr id="24" name="Picture 23"/>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25" name="Picture 24"/>
            <p:cNvPicPr>
              <a:picLocks noChangeAspect="1"/>
            </p:cNvPicPr>
            <p:nvPr/>
          </p:nvPicPr>
          <p:blipFill>
            <a:blip r:embed="rId12"/>
            <a:stretch>
              <a:fillRect/>
            </a:stretch>
          </p:blipFill>
          <p:spPr>
            <a:xfrm flipH="1">
              <a:off x="5869115" y="4203821"/>
              <a:ext cx="417190" cy="445474"/>
            </a:xfrm>
            <a:prstGeom prst="rect">
              <a:avLst/>
            </a:prstGeom>
          </p:spPr>
        </p:pic>
      </p:grpSp>
      <p:sp>
        <p:nvSpPr>
          <p:cNvPr id="26" name="Rounded Rectangle 25"/>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600</a:t>
            </a:r>
          </a:p>
        </p:txBody>
      </p:sp>
      <p:sp>
        <p:nvSpPr>
          <p:cNvPr id="27" name="Rounded Rectangle 26"/>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1,000</a:t>
            </a:r>
          </a:p>
        </p:txBody>
      </p:sp>
      <p:sp>
        <p:nvSpPr>
          <p:cNvPr id="28" name="Rounded Rectangle 27"/>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64</a:t>
            </a:r>
          </a:p>
        </p:txBody>
      </p:sp>
      <p:sp>
        <p:nvSpPr>
          <p:cNvPr id="29" name="Rounded Rectangle 28"/>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cxnSp>
        <p:nvCxnSpPr>
          <p:cNvPr id="30" name="Straight Connector 29"/>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Branch Office</a:t>
            </a:r>
          </a:p>
          <a:p>
            <a:r>
              <a:rPr lang="en-US" sz="1000" dirty="0">
                <a:solidFill>
                  <a:schemeClr val="bg1">
                    <a:lumMod val="50000"/>
                  </a:schemeClr>
                </a:solidFill>
              </a:rPr>
              <a:t>DEFW / NGFW </a:t>
            </a:r>
          </a:p>
        </p:txBody>
      </p:sp>
      <p:pic>
        <p:nvPicPr>
          <p:cNvPr id="32" name="Picture 31"/>
          <p:cNvPicPr>
            <a:picLocks noChangeAspect="1"/>
          </p:cNvPicPr>
          <p:nvPr/>
        </p:nvPicPr>
        <p:blipFill>
          <a:blip r:embed="rId13">
            <a:duotone>
              <a:schemeClr val="accent3">
                <a:shade val="45000"/>
                <a:satMod val="135000"/>
              </a:schemeClr>
              <a:prstClr val="white"/>
            </a:duotone>
            <a:extLst>
              <a:ext uri="{BEBA8EAE-BF5A-486C-A8C5-ECC9F3942E4B}">
                <a14:imgProps xmlns:a14="http://schemas.microsoft.com/office/drawing/2010/main">
                  <a14:imgLayer r:embed="rId14">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33" name="Straight Connector 32"/>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35" name="Picture 34" descr="Hacker-D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36" name="TextBox 35"/>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310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210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200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37" name="Picture 36" descr="NGFW_sym.png"/>
          <p:cNvPicPr>
            <a:picLocks noChangeAspect="1"/>
          </p:cNvPicPr>
          <p:nvPr/>
        </p:nvPicPr>
        <p:blipFill>
          <a:blip r:embed="rId16" cstate="email">
            <a:extLst>
              <a:ext uri="{BEBA8EAE-BF5A-486C-A8C5-ECC9F3942E4B}">
                <a14:imgProps xmlns:a14="http://schemas.microsoft.com/office/drawing/2010/main">
                  <a14:imgLayer r:embed="rId17">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38" name="Picture 37"/>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1909216700"/>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b="0" i="0" dirty="0" smtClean="0"/>
              <a:t>FortiGate</a:t>
            </a:r>
            <a:r>
              <a:rPr lang="en-US" b="0" i="0" dirty="0"/>
              <a:t> </a:t>
            </a:r>
            <a:r>
              <a:rPr lang="en-US" b="0" i="0" dirty="0" smtClean="0"/>
              <a:t>140D-POE</a:t>
            </a:r>
            <a:endParaRPr lang="en-US" b="0" i="0" dirty="0"/>
          </a:p>
        </p:txBody>
      </p:sp>
      <p:pic>
        <p:nvPicPr>
          <p:cNvPr id="13" name="Picture 12" descr="FG-140D-POE-PORTS.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4013" y="1430374"/>
            <a:ext cx="4320000" cy="1063553"/>
          </a:xfrm>
          <a:prstGeom prst="rect">
            <a:avLst/>
          </a:prstGeom>
        </p:spPr>
      </p:pic>
      <p:sp>
        <p:nvSpPr>
          <p:cNvPr id="12"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WAN Ports</a:t>
            </a:r>
          </a:p>
          <a:p>
            <a:pPr marL="343033" indent="-343033" defTabSz="914379">
              <a:spcBef>
                <a:spcPct val="20000"/>
              </a:spcBef>
              <a:buClr>
                <a:schemeClr val="accent6"/>
              </a:buClr>
              <a:buFont typeface="+mj-ea"/>
              <a:buAutoNum type="circleNumDbPlain"/>
            </a:pPr>
            <a:r>
              <a:rPr lang="en-US" sz="1000" b="1" dirty="0"/>
              <a:t>2x GE RJ45 </a:t>
            </a:r>
            <a:r>
              <a:rPr lang="en-US" sz="1000" b="1" dirty="0" err="1"/>
              <a:t>Mgmt</a:t>
            </a:r>
            <a:r>
              <a:rPr lang="en-US" sz="1000" b="1" dirty="0"/>
              <a:t>/HA Interface Ports</a:t>
            </a:r>
          </a:p>
          <a:p>
            <a:pPr marL="343033" indent="-343033" defTabSz="914379">
              <a:spcBef>
                <a:spcPct val="20000"/>
              </a:spcBef>
              <a:buClr>
                <a:schemeClr val="accent6"/>
              </a:buClr>
              <a:buFont typeface="+mj-ea"/>
              <a:buAutoNum type="circleNumDbPlain"/>
            </a:pPr>
            <a:r>
              <a:rPr lang="en-US" sz="1000" b="1" dirty="0"/>
              <a:t>20x GE RJ45 Switch Ports</a:t>
            </a:r>
          </a:p>
          <a:p>
            <a:pPr marL="343033" indent="-343033" defTabSz="914379">
              <a:spcBef>
                <a:spcPct val="20000"/>
              </a:spcBef>
              <a:buClr>
                <a:schemeClr val="accent6"/>
              </a:buClr>
              <a:buFont typeface="+mj-ea"/>
              <a:buAutoNum type="circleNumDbPlain"/>
            </a:pPr>
            <a:r>
              <a:rPr lang="en-US" sz="1000" b="1" dirty="0"/>
              <a:t>16x GE RJ45 PoE Ports</a:t>
            </a:r>
          </a:p>
          <a:p>
            <a:pPr marL="343033" indent="-343033" defTabSz="914379">
              <a:spcBef>
                <a:spcPct val="20000"/>
              </a:spcBef>
              <a:buClr>
                <a:schemeClr val="accent6"/>
              </a:buClr>
              <a:buFont typeface="+mj-ea"/>
              <a:buAutoNum type="circleNumDbPlain"/>
            </a:pPr>
            <a:r>
              <a:rPr lang="en-US" sz="1000" b="1" dirty="0"/>
              <a:t>2x GE SFP DMZ Interface Ports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62484" y="2296795"/>
            <a:ext cx="372258" cy="54720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90224" y="2296795"/>
            <a:ext cx="372259" cy="547200"/>
          </a:xfrm>
          <a:prstGeom prst="rect">
            <a:avLst/>
          </a:prstGeom>
        </p:spPr>
      </p:pic>
      <p:pic>
        <p:nvPicPr>
          <p:cNvPr id="18" name="Picture 17"/>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17967" y="2296795"/>
            <a:ext cx="372258" cy="547200"/>
          </a:xfrm>
          <a:prstGeom prst="rect">
            <a:avLst/>
          </a:prstGeom>
        </p:spPr>
      </p:pic>
      <p:pic>
        <p:nvPicPr>
          <p:cNvPr id="19" name="Picture 18" descr="Storage-32GB.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34743" y="2300410"/>
            <a:ext cx="371646" cy="547200"/>
          </a:xfrm>
          <a:prstGeom prst="rect">
            <a:avLst/>
          </a:prstGeom>
        </p:spPr>
      </p:pic>
      <p:pic>
        <p:nvPicPr>
          <p:cNvPr id="10" name="Picture 9" descr="Firewall-Sym-Dk.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1" name="TextBox 10"/>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2.5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3 Million</a:t>
            </a:r>
          </a:p>
          <a:p>
            <a:r>
              <a:rPr lang="en-US" sz="800" dirty="0">
                <a:solidFill>
                  <a:srgbClr val="7F7F7F"/>
                </a:solidFill>
              </a:rPr>
              <a:t>Concurrent Sessions</a:t>
            </a:r>
          </a:p>
          <a:p>
            <a:endParaRPr lang="en-US" sz="800" dirty="0">
              <a:solidFill>
                <a:srgbClr val="7F7F7F"/>
              </a:solidFill>
            </a:endParaRPr>
          </a:p>
          <a:p>
            <a:r>
              <a:rPr lang="en-US" sz="1800" b="1" dirty="0"/>
              <a:t>22,000</a:t>
            </a:r>
          </a:p>
          <a:p>
            <a:r>
              <a:rPr lang="en-US" sz="800" dirty="0">
                <a:solidFill>
                  <a:srgbClr val="7F7F7F"/>
                </a:solidFill>
              </a:rPr>
              <a:t>New Sessions/Sec</a:t>
            </a:r>
          </a:p>
        </p:txBody>
      </p:sp>
      <p:cxnSp>
        <p:nvCxnSpPr>
          <p:cNvPr id="15" name="Straight Connector 14"/>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9"/>
          <a:stretch>
            <a:fillRect/>
          </a:stretch>
        </p:blipFill>
        <p:spPr>
          <a:xfrm>
            <a:off x="7396793" y="4062941"/>
            <a:ext cx="505867" cy="503339"/>
          </a:xfrm>
          <a:prstGeom prst="rect">
            <a:avLst/>
          </a:prstGeom>
        </p:spPr>
      </p:pic>
      <p:pic>
        <p:nvPicPr>
          <p:cNvPr id="24" name="Picture 23"/>
          <p:cNvPicPr>
            <a:picLocks noChangeAspect="1"/>
          </p:cNvPicPr>
          <p:nvPr/>
        </p:nvPicPr>
        <p:blipFill>
          <a:blip r:embed="rId10"/>
          <a:stretch>
            <a:fillRect/>
          </a:stretch>
        </p:blipFill>
        <p:spPr>
          <a:xfrm>
            <a:off x="6703208" y="4104601"/>
            <a:ext cx="468167" cy="438533"/>
          </a:xfrm>
          <a:prstGeom prst="rect">
            <a:avLst/>
          </a:prstGeom>
        </p:spPr>
      </p:pic>
      <p:pic>
        <p:nvPicPr>
          <p:cNvPr id="25" name="Picture 24"/>
          <p:cNvPicPr>
            <a:picLocks noChangeAspect="1"/>
          </p:cNvPicPr>
          <p:nvPr/>
        </p:nvPicPr>
        <p:blipFill>
          <a:blip r:embed="rId11"/>
          <a:stretch>
            <a:fillRect/>
          </a:stretch>
        </p:blipFill>
        <p:spPr>
          <a:xfrm>
            <a:off x="8097409" y="4111845"/>
            <a:ext cx="613216" cy="427264"/>
          </a:xfrm>
          <a:prstGeom prst="rect">
            <a:avLst/>
          </a:prstGeom>
        </p:spPr>
      </p:pic>
      <p:grpSp>
        <p:nvGrpSpPr>
          <p:cNvPr id="26" name="Group 25"/>
          <p:cNvGrpSpPr/>
          <p:nvPr/>
        </p:nvGrpSpPr>
        <p:grpSpPr>
          <a:xfrm>
            <a:off x="5984936" y="4091312"/>
            <a:ext cx="482083" cy="459205"/>
            <a:chOff x="5818638" y="4203821"/>
            <a:chExt cx="467667" cy="445474"/>
          </a:xfrm>
        </p:grpSpPr>
        <p:pic>
          <p:nvPicPr>
            <p:cNvPr id="27" name="Picture 26"/>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28" name="Picture 27"/>
            <p:cNvPicPr>
              <a:picLocks noChangeAspect="1"/>
            </p:cNvPicPr>
            <p:nvPr/>
          </p:nvPicPr>
          <p:blipFill>
            <a:blip r:embed="rId13"/>
            <a:stretch>
              <a:fillRect/>
            </a:stretch>
          </p:blipFill>
          <p:spPr>
            <a:xfrm flipH="1">
              <a:off x="5869115" y="4203821"/>
              <a:ext cx="417190" cy="445474"/>
            </a:xfrm>
            <a:prstGeom prst="rect">
              <a:avLst/>
            </a:prstGeom>
          </p:spPr>
        </p:pic>
      </p:grpSp>
      <p:sp>
        <p:nvSpPr>
          <p:cNvPr id="29" name="Rounded Rectangle 28"/>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600</a:t>
            </a:r>
          </a:p>
        </p:txBody>
      </p:sp>
      <p:sp>
        <p:nvSpPr>
          <p:cNvPr id="30" name="Rounded Rectangle 29"/>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1,000</a:t>
            </a:r>
          </a:p>
        </p:txBody>
      </p:sp>
      <p:sp>
        <p:nvSpPr>
          <p:cNvPr id="31" name="Rounded Rectangle 30"/>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64</a:t>
            </a:r>
          </a:p>
        </p:txBody>
      </p:sp>
      <p:sp>
        <p:nvSpPr>
          <p:cNvPr id="32" name="Rounded Rectangle 31"/>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cxnSp>
        <p:nvCxnSpPr>
          <p:cNvPr id="33" name="Straight Connector 32"/>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Branch Office</a:t>
            </a:r>
          </a:p>
          <a:p>
            <a:r>
              <a:rPr lang="en-US" sz="1000" dirty="0">
                <a:solidFill>
                  <a:schemeClr val="bg1">
                    <a:lumMod val="50000"/>
                  </a:schemeClr>
                </a:solidFill>
              </a:rPr>
              <a:t>DEFW / NGFW </a:t>
            </a:r>
          </a:p>
        </p:txBody>
      </p:sp>
      <p:pic>
        <p:nvPicPr>
          <p:cNvPr id="35" name="Picture 34"/>
          <p:cNvPicPr>
            <a:picLocks noChangeAspect="1"/>
          </p:cNvPicPr>
          <p:nvPr/>
        </p:nvPicPr>
        <p:blipFill>
          <a:blip r:embed="rId14">
            <a:duotone>
              <a:schemeClr val="accent3">
                <a:shade val="45000"/>
                <a:satMod val="135000"/>
              </a:schemeClr>
              <a:prstClr val="white"/>
            </a:duotone>
            <a:extLst>
              <a:ext uri="{BEBA8EAE-BF5A-486C-A8C5-ECC9F3942E4B}">
                <a14:imgProps xmlns:a14="http://schemas.microsoft.com/office/drawing/2010/main">
                  <a14:imgLayer r:embed="rId15">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36" name="Straight Connector 35"/>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38" name="Picture 37" descr="Hacker-Dk.png"/>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39" name="TextBox 38"/>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310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210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200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0" name="Picture 39" descr="NGFW_sym.png"/>
          <p:cNvPicPr>
            <a:picLocks noChangeAspect="1"/>
          </p:cNvPicPr>
          <p:nvPr/>
        </p:nvPicPr>
        <p:blipFill>
          <a:blip r:embed="rId17" cstate="email">
            <a:extLst>
              <a:ext uri="{BEBA8EAE-BF5A-486C-A8C5-ECC9F3942E4B}">
                <a14:imgProps xmlns:a14="http://schemas.microsoft.com/office/drawing/2010/main">
                  <a14:imgLayer r:embed="rId18">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41" name="Picture 40"/>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3084246393"/>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b="0" i="0" dirty="0" smtClean="0"/>
              <a:t>FortiGate</a:t>
            </a:r>
            <a:r>
              <a:rPr lang="en-US" b="0" i="0" dirty="0"/>
              <a:t> </a:t>
            </a:r>
            <a:r>
              <a:rPr lang="en-US" b="0" i="0" dirty="0" smtClean="0"/>
              <a:t>Rugged-100C</a:t>
            </a:r>
            <a:endParaRPr lang="en-US" b="0" i="0" dirty="0"/>
          </a:p>
        </p:txBody>
      </p:sp>
      <p:graphicFrame>
        <p:nvGraphicFramePr>
          <p:cNvPr id="7" name="Content Placeholder 4"/>
          <p:cNvGraphicFramePr>
            <a:graphicFrameLocks/>
          </p:cNvGraphicFramePr>
          <p:nvPr>
            <p:extLst>
              <p:ext uri="{D42A27DB-BD31-4B8C-83A1-F6EECF244321}">
                <p14:modId xmlns:p14="http://schemas.microsoft.com/office/powerpoint/2010/main" val="3342616177"/>
              </p:ext>
            </p:extLst>
          </p:nvPr>
        </p:nvGraphicFramePr>
        <p:xfrm>
          <a:off x="457200" y="2914651"/>
          <a:ext cx="8305800" cy="1740602"/>
        </p:xfrm>
        <a:graphic>
          <a:graphicData uri="http://schemas.openxmlformats.org/drawingml/2006/table">
            <a:tbl>
              <a:tblPr firstRow="1" bandRow="1">
                <a:effectLst/>
                <a:tableStyleId>{073A0DAA-6AF3-43AB-8588-CEC1D06C72B9}</a:tableStyleId>
              </a:tblPr>
              <a:tblGrid>
                <a:gridCol w="2438400"/>
                <a:gridCol w="1714500"/>
                <a:gridCol w="2628900"/>
                <a:gridCol w="1524000"/>
              </a:tblGrid>
              <a:tr h="234941">
                <a:tc gridSpan="4">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200" u="none" strike="noStrike" cap="none" normalizeH="0" baseline="0" dirty="0" smtClean="0">
                          <a:ln>
                            <a:noFill/>
                          </a:ln>
                          <a:effectLst/>
                        </a:rPr>
                        <a:t>Hardware Performance</a:t>
                      </a: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solidFill>
                      <a:srgbClr val="3C3C3C"/>
                    </a:solidFill>
                  </a:tcPr>
                </a:tc>
                <a:tc hMerge="1">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333333"/>
                        </a:solidFill>
                        <a:effectLst/>
                        <a:latin typeface="Arial" charset="0"/>
                      </a:endParaRPr>
                    </a:p>
                  </a:txBody>
                  <a:tcPr marL="61703" marR="61703" marT="34706" marB="34706" horzOverflow="overflow"/>
                </a:tc>
                <a:tc hMerge="1">
                  <a:txBody>
                    <a:bodyPr/>
                    <a:lstStyle/>
                    <a:p>
                      <a:pPr marL="0" marR="0" lvl="0" indent="0" algn="l" defTabSz="1290638"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marL="61703" marR="61703" marT="34706" marB="34706" horzOverflow="overflow"/>
                </a:tc>
                <a:tc hMerge="1">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333333"/>
                        </a:solidFill>
                        <a:effectLst/>
                        <a:latin typeface="Arial" charset="0"/>
                      </a:endParaRPr>
                    </a:p>
                  </a:txBody>
                  <a:tcPr marL="61703" marR="61703" marT="34706" marB="34706" horzOverflow="overflow"/>
                </a:tc>
              </a:tr>
              <a:tr h="18922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900" b="1" u="none" strike="noStrike" cap="none" normalizeH="0" baseline="0" dirty="0">
                          <a:ln>
                            <a:noFill/>
                          </a:ln>
                          <a:solidFill>
                            <a:srgbClr val="000000"/>
                          </a:solidFill>
                          <a:effectLst/>
                        </a:rPr>
                        <a:t>Firewall </a:t>
                      </a:r>
                      <a:r>
                        <a:rPr kumimoji="0" lang="en-US" sz="900" b="1" u="none" strike="noStrike" cap="none" normalizeH="0" baseline="0" dirty="0" smtClean="0">
                          <a:ln>
                            <a:noFill/>
                          </a:ln>
                          <a:solidFill>
                            <a:srgbClr val="000000"/>
                          </a:solidFill>
                          <a:effectLst/>
                        </a:rPr>
                        <a:t>Throughput (1518/512/64)</a:t>
                      </a:r>
                      <a:endParaRPr kumimoji="0" lang="en-US" sz="900" b="1" i="0" u="none" strike="noStrike" cap="none" normalizeH="0" baseline="0" dirty="0" smtClean="0">
                        <a:ln>
                          <a:noFill/>
                        </a:ln>
                        <a:solidFill>
                          <a:srgbClr val="000000"/>
                        </a:solidFill>
                        <a:effectLst/>
                        <a:latin typeface="+mn-lt"/>
                      </a:endParaRPr>
                    </a:p>
                  </a:txBody>
                  <a:tcPr marL="61703" marR="61703" marT="26030" marB="26030" anchor="ctr" horzOverflow="overflow"/>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de-DE" sz="900" u="none" strike="noStrike" cap="none" normalizeH="0" baseline="0" dirty="0" smtClean="0">
                          <a:ln>
                            <a:noFill/>
                          </a:ln>
                          <a:solidFill>
                            <a:srgbClr val="000000"/>
                          </a:solidFill>
                          <a:effectLst/>
                        </a:rPr>
                        <a:t>2000 / 1000 / 180 Mbps </a:t>
                      </a:r>
                    </a:p>
                  </a:txBody>
                  <a:tcPr marL="61703" marR="61703" marT="26030" marB="26030" anchor="ctr" horzOverflow="overflow"/>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kern="1200" dirty="0" smtClean="0">
                          <a:solidFill>
                            <a:srgbClr val="000000"/>
                          </a:solidFill>
                          <a:effectLst/>
                        </a:rPr>
                        <a:t>IPS Throughput </a:t>
                      </a:r>
                      <a:endParaRPr lang="en-US" sz="900" b="1" i="0" dirty="0" smtClean="0">
                        <a:solidFill>
                          <a:srgbClr val="000000"/>
                        </a:solidFill>
                        <a:latin typeface="+mn-lt"/>
                      </a:endParaRPr>
                    </a:p>
                  </a:txBody>
                  <a:tcPr marL="61703" marR="61703" marT="26030" marB="2603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900" b="0" i="0" dirty="0" smtClean="0">
                          <a:solidFill>
                            <a:srgbClr val="000000"/>
                          </a:solidFill>
                          <a:latin typeface="+mn-lt"/>
                        </a:rPr>
                        <a:t>950 Mbps</a:t>
                      </a:r>
                      <a:endParaRPr lang="en-US" sz="900" b="0" i="0" dirty="0">
                        <a:solidFill>
                          <a:srgbClr val="000000"/>
                        </a:solidFill>
                        <a:latin typeface="+mn-lt"/>
                      </a:endParaRPr>
                    </a:p>
                  </a:txBody>
                  <a:tcPr marL="61703" marR="61703" marT="26030" marB="26030" anchor="ctr" horzOverflow="overflow"/>
                </a:tc>
              </a:tr>
              <a:tr h="23317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smtClean="0">
                          <a:ln>
                            <a:noFill/>
                          </a:ln>
                          <a:solidFill>
                            <a:srgbClr val="000000"/>
                          </a:solidFill>
                          <a:effectLst/>
                          <a:uLnTx/>
                          <a:uFillTx/>
                        </a:rPr>
                        <a:t>Firewall Latency</a:t>
                      </a:r>
                      <a:endParaRPr lang="en-US" sz="900" b="1" i="0" dirty="0">
                        <a:solidFill>
                          <a:srgbClr val="000000"/>
                        </a:solidFill>
                        <a:latin typeface="+mn-lt"/>
                      </a:endParaRPr>
                    </a:p>
                  </a:txBody>
                  <a:tcPr marL="61703" marR="61703" marT="26030" marB="26030" anchor="ctr" horzOverflow="overflow"/>
                </a:tc>
                <a:tc>
                  <a:txBody>
                    <a:bodyPr/>
                    <a:lstStyle/>
                    <a:p>
                      <a:pPr algn="ctr"/>
                      <a:r>
                        <a:rPr lang="el-GR" sz="900" dirty="0" smtClean="0">
                          <a:solidFill>
                            <a:srgbClr val="000000"/>
                          </a:solidFill>
                        </a:rPr>
                        <a:t>3</a:t>
                      </a:r>
                      <a:r>
                        <a:rPr lang="en-US" sz="900" dirty="0" smtClean="0">
                          <a:solidFill>
                            <a:srgbClr val="000000"/>
                          </a:solidFill>
                        </a:rPr>
                        <a:t>4</a:t>
                      </a:r>
                      <a:r>
                        <a:rPr lang="el-GR" sz="900" dirty="0" smtClean="0">
                          <a:solidFill>
                            <a:srgbClr val="000000"/>
                          </a:solidFill>
                        </a:rPr>
                        <a:t> μs</a:t>
                      </a:r>
                      <a:endParaRPr lang="en-US" sz="900" b="0" i="0" dirty="0">
                        <a:solidFill>
                          <a:srgbClr val="000000"/>
                        </a:solidFill>
                        <a:latin typeface="+mn-lt"/>
                      </a:endParaRPr>
                    </a:p>
                  </a:txBody>
                  <a:tcPr marL="61703" marR="61703" marT="26030" marB="26030" anchor="ctr" horzOverflow="overflow"/>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i="0" dirty="0" smtClean="0">
                          <a:solidFill>
                            <a:srgbClr val="000000"/>
                          </a:solidFill>
                          <a:latin typeface="+mn-lt"/>
                        </a:rPr>
                        <a:t>NGFW</a:t>
                      </a:r>
                      <a:r>
                        <a:rPr lang="en-US" sz="900" b="1" i="0" baseline="0" dirty="0" smtClean="0">
                          <a:solidFill>
                            <a:srgbClr val="000000"/>
                          </a:solidFill>
                          <a:latin typeface="+mn-lt"/>
                        </a:rPr>
                        <a:t> Throughput</a:t>
                      </a:r>
                      <a:endParaRPr lang="en-US" sz="900" b="1" i="0" dirty="0" smtClean="0">
                        <a:solidFill>
                          <a:srgbClr val="000000"/>
                        </a:solidFill>
                        <a:latin typeface="+mn-lt"/>
                      </a:endParaRPr>
                    </a:p>
                  </a:txBody>
                  <a:tcPr marL="61703" marR="61703" marT="26030" marB="2603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900" b="0" i="0" dirty="0" smtClean="0">
                          <a:solidFill>
                            <a:srgbClr val="000000"/>
                          </a:solidFill>
                          <a:latin typeface="+mn-lt"/>
                        </a:rPr>
                        <a:t>TBA</a:t>
                      </a:r>
                      <a:endParaRPr lang="en-US" sz="900" b="0" i="0" dirty="0">
                        <a:solidFill>
                          <a:srgbClr val="000000"/>
                        </a:solidFill>
                        <a:latin typeface="+mn-lt"/>
                      </a:endParaRPr>
                    </a:p>
                  </a:txBody>
                  <a:tcPr marL="61703" marR="61703" marT="26030" marB="26030" anchor="ctr" horzOverflow="overflow"/>
                </a:tc>
              </a:tr>
              <a:tr h="18922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900" b="1" u="none" strike="noStrike" cap="none" normalizeH="0" baseline="0" dirty="0" smtClean="0">
                          <a:ln>
                            <a:noFill/>
                          </a:ln>
                          <a:solidFill>
                            <a:srgbClr val="000000"/>
                          </a:solidFill>
                          <a:effectLst/>
                        </a:rPr>
                        <a:t>Concurrent Sessions</a:t>
                      </a:r>
                      <a:endParaRPr kumimoji="0" lang="en-US" sz="900" b="1" i="0" u="none" strike="noStrike" cap="none" normalizeH="0" baseline="0" dirty="0" smtClean="0">
                        <a:ln>
                          <a:noFill/>
                        </a:ln>
                        <a:solidFill>
                          <a:srgbClr val="000000"/>
                        </a:solidFill>
                        <a:effectLst/>
                        <a:latin typeface="+mn-lt"/>
                      </a:endParaRPr>
                    </a:p>
                  </a:txBody>
                  <a:tcPr marL="61703" marR="61703" marT="26030" marB="26030" anchor="ctr" horzOverflow="overflow"/>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solidFill>
                            <a:srgbClr val="000000"/>
                          </a:solidFill>
                          <a:effectLst/>
                        </a:rPr>
                        <a:t>2.5 Mil</a:t>
                      </a:r>
                      <a:endParaRPr kumimoji="0" lang="en-US" sz="900" b="0" i="0" u="none" strike="noStrike" cap="none" normalizeH="0" baseline="0" dirty="0" smtClean="0">
                        <a:ln>
                          <a:noFill/>
                        </a:ln>
                        <a:solidFill>
                          <a:srgbClr val="000000"/>
                        </a:solidFill>
                        <a:effectLst/>
                        <a:latin typeface="+mn-lt"/>
                      </a:endParaRPr>
                    </a:p>
                  </a:txBody>
                  <a:tcPr marL="61703" marR="61703" marT="26030" marB="26030" anchor="ctr" horzOverflow="overflow"/>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kern="1200" dirty="0" smtClean="0">
                          <a:solidFill>
                            <a:srgbClr val="000000"/>
                          </a:solidFill>
                          <a:effectLst/>
                        </a:rPr>
                        <a:t>Virtual Domains (Default / Max) </a:t>
                      </a:r>
                      <a:endParaRPr lang="en-US" sz="900" b="1" i="0" dirty="0" smtClean="0">
                        <a:solidFill>
                          <a:srgbClr val="000000"/>
                        </a:solidFill>
                        <a:latin typeface="+mn-lt"/>
                      </a:endParaRPr>
                    </a:p>
                  </a:txBody>
                  <a:tcPr marL="61703" marR="61703" marT="26030" marB="26030" anchor="ctr" horzOverflow="overflow"/>
                </a:tc>
                <a:tc>
                  <a:txBody>
                    <a:bodyPr/>
                    <a:lstStyle/>
                    <a:p>
                      <a:pPr algn="ctr"/>
                      <a:r>
                        <a:rPr lang="en-US" sz="900" b="0" i="0" dirty="0" smtClean="0">
                          <a:solidFill>
                            <a:srgbClr val="000000"/>
                          </a:solidFill>
                          <a:latin typeface="+mn-lt"/>
                        </a:rPr>
                        <a:t>10 / 10</a:t>
                      </a:r>
                      <a:endParaRPr lang="en-US" sz="900" b="0" i="0" dirty="0">
                        <a:solidFill>
                          <a:srgbClr val="000000"/>
                        </a:solidFill>
                        <a:latin typeface="+mn-lt"/>
                      </a:endParaRPr>
                    </a:p>
                  </a:txBody>
                  <a:tcPr marL="61703" marR="61703" marT="26030" marB="26030" anchor="ctr" horzOverflow="overflow"/>
                </a:tc>
              </a:tr>
              <a:tr h="18922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900" b="1" u="none" strike="noStrike" cap="none" normalizeH="0" baseline="0" dirty="0" smtClean="0">
                          <a:ln>
                            <a:noFill/>
                          </a:ln>
                          <a:solidFill>
                            <a:srgbClr val="000000"/>
                          </a:solidFill>
                          <a:effectLst/>
                        </a:rPr>
                        <a:t>New Sessions/Sec</a:t>
                      </a:r>
                      <a:endParaRPr kumimoji="0" lang="en-US" sz="900" b="1" i="0" u="none" strike="noStrike" cap="none" normalizeH="0" baseline="0" dirty="0" smtClean="0">
                        <a:ln>
                          <a:noFill/>
                        </a:ln>
                        <a:solidFill>
                          <a:srgbClr val="000000"/>
                        </a:solidFill>
                        <a:effectLst/>
                        <a:latin typeface="+mn-lt"/>
                      </a:endParaRPr>
                    </a:p>
                  </a:txBody>
                  <a:tcPr marL="61703" marR="61703" marT="26030" marB="26030" anchor="ctr" horzOverflow="overflow"/>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solidFill>
                            <a:srgbClr val="000000"/>
                          </a:solidFill>
                          <a:effectLst/>
                        </a:rPr>
                        <a:t>22,000</a:t>
                      </a:r>
                      <a:endParaRPr kumimoji="0" lang="en-US" sz="900" b="0" i="0" u="none" strike="noStrike" cap="none" normalizeH="0" baseline="0" dirty="0" smtClean="0">
                        <a:ln>
                          <a:noFill/>
                        </a:ln>
                        <a:solidFill>
                          <a:srgbClr val="000000"/>
                        </a:solidFill>
                        <a:effectLst/>
                        <a:latin typeface="+mn-lt"/>
                      </a:endParaRPr>
                    </a:p>
                  </a:txBody>
                  <a:tcPr marL="61703" marR="61703" marT="26030" marB="26030" anchor="ctr" horzOverflow="overflow"/>
                </a:tc>
                <a:tc>
                  <a:txBody>
                    <a:bodyPr/>
                    <a:lstStyle/>
                    <a:p>
                      <a:r>
                        <a:rPr lang="en-US" sz="900" b="1" kern="1200" dirty="0" smtClean="0">
                          <a:solidFill>
                            <a:srgbClr val="000000"/>
                          </a:solidFill>
                          <a:effectLst/>
                        </a:rPr>
                        <a:t>Max Number of FortiAPs (Total/Tunnel)</a:t>
                      </a:r>
                      <a:endParaRPr lang="en-US" sz="900" b="1" i="0" dirty="0">
                        <a:solidFill>
                          <a:srgbClr val="000000"/>
                        </a:solidFill>
                        <a:latin typeface="+mn-lt"/>
                      </a:endParaRPr>
                    </a:p>
                  </a:txBody>
                  <a:tcPr marL="61703" marR="61703" marT="26030" marB="26030" anchor="ctr" horzOverflow="overflow"/>
                </a:tc>
                <a:tc>
                  <a:txBody>
                    <a:bodyPr/>
                    <a:lstStyle/>
                    <a:p>
                      <a:pPr algn="ctr"/>
                      <a:r>
                        <a:rPr lang="en-US" sz="900" b="0" i="0" dirty="0" smtClean="0">
                          <a:solidFill>
                            <a:srgbClr val="000000"/>
                          </a:solidFill>
                          <a:latin typeface="+mn-lt"/>
                        </a:rPr>
                        <a:t>64 / 32</a:t>
                      </a:r>
                      <a:endParaRPr lang="en-US" sz="900" b="0" i="0" dirty="0">
                        <a:solidFill>
                          <a:srgbClr val="000000"/>
                        </a:solidFill>
                        <a:latin typeface="+mn-lt"/>
                      </a:endParaRPr>
                    </a:p>
                  </a:txBody>
                  <a:tcPr marL="61703" marR="61703" marT="26030" marB="26030" anchor="ctr" horzOverflow="overflow"/>
                </a:tc>
              </a:tr>
              <a:tr h="18922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900" b="1" u="none" strike="noStrike" cap="none" normalizeH="0" baseline="0" dirty="0" smtClean="0">
                          <a:ln>
                            <a:noFill/>
                          </a:ln>
                          <a:solidFill>
                            <a:srgbClr val="000000"/>
                          </a:solidFill>
                          <a:effectLst/>
                        </a:rPr>
                        <a:t>Firewall Policies</a:t>
                      </a:r>
                      <a:endParaRPr kumimoji="0" lang="en-US" sz="900" b="1" i="0" u="none" strike="noStrike" cap="none" normalizeH="0" baseline="0" dirty="0" smtClean="0">
                        <a:ln>
                          <a:noFill/>
                        </a:ln>
                        <a:solidFill>
                          <a:srgbClr val="000000"/>
                        </a:solidFill>
                        <a:effectLst/>
                        <a:latin typeface="+mn-lt"/>
                      </a:endParaRPr>
                    </a:p>
                  </a:txBody>
                  <a:tcPr marL="61703" marR="61703" marT="26030" marB="26030" anchor="ctr" horzOverflow="overflow"/>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ea typeface="MS PGothic" pitchFamily="34" charset="-128"/>
                          <a:cs typeface="MS PGothic" pitchFamily="34" charset="-128"/>
                        </a:rPr>
                        <a:t>10,000</a:t>
                      </a:r>
                      <a:endParaRPr kumimoji="0" lang="en-US" sz="9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tc>
                <a:tc>
                  <a:txBody>
                    <a:bodyPr/>
                    <a:lstStyle/>
                    <a:p>
                      <a:r>
                        <a:rPr lang="en-US" sz="900" b="1" kern="1200" dirty="0" smtClean="0">
                          <a:solidFill>
                            <a:srgbClr val="000000"/>
                          </a:solidFill>
                          <a:effectLst/>
                        </a:rPr>
                        <a:t>Max Number of FortiTokens </a:t>
                      </a:r>
                      <a:endParaRPr lang="en-US" sz="900" b="1" i="0" dirty="0">
                        <a:solidFill>
                          <a:srgbClr val="000000"/>
                        </a:solidFill>
                        <a:latin typeface="+mn-lt"/>
                      </a:endParaRPr>
                    </a:p>
                  </a:txBody>
                  <a:tcPr marL="61703" marR="61703" marT="26030" marB="26030" anchor="ctr" horzOverflow="overflow"/>
                </a:tc>
                <a:tc>
                  <a:txBody>
                    <a:bodyPr/>
                    <a:lstStyle/>
                    <a:p>
                      <a:pPr algn="ctr"/>
                      <a:r>
                        <a:rPr lang="en-US" sz="900" b="0" i="0" dirty="0" smtClean="0">
                          <a:solidFill>
                            <a:srgbClr val="000000"/>
                          </a:solidFill>
                          <a:latin typeface="+mn-lt"/>
                        </a:rPr>
                        <a:t>1,000</a:t>
                      </a:r>
                      <a:endParaRPr lang="en-US" sz="900" b="0" i="0" dirty="0">
                        <a:solidFill>
                          <a:srgbClr val="000000"/>
                        </a:solidFill>
                        <a:latin typeface="+mn-lt"/>
                      </a:endParaRPr>
                    </a:p>
                  </a:txBody>
                  <a:tcPr marL="61703" marR="61703" marT="26030" marB="26030" anchor="ctr" horzOverflow="overflow"/>
                </a:tc>
              </a:tr>
              <a:tr h="18922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900" b="1" kern="1200" dirty="0" smtClean="0">
                          <a:solidFill>
                            <a:srgbClr val="000000"/>
                          </a:solidFill>
                          <a:effectLst/>
                        </a:rPr>
                        <a:t>IPSec VPN Throughput </a:t>
                      </a:r>
                      <a:endParaRPr lang="en-US" sz="900" b="1" i="0" dirty="0" smtClean="0">
                        <a:solidFill>
                          <a:srgbClr val="000000"/>
                        </a:solidFill>
                        <a:latin typeface="+mn-lt"/>
                      </a:endParaRPr>
                    </a:p>
                  </a:txBody>
                  <a:tcPr marL="61703" marR="61703" marT="26030" marB="26030" anchor="ctr" horzOverflow="overflow"/>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de-DE" sz="900" b="0" i="0" u="none" strike="noStrike" cap="none" normalizeH="0" baseline="0" dirty="0" smtClean="0">
                          <a:ln>
                            <a:noFill/>
                          </a:ln>
                          <a:solidFill>
                            <a:srgbClr val="000000"/>
                          </a:solidFill>
                          <a:effectLst/>
                          <a:latin typeface="+mn-lt"/>
                          <a:ea typeface="MS PGothic" pitchFamily="34" charset="-128"/>
                          <a:cs typeface="MS PGothic" pitchFamily="34" charset="-128"/>
                        </a:rPr>
                        <a:t>60 Mbps</a:t>
                      </a:r>
                      <a:endParaRPr kumimoji="0" lang="en-US" sz="9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tc>
                <a:tc>
                  <a:txBody>
                    <a:bodyPr/>
                    <a:lstStyle/>
                    <a:p>
                      <a:r>
                        <a:rPr lang="en-US" sz="900" b="1" kern="1200" dirty="0" smtClean="0">
                          <a:solidFill>
                            <a:srgbClr val="000000"/>
                          </a:solidFill>
                          <a:effectLst/>
                        </a:rPr>
                        <a:t>Client-to-Gateway IPSec VPN Tunnels </a:t>
                      </a:r>
                      <a:endParaRPr lang="en-US" sz="900" b="1" i="0" dirty="0">
                        <a:solidFill>
                          <a:srgbClr val="000000"/>
                        </a:solidFill>
                        <a:latin typeface="+mn-lt"/>
                      </a:endParaRPr>
                    </a:p>
                  </a:txBody>
                  <a:tcPr marL="61703" marR="61703" marT="26030" marB="26030" anchor="ctr" horzOverflow="overflow"/>
                </a:tc>
                <a:tc>
                  <a:txBody>
                    <a:bodyPr/>
                    <a:lstStyle/>
                    <a:p>
                      <a:pPr algn="ctr"/>
                      <a:r>
                        <a:rPr lang="en-US" sz="900" b="0" i="0" dirty="0" smtClean="0">
                          <a:solidFill>
                            <a:srgbClr val="000000"/>
                          </a:solidFill>
                          <a:latin typeface="+mn-lt"/>
                        </a:rPr>
                        <a:t>5,000</a:t>
                      </a:r>
                      <a:endParaRPr lang="en-US" sz="900" b="0" i="0" dirty="0">
                        <a:solidFill>
                          <a:srgbClr val="000000"/>
                        </a:solidFill>
                        <a:latin typeface="+mn-lt"/>
                      </a:endParaRPr>
                    </a:p>
                  </a:txBody>
                  <a:tcPr marL="61703" marR="61703" marT="26030" marB="26030" anchor="ctr" horzOverflow="overflow"/>
                </a:tc>
              </a:tr>
              <a:tr h="32638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900" b="1" kern="1200" dirty="0" smtClean="0">
                          <a:solidFill>
                            <a:srgbClr val="000000"/>
                          </a:solidFill>
                          <a:effectLst/>
                        </a:rPr>
                        <a:t>SSL-VPN Throughput </a:t>
                      </a:r>
                      <a:endParaRPr lang="en-US" sz="900" b="1" dirty="0" smtClean="0">
                        <a:solidFill>
                          <a:srgbClr val="000000"/>
                        </a:solidFill>
                      </a:endParaRPr>
                    </a:p>
                  </a:txBody>
                  <a:tcPr marL="61703" marR="61703" marT="26030" marB="26030" anchor="ctr" horzOverflow="overflow"/>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de-DE" sz="900" b="0" i="0" u="none" strike="noStrike" cap="none" normalizeH="0" baseline="0" dirty="0" smtClean="0">
                          <a:ln>
                            <a:noFill/>
                          </a:ln>
                          <a:solidFill>
                            <a:srgbClr val="000000"/>
                          </a:solidFill>
                          <a:effectLst/>
                          <a:latin typeface="+mn-lt"/>
                          <a:ea typeface="MS PGothic" pitchFamily="34" charset="-128"/>
                          <a:cs typeface="MS PGothic" pitchFamily="34" charset="-128"/>
                        </a:rPr>
                        <a:t>100 Mbps</a:t>
                      </a:r>
                      <a:endParaRPr kumimoji="0" lang="en-US" sz="9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tc>
                <a:tc>
                  <a:txBody>
                    <a:bodyPr/>
                    <a:lstStyle/>
                    <a:p>
                      <a:r>
                        <a:rPr lang="en-US" sz="900" b="1" kern="1200" dirty="0" smtClean="0">
                          <a:solidFill>
                            <a:srgbClr val="000000"/>
                          </a:solidFill>
                          <a:effectLst/>
                        </a:rPr>
                        <a:t>Concurrent SSL-VPN Users </a:t>
                      </a:r>
                    </a:p>
                    <a:p>
                      <a:r>
                        <a:rPr lang="en-US" sz="900" b="1" kern="1200" dirty="0" smtClean="0">
                          <a:solidFill>
                            <a:srgbClr val="000000"/>
                          </a:solidFill>
                          <a:effectLst/>
                        </a:rPr>
                        <a:t>(Recommended Max) </a:t>
                      </a:r>
                      <a:endParaRPr lang="en-US" sz="900" b="1" i="0" dirty="0">
                        <a:solidFill>
                          <a:srgbClr val="000000"/>
                        </a:solidFill>
                        <a:latin typeface="+mn-lt"/>
                      </a:endParaRPr>
                    </a:p>
                  </a:txBody>
                  <a:tcPr marL="61703" marR="61703" marT="26030" marB="26030" anchor="ctr" horzOverflow="overflow"/>
                </a:tc>
                <a:tc>
                  <a:txBody>
                    <a:bodyPr/>
                    <a:lstStyle/>
                    <a:p>
                      <a:pPr algn="ctr"/>
                      <a:r>
                        <a:rPr lang="en-US" sz="900" b="0" i="0" dirty="0" smtClean="0">
                          <a:solidFill>
                            <a:srgbClr val="000000"/>
                          </a:solidFill>
                          <a:latin typeface="+mn-lt"/>
                        </a:rPr>
                        <a:t>200</a:t>
                      </a:r>
                      <a:endParaRPr lang="en-US" sz="900" b="0" i="0" dirty="0">
                        <a:solidFill>
                          <a:srgbClr val="000000"/>
                        </a:solidFill>
                        <a:latin typeface="+mn-lt"/>
                      </a:endParaRPr>
                    </a:p>
                  </a:txBody>
                  <a:tcPr marL="61703" marR="61703" marT="26030" marB="26030" anchor="ctr" horzOverflow="overflow"/>
                </a:tc>
              </a:tr>
            </a:tbl>
          </a:graphicData>
        </a:graphic>
      </p:graphicFrame>
      <p:grpSp>
        <p:nvGrpSpPr>
          <p:cNvPr id="2" name="Group 1"/>
          <p:cNvGrpSpPr/>
          <p:nvPr/>
        </p:nvGrpSpPr>
        <p:grpSpPr>
          <a:xfrm>
            <a:off x="571634" y="1044065"/>
            <a:ext cx="4644759" cy="1800226"/>
            <a:chOff x="529150" y="922465"/>
            <a:chExt cx="4644759" cy="1800226"/>
          </a:xfrm>
        </p:grpSpPr>
        <p:pic>
          <p:nvPicPr>
            <p:cNvPr id="3" name="Picture 2" descr="FGR-100C_Bk.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9150" y="1742604"/>
              <a:ext cx="4644759" cy="980087"/>
            </a:xfrm>
            <a:prstGeom prst="rect">
              <a:avLst/>
            </a:prstGeom>
          </p:spPr>
        </p:pic>
        <p:pic>
          <p:nvPicPr>
            <p:cNvPr id="4" name="Picture 3" descr="FGR-100C_Ft.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909" y="922465"/>
              <a:ext cx="4621240" cy="975124"/>
            </a:xfrm>
            <a:prstGeom prst="rect">
              <a:avLst/>
            </a:prstGeom>
          </p:spPr>
        </p:pic>
      </p:grpSp>
      <p:sp>
        <p:nvSpPr>
          <p:cNvPr id="9"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dirty="0"/>
              <a:t>2x GE RJ45 Interfaces</a:t>
            </a:r>
          </a:p>
          <a:p>
            <a:pPr marL="343033" indent="-343033" defTabSz="914379">
              <a:spcBef>
                <a:spcPct val="20000"/>
              </a:spcBef>
              <a:buClr>
                <a:schemeClr val="accent6"/>
              </a:buClr>
              <a:buFont typeface="+mj-ea"/>
              <a:buAutoNum type="circleNumDbPlain"/>
            </a:pPr>
            <a:r>
              <a:rPr lang="en-US" sz="1000" dirty="0"/>
              <a:t>4x FE Copper Interfaces</a:t>
            </a:r>
          </a:p>
          <a:p>
            <a:pPr marL="343033" indent="-343033" defTabSz="914379">
              <a:spcBef>
                <a:spcPct val="20000"/>
              </a:spcBef>
              <a:buClr>
                <a:schemeClr val="accent6"/>
              </a:buClr>
              <a:buFont typeface="+mj-ea"/>
              <a:buAutoNum type="circleNumDbPlain"/>
            </a:pPr>
            <a:r>
              <a:rPr lang="en-US" sz="1000" dirty="0"/>
              <a:t>4x 100Base-FX Interface (SC)</a:t>
            </a:r>
          </a:p>
          <a:p>
            <a:pPr defTabSz="914379">
              <a:spcBef>
                <a:spcPct val="20000"/>
              </a:spcBef>
              <a:buClr>
                <a:schemeClr val="accent6"/>
              </a:buClr>
            </a:pPr>
            <a:endParaRPr lang="en-US" sz="1000"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21220" y="2297091"/>
            <a:ext cx="372259" cy="5472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93479" y="2297091"/>
            <a:ext cx="372259" cy="547200"/>
          </a:xfrm>
          <a:prstGeom prst="rect">
            <a:avLst/>
          </a:prstGeom>
        </p:spPr>
      </p:pic>
    </p:spTree>
    <p:extLst>
      <p:ext uri="{BB962C8B-B14F-4D97-AF65-F5344CB8AC3E}">
        <p14:creationId xmlns:p14="http://schemas.microsoft.com/office/powerpoint/2010/main" val="3672768929"/>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b="0" i="0" dirty="0" smtClean="0"/>
              <a:t>FortiGate 200D</a:t>
            </a:r>
            <a:endParaRPr lang="en-US" b="0" i="0" dirty="0"/>
          </a:p>
        </p:txBody>
      </p:sp>
      <p:pic>
        <p:nvPicPr>
          <p:cNvPr id="2" name="Picture 1" descr="FG-200D-PORTS.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4013" y="1423065"/>
            <a:ext cx="4320000" cy="1078172"/>
          </a:xfrm>
          <a:prstGeom prst="rect">
            <a:avLst/>
          </a:prstGeom>
        </p:spPr>
      </p:pic>
      <p:sp>
        <p:nvSpPr>
          <p:cNvPr id="12"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WAN Ports</a:t>
            </a:r>
          </a:p>
          <a:p>
            <a:pPr marL="343033" indent="-343033" defTabSz="914379">
              <a:spcBef>
                <a:spcPct val="20000"/>
              </a:spcBef>
              <a:buClr>
                <a:schemeClr val="accent6"/>
              </a:buClr>
              <a:buFont typeface="+mj-ea"/>
              <a:buAutoNum type="circleNumDbPlain"/>
            </a:pPr>
            <a:r>
              <a:rPr lang="en-US" sz="1000" b="1" dirty="0"/>
              <a:t>16x GE RJ45 Switch Ports</a:t>
            </a:r>
          </a:p>
          <a:p>
            <a:pPr marL="343033" indent="-343033" defTabSz="914379">
              <a:spcBef>
                <a:spcPct val="20000"/>
              </a:spcBef>
              <a:buClr>
                <a:schemeClr val="accent6"/>
              </a:buClr>
              <a:buFont typeface="+mj-ea"/>
              <a:buAutoNum type="circleNumDbPlain"/>
            </a:pPr>
            <a:r>
              <a:rPr lang="en-US" sz="1000" b="1" dirty="0"/>
              <a:t>2x GE SFP Slots</a:t>
            </a:r>
          </a:p>
        </p:txBody>
      </p:sp>
      <p:pic>
        <p:nvPicPr>
          <p:cNvPr id="13" name="Picture 12"/>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21220" y="2297092"/>
            <a:ext cx="371856" cy="546608"/>
          </a:xfrm>
          <a:prstGeom prst="rect">
            <a:avLst/>
          </a:prstGeom>
        </p:spPr>
      </p:pic>
      <p:pic>
        <p:nvPicPr>
          <p:cNvPr id="14" name="Picture 13"/>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6193076" y="2303572"/>
            <a:ext cx="372258" cy="547200"/>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65335" y="2310349"/>
            <a:ext cx="372259" cy="547200"/>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a:ext>
            </a:extLst>
          </a:blip>
          <a:srcRect b="9983"/>
          <a:stretch/>
        </p:blipFill>
        <p:spPr>
          <a:xfrm>
            <a:off x="7309239" y="2316918"/>
            <a:ext cx="352836" cy="547200"/>
          </a:xfrm>
          <a:prstGeom prst="rect">
            <a:avLst/>
          </a:prstGeom>
        </p:spPr>
      </p:pic>
      <p:pic>
        <p:nvPicPr>
          <p:cNvPr id="3" name="Picture 2" descr="Storage-64GB.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937593" y="2310053"/>
            <a:ext cx="371646" cy="547200"/>
          </a:xfrm>
          <a:prstGeom prst="rect">
            <a:avLst/>
          </a:prstGeom>
        </p:spPr>
      </p:pic>
      <p:pic>
        <p:nvPicPr>
          <p:cNvPr id="11" name="Picture 10" descr="Firewall-Sym-Dk.pn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7" name="TextBox 16"/>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3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3.2 Million</a:t>
            </a:r>
          </a:p>
          <a:p>
            <a:r>
              <a:rPr lang="en-US" sz="800" dirty="0">
                <a:solidFill>
                  <a:srgbClr val="7F7F7F"/>
                </a:solidFill>
              </a:rPr>
              <a:t>Concurrent Sessions</a:t>
            </a:r>
          </a:p>
          <a:p>
            <a:endParaRPr lang="en-US" sz="800" dirty="0">
              <a:solidFill>
                <a:srgbClr val="7F7F7F"/>
              </a:solidFill>
            </a:endParaRPr>
          </a:p>
          <a:p>
            <a:r>
              <a:rPr lang="en-US" sz="1800" b="1" dirty="0"/>
              <a:t>77,000</a:t>
            </a:r>
          </a:p>
          <a:p>
            <a:r>
              <a:rPr lang="en-US" sz="800" dirty="0">
                <a:solidFill>
                  <a:srgbClr val="7F7F7F"/>
                </a:solidFill>
              </a:rPr>
              <a:t>New Sessions/Sec</a:t>
            </a:r>
          </a:p>
        </p:txBody>
      </p:sp>
      <p:cxnSp>
        <p:nvCxnSpPr>
          <p:cNvPr id="18" name="Straight Connector 17"/>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11"/>
          <a:stretch>
            <a:fillRect/>
          </a:stretch>
        </p:blipFill>
        <p:spPr>
          <a:xfrm>
            <a:off x="7396793" y="4062941"/>
            <a:ext cx="505867" cy="503339"/>
          </a:xfrm>
          <a:prstGeom prst="rect">
            <a:avLst/>
          </a:prstGeom>
        </p:spPr>
      </p:pic>
      <p:pic>
        <p:nvPicPr>
          <p:cNvPr id="24" name="Picture 23"/>
          <p:cNvPicPr>
            <a:picLocks noChangeAspect="1"/>
          </p:cNvPicPr>
          <p:nvPr/>
        </p:nvPicPr>
        <p:blipFill>
          <a:blip r:embed="rId12"/>
          <a:stretch>
            <a:fillRect/>
          </a:stretch>
        </p:blipFill>
        <p:spPr>
          <a:xfrm>
            <a:off x="6703208" y="4104601"/>
            <a:ext cx="468167" cy="438533"/>
          </a:xfrm>
          <a:prstGeom prst="rect">
            <a:avLst/>
          </a:prstGeom>
        </p:spPr>
      </p:pic>
      <p:pic>
        <p:nvPicPr>
          <p:cNvPr id="25" name="Picture 24"/>
          <p:cNvPicPr>
            <a:picLocks noChangeAspect="1"/>
          </p:cNvPicPr>
          <p:nvPr/>
        </p:nvPicPr>
        <p:blipFill>
          <a:blip r:embed="rId13"/>
          <a:stretch>
            <a:fillRect/>
          </a:stretch>
        </p:blipFill>
        <p:spPr>
          <a:xfrm>
            <a:off x="8097409" y="4111845"/>
            <a:ext cx="613216" cy="427264"/>
          </a:xfrm>
          <a:prstGeom prst="rect">
            <a:avLst/>
          </a:prstGeom>
        </p:spPr>
      </p:pic>
      <p:grpSp>
        <p:nvGrpSpPr>
          <p:cNvPr id="26" name="Group 25"/>
          <p:cNvGrpSpPr/>
          <p:nvPr/>
        </p:nvGrpSpPr>
        <p:grpSpPr>
          <a:xfrm>
            <a:off x="5984936" y="4091312"/>
            <a:ext cx="482083" cy="459205"/>
            <a:chOff x="5818638" y="4203821"/>
            <a:chExt cx="467667" cy="445474"/>
          </a:xfrm>
        </p:grpSpPr>
        <p:pic>
          <p:nvPicPr>
            <p:cNvPr id="27" name="Picture 26"/>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28" name="Picture 27"/>
            <p:cNvPicPr>
              <a:picLocks noChangeAspect="1"/>
            </p:cNvPicPr>
            <p:nvPr/>
          </p:nvPicPr>
          <p:blipFill>
            <a:blip r:embed="rId15"/>
            <a:stretch>
              <a:fillRect/>
            </a:stretch>
          </p:blipFill>
          <p:spPr>
            <a:xfrm flipH="1">
              <a:off x="5869115" y="4203821"/>
              <a:ext cx="417190" cy="445474"/>
            </a:xfrm>
            <a:prstGeom prst="rect">
              <a:avLst/>
            </a:prstGeom>
          </p:spPr>
        </p:pic>
      </p:grpSp>
      <p:sp>
        <p:nvSpPr>
          <p:cNvPr id="29" name="Rounded Rectangle 28"/>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600</a:t>
            </a:r>
          </a:p>
        </p:txBody>
      </p:sp>
      <p:sp>
        <p:nvSpPr>
          <p:cNvPr id="30" name="Rounded Rectangle 29"/>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1,000</a:t>
            </a:r>
          </a:p>
        </p:txBody>
      </p:sp>
      <p:sp>
        <p:nvSpPr>
          <p:cNvPr id="31" name="Rounded Rectangle 30"/>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128</a:t>
            </a:r>
          </a:p>
        </p:txBody>
      </p:sp>
      <p:sp>
        <p:nvSpPr>
          <p:cNvPr id="32" name="Rounded Rectangle 31"/>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cxnSp>
        <p:nvCxnSpPr>
          <p:cNvPr id="33" name="Straight Connector 32"/>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Branch Office</a:t>
            </a:r>
          </a:p>
          <a:p>
            <a:r>
              <a:rPr lang="en-US" sz="1000" dirty="0">
                <a:solidFill>
                  <a:schemeClr val="bg1">
                    <a:lumMod val="50000"/>
                  </a:schemeClr>
                </a:solidFill>
              </a:rPr>
              <a:t>DEFW / NGFW </a:t>
            </a:r>
          </a:p>
        </p:txBody>
      </p:sp>
      <p:pic>
        <p:nvPicPr>
          <p:cNvPr id="35" name="Picture 34"/>
          <p:cNvPicPr>
            <a:picLocks noChangeAspect="1"/>
          </p:cNvPicPr>
          <p:nvPr/>
        </p:nvPicPr>
        <p:blipFill>
          <a:blip r:embed="rId16">
            <a:duotone>
              <a:schemeClr val="accent3">
                <a:shade val="45000"/>
                <a:satMod val="135000"/>
              </a:schemeClr>
              <a:prstClr val="white"/>
            </a:duotone>
            <a:extLst>
              <a:ext uri="{BEBA8EAE-BF5A-486C-A8C5-ECC9F3942E4B}">
                <a14:imgProps xmlns:a14="http://schemas.microsoft.com/office/drawing/2010/main">
                  <a14:imgLayer r:embed="rId17">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36" name="Straight Connector 35"/>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38" name="Picture 37" descr="Hacker-Dk.png"/>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39" name="TextBox 38"/>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350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330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310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0" name="Picture 39" descr="NGFW_sym.png"/>
          <p:cNvPicPr>
            <a:picLocks noChangeAspect="1"/>
          </p:cNvPicPr>
          <p:nvPr/>
        </p:nvPicPr>
        <p:blipFill>
          <a:blip r:embed="rId19" cstate="email">
            <a:extLst>
              <a:ext uri="{BEBA8EAE-BF5A-486C-A8C5-ECC9F3942E4B}">
                <a14:imgProps xmlns:a14="http://schemas.microsoft.com/office/drawing/2010/main">
                  <a14:imgLayer r:embed="rId20">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41" name="Picture 40"/>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19770591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a:spLocks noGrp="1"/>
          </p:cNvSpPr>
          <p:nvPr>
            <p:ph type="title"/>
          </p:nvPr>
        </p:nvSpPr>
        <p:spPr>
          <a:prstGeom prst="rect">
            <a:avLst/>
          </a:prstGeo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2400" b="0" i="0">
                <a:solidFill>
                  <a:srgbClr val="1B232A"/>
                </a:solidFill>
                <a:latin typeface="Arial"/>
                <a:ea typeface="+mj-ea"/>
                <a:cs typeface="Arial"/>
              </a:defRPr>
            </a:lvl1pPr>
            <a:lvl2pPr algn="l" rtl="0" eaLnBrk="1" fontAlgn="base" hangingPunct="1">
              <a:spcBef>
                <a:spcPct val="0"/>
              </a:spcBef>
              <a:spcAft>
                <a:spcPct val="0"/>
              </a:spcAft>
              <a:defRPr sz="2700" b="1">
                <a:solidFill>
                  <a:schemeClr val="tx1"/>
                </a:solidFill>
                <a:latin typeface="Arial" charset="0"/>
                <a:ea typeface="Arial" charset="0"/>
                <a:cs typeface="Arial" charset="0"/>
              </a:defRPr>
            </a:lvl2pPr>
            <a:lvl3pPr algn="l" rtl="0" eaLnBrk="1" fontAlgn="base" hangingPunct="1">
              <a:spcBef>
                <a:spcPct val="0"/>
              </a:spcBef>
              <a:spcAft>
                <a:spcPct val="0"/>
              </a:spcAft>
              <a:defRPr sz="2700" b="1">
                <a:solidFill>
                  <a:schemeClr val="tx1"/>
                </a:solidFill>
                <a:latin typeface="Arial" charset="0"/>
                <a:ea typeface="Arial" charset="0"/>
                <a:cs typeface="Arial" charset="0"/>
              </a:defRPr>
            </a:lvl3pPr>
            <a:lvl4pPr algn="l" rtl="0" eaLnBrk="1" fontAlgn="base" hangingPunct="1">
              <a:spcBef>
                <a:spcPct val="0"/>
              </a:spcBef>
              <a:spcAft>
                <a:spcPct val="0"/>
              </a:spcAft>
              <a:defRPr sz="2700" b="1">
                <a:solidFill>
                  <a:schemeClr val="tx1"/>
                </a:solidFill>
                <a:latin typeface="Arial" charset="0"/>
                <a:ea typeface="Arial" charset="0"/>
                <a:cs typeface="Arial" charset="0"/>
              </a:defRPr>
            </a:lvl4pPr>
            <a:lvl5pPr algn="l" rtl="0" eaLnBrk="1" fontAlgn="base" hangingPunct="1">
              <a:spcBef>
                <a:spcPct val="0"/>
              </a:spcBef>
              <a:spcAft>
                <a:spcPct val="0"/>
              </a:spcAft>
              <a:defRPr sz="2700" b="1">
                <a:solidFill>
                  <a:schemeClr val="tx1"/>
                </a:solidFill>
                <a:latin typeface="Arial" charset="0"/>
                <a:ea typeface="Arial" charset="0"/>
                <a:cs typeface="Arial" charset="0"/>
              </a:defRPr>
            </a:lvl5pPr>
            <a:lvl6pPr marL="457200" algn="l" rtl="0" eaLnBrk="1" fontAlgn="base" hangingPunct="1">
              <a:spcBef>
                <a:spcPct val="0"/>
              </a:spcBef>
              <a:spcAft>
                <a:spcPct val="0"/>
              </a:spcAft>
              <a:defRPr sz="2700" b="1">
                <a:solidFill>
                  <a:schemeClr val="tx1"/>
                </a:solidFill>
                <a:latin typeface="Arial" charset="0"/>
                <a:ea typeface="Arial" charset="0"/>
                <a:cs typeface="Arial" charset="0"/>
              </a:defRPr>
            </a:lvl6pPr>
            <a:lvl7pPr marL="914400" algn="l" rtl="0" eaLnBrk="1" fontAlgn="base" hangingPunct="1">
              <a:spcBef>
                <a:spcPct val="0"/>
              </a:spcBef>
              <a:spcAft>
                <a:spcPct val="0"/>
              </a:spcAft>
              <a:defRPr sz="2700" b="1">
                <a:solidFill>
                  <a:schemeClr val="tx1"/>
                </a:solidFill>
                <a:latin typeface="Arial" charset="0"/>
                <a:ea typeface="Arial" charset="0"/>
                <a:cs typeface="Arial" charset="0"/>
              </a:defRPr>
            </a:lvl7pPr>
            <a:lvl8pPr marL="1371600" algn="l" rtl="0" eaLnBrk="1" fontAlgn="base" hangingPunct="1">
              <a:spcBef>
                <a:spcPct val="0"/>
              </a:spcBef>
              <a:spcAft>
                <a:spcPct val="0"/>
              </a:spcAft>
              <a:defRPr sz="2700" b="1">
                <a:solidFill>
                  <a:schemeClr val="tx1"/>
                </a:solidFill>
                <a:latin typeface="Arial" charset="0"/>
                <a:ea typeface="Arial" charset="0"/>
                <a:cs typeface="Arial" charset="0"/>
              </a:defRPr>
            </a:lvl8pPr>
            <a:lvl9pPr marL="1828800" algn="l" rtl="0" eaLnBrk="1" fontAlgn="base" hangingPunct="1">
              <a:spcBef>
                <a:spcPct val="0"/>
              </a:spcBef>
              <a:spcAft>
                <a:spcPct val="0"/>
              </a:spcAft>
              <a:defRPr sz="2700" b="1">
                <a:solidFill>
                  <a:schemeClr val="tx1"/>
                </a:solidFill>
                <a:latin typeface="Arial" charset="0"/>
                <a:ea typeface="Arial" charset="0"/>
                <a:cs typeface="Arial" charset="0"/>
              </a:defRPr>
            </a:lvl9pPr>
          </a:lstStyle>
          <a:p>
            <a:r>
              <a:rPr lang="en-US" dirty="0" smtClean="0">
                <a:latin typeface="+mj-lt"/>
                <a:ea typeface="ＭＳ Ｐゴシック" charset="0"/>
                <a:cs typeface="ＭＳ Ｐゴシック" charset="0"/>
              </a:rPr>
              <a:t>Content</a:t>
            </a:r>
            <a:endParaRPr lang="en-US" dirty="0">
              <a:latin typeface="+mj-lt"/>
              <a:ea typeface="ＭＳ Ｐゴシック" charset="0"/>
              <a:cs typeface="ＭＳ Ｐゴシック" charset="0"/>
            </a:endParaRPr>
          </a:p>
        </p:txBody>
      </p:sp>
      <p:sp>
        <p:nvSpPr>
          <p:cNvPr id="8" name="Text Placeholder 4"/>
          <p:cNvSpPr>
            <a:spLocks noGrp="1"/>
          </p:cNvSpPr>
          <p:nvPr>
            <p:ph idx="1"/>
          </p:nvPr>
        </p:nvSpPr>
        <p:spPr>
          <a:xfrm>
            <a:off x="515924" y="948847"/>
            <a:ext cx="8069886" cy="3645776"/>
          </a:xfrm>
          <a:prstGeom prst="rect">
            <a:avLst/>
          </a:prstGeom>
        </p:spPr>
        <p:txBody>
          <a:bodyPr numCol="3" spcCol="539977"/>
          <a:lstStyle/>
          <a:p>
            <a:pPr>
              <a:buClr>
                <a:schemeClr val="accent6"/>
              </a:buClr>
            </a:pPr>
            <a:r>
              <a:rPr lang="en-US" sz="2000" dirty="0"/>
              <a:t>FortiGate/FortiWiFi</a:t>
            </a:r>
          </a:p>
          <a:p>
            <a:pPr>
              <a:buClr>
                <a:schemeClr val="accent6"/>
              </a:buClr>
            </a:pPr>
            <a:r>
              <a:rPr lang="en-US" sz="2000" dirty="0"/>
              <a:t>FortiAP</a:t>
            </a:r>
          </a:p>
          <a:p>
            <a:pPr>
              <a:buClr>
                <a:schemeClr val="accent6"/>
              </a:buClr>
            </a:pPr>
            <a:r>
              <a:rPr lang="en-US" sz="2000" dirty="0"/>
              <a:t>FortiSwitch</a:t>
            </a:r>
          </a:p>
          <a:p>
            <a:pPr>
              <a:buClr>
                <a:schemeClr val="accent6"/>
              </a:buClr>
            </a:pPr>
            <a:r>
              <a:rPr lang="en-US" sz="2000" dirty="0"/>
              <a:t>FortiClient</a:t>
            </a:r>
          </a:p>
          <a:p>
            <a:pPr>
              <a:buClr>
                <a:schemeClr val="accent6"/>
              </a:buClr>
            </a:pPr>
            <a:r>
              <a:rPr lang="en-US" sz="2000" dirty="0"/>
              <a:t>FortiToken</a:t>
            </a:r>
          </a:p>
          <a:p>
            <a:pPr>
              <a:buClr>
                <a:schemeClr val="accent6"/>
              </a:buClr>
            </a:pPr>
            <a:r>
              <a:rPr lang="en-US" sz="2000" dirty="0"/>
              <a:t>FortiAnalyzer</a:t>
            </a:r>
          </a:p>
          <a:p>
            <a:pPr>
              <a:buClr>
                <a:schemeClr val="accent6"/>
              </a:buClr>
            </a:pPr>
            <a:r>
              <a:rPr lang="en-US" sz="2000" dirty="0"/>
              <a:t>FortiManager</a:t>
            </a:r>
          </a:p>
          <a:p>
            <a:pPr>
              <a:buClr>
                <a:schemeClr val="accent6"/>
              </a:buClr>
            </a:pPr>
            <a:r>
              <a:rPr lang="en-US" sz="2000" dirty="0" err="1"/>
              <a:t>FortiMonitor</a:t>
            </a:r>
            <a:endParaRPr lang="en-US" sz="2000" dirty="0"/>
          </a:p>
          <a:p>
            <a:pPr>
              <a:buClr>
                <a:schemeClr val="accent6"/>
              </a:buClr>
            </a:pPr>
            <a:r>
              <a:rPr lang="en-US" sz="2000" dirty="0"/>
              <a:t>FortiAuthenticator</a:t>
            </a:r>
          </a:p>
          <a:p>
            <a:pPr>
              <a:buClr>
                <a:schemeClr val="accent6"/>
              </a:buClr>
            </a:pPr>
            <a:r>
              <a:rPr lang="en-US" sz="2000" dirty="0"/>
              <a:t>FortiDDoS</a:t>
            </a:r>
          </a:p>
          <a:p>
            <a:pPr>
              <a:buClr>
                <a:schemeClr val="accent6"/>
              </a:buClr>
            </a:pPr>
            <a:r>
              <a:rPr lang="en-US" sz="2000" dirty="0"/>
              <a:t>FortiMail</a:t>
            </a:r>
          </a:p>
          <a:p>
            <a:pPr>
              <a:buClr>
                <a:schemeClr val="accent6"/>
              </a:buClr>
            </a:pPr>
            <a:r>
              <a:rPr lang="en-US" sz="2000" dirty="0"/>
              <a:t>FortiWeb</a:t>
            </a:r>
          </a:p>
          <a:p>
            <a:pPr>
              <a:buClr>
                <a:schemeClr val="accent6"/>
              </a:buClr>
            </a:pPr>
            <a:r>
              <a:rPr lang="en-US" sz="2000" dirty="0"/>
              <a:t>FortiSandbox</a:t>
            </a:r>
          </a:p>
          <a:p>
            <a:pPr>
              <a:buClr>
                <a:schemeClr val="accent6"/>
              </a:buClr>
            </a:pPr>
            <a:r>
              <a:rPr lang="en-US" sz="2000" dirty="0"/>
              <a:t>FortiDB</a:t>
            </a:r>
          </a:p>
          <a:p>
            <a:pPr>
              <a:buClr>
                <a:schemeClr val="accent6"/>
              </a:buClr>
            </a:pPr>
            <a:r>
              <a:rPr lang="en-US" sz="2000" dirty="0"/>
              <a:t>FortiADC</a:t>
            </a:r>
          </a:p>
          <a:p>
            <a:pPr>
              <a:buClr>
                <a:schemeClr val="accent6"/>
              </a:buClr>
            </a:pPr>
            <a:r>
              <a:rPr lang="en-US" sz="2000" dirty="0"/>
              <a:t>FortiWAN</a:t>
            </a:r>
          </a:p>
          <a:p>
            <a:pPr>
              <a:buClr>
                <a:schemeClr val="accent6"/>
              </a:buClr>
            </a:pPr>
            <a:r>
              <a:rPr lang="en-US" sz="2000" dirty="0"/>
              <a:t>FortiCache</a:t>
            </a:r>
          </a:p>
          <a:p>
            <a:pPr>
              <a:buClr>
                <a:schemeClr val="accent6"/>
              </a:buClr>
            </a:pPr>
            <a:r>
              <a:rPr lang="en-US" sz="2000" dirty="0"/>
              <a:t>FortiRecorder &amp; FortiCamera</a:t>
            </a:r>
          </a:p>
          <a:p>
            <a:pPr>
              <a:buClr>
                <a:schemeClr val="accent6"/>
              </a:buClr>
            </a:pPr>
            <a:r>
              <a:rPr lang="en-US" sz="2000" dirty="0"/>
              <a:t>FortiBridge</a:t>
            </a:r>
          </a:p>
          <a:p>
            <a:pPr>
              <a:buClr>
                <a:schemeClr val="accent6"/>
              </a:buClr>
            </a:pPr>
            <a:r>
              <a:rPr lang="en-US" sz="2000" dirty="0"/>
              <a:t>FortiTester</a:t>
            </a:r>
          </a:p>
          <a:p>
            <a:pPr marL="0" indent="0">
              <a:buNone/>
            </a:pPr>
            <a:endParaRPr lang="en-US" sz="2000" dirty="0"/>
          </a:p>
        </p:txBody>
      </p:sp>
    </p:spTree>
    <p:extLst>
      <p:ext uri="{BB962C8B-B14F-4D97-AF65-F5344CB8AC3E}">
        <p14:creationId xmlns:p14="http://schemas.microsoft.com/office/powerpoint/2010/main" val="1288365185"/>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b="0" i="0" dirty="0" smtClean="0"/>
              <a:t>FortiGate 200D-POE</a:t>
            </a:r>
            <a:endParaRPr lang="en-US" b="0" i="0" dirty="0"/>
          </a:p>
        </p:txBody>
      </p:sp>
      <p:sp>
        <p:nvSpPr>
          <p:cNvPr id="8"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WAN Ports</a:t>
            </a:r>
          </a:p>
          <a:p>
            <a:pPr marL="343033" indent="-343033" defTabSz="914379">
              <a:spcBef>
                <a:spcPct val="20000"/>
              </a:spcBef>
              <a:buClr>
                <a:schemeClr val="accent6"/>
              </a:buClr>
              <a:buFont typeface="+mj-ea"/>
              <a:buAutoNum type="circleNumDbPlain"/>
            </a:pPr>
            <a:r>
              <a:rPr lang="en-US" sz="1000" b="1" dirty="0"/>
              <a:t>8x GE RJ45 Switch Ports</a:t>
            </a:r>
          </a:p>
          <a:p>
            <a:pPr marL="343033" indent="-343033" defTabSz="914379">
              <a:spcBef>
                <a:spcPct val="20000"/>
              </a:spcBef>
              <a:buClr>
                <a:schemeClr val="accent6"/>
              </a:buClr>
              <a:buFont typeface="+mj-ea"/>
              <a:buAutoNum type="circleNumDbPlain"/>
            </a:pPr>
            <a:r>
              <a:rPr lang="en-US" sz="1000" b="1" dirty="0"/>
              <a:t>8x GE RJ45 PoE Ports</a:t>
            </a:r>
          </a:p>
          <a:p>
            <a:pPr marL="343033" indent="-343033" defTabSz="914379">
              <a:spcBef>
                <a:spcPct val="20000"/>
              </a:spcBef>
              <a:buClr>
                <a:schemeClr val="accent6"/>
              </a:buClr>
              <a:buFont typeface="+mj-ea"/>
              <a:buAutoNum type="circleNumDbPlain"/>
            </a:pPr>
            <a:r>
              <a:rPr lang="en-US" sz="1000" b="1" dirty="0"/>
              <a:t>2x GE SFP Slots</a:t>
            </a:r>
          </a:p>
        </p:txBody>
      </p:sp>
      <p:grpSp>
        <p:nvGrpSpPr>
          <p:cNvPr id="3" name="Group 2"/>
          <p:cNvGrpSpPr/>
          <p:nvPr/>
        </p:nvGrpSpPr>
        <p:grpSpPr>
          <a:xfrm>
            <a:off x="734013" y="1459060"/>
            <a:ext cx="4320000" cy="1006181"/>
            <a:chOff x="533399" y="1428750"/>
            <a:chExt cx="4611016" cy="1006181"/>
          </a:xfrm>
        </p:grpSpPr>
        <p:pic>
          <p:nvPicPr>
            <p:cNvPr id="16" name="Picture 15" descr="FG-200D-POE-Fron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3401" y="1428750"/>
              <a:ext cx="4611014" cy="416966"/>
            </a:xfrm>
            <a:prstGeom prst="rect">
              <a:avLst/>
            </a:prstGeom>
          </p:spPr>
        </p:pic>
        <p:pic>
          <p:nvPicPr>
            <p:cNvPr id="17" name="Picture 16" descr="FG-200D-POE-Bac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399" y="1969768"/>
              <a:ext cx="4611015" cy="465163"/>
            </a:xfrm>
            <a:prstGeom prst="rect">
              <a:avLst/>
            </a:prstGeom>
          </p:spPr>
        </p:pic>
      </p:grpSp>
      <p:sp>
        <p:nvSpPr>
          <p:cNvPr id="29" name="Oval 28"/>
          <p:cNvSpPr/>
          <p:nvPr/>
        </p:nvSpPr>
        <p:spPr bwMode="auto">
          <a:xfrm>
            <a:off x="1597851" y="182126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30" name="Oval 29"/>
          <p:cNvSpPr/>
          <p:nvPr/>
        </p:nvSpPr>
        <p:spPr bwMode="auto">
          <a:xfrm>
            <a:off x="4416109" y="1804864"/>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sp>
        <p:nvSpPr>
          <p:cNvPr id="31" name="Oval 30"/>
          <p:cNvSpPr/>
          <p:nvPr/>
        </p:nvSpPr>
        <p:spPr bwMode="auto">
          <a:xfrm>
            <a:off x="3839711" y="1804864"/>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sp>
        <p:nvSpPr>
          <p:cNvPr id="32" name="Oval 31"/>
          <p:cNvSpPr/>
          <p:nvPr/>
        </p:nvSpPr>
        <p:spPr bwMode="auto">
          <a:xfrm>
            <a:off x="4777644" y="1804864"/>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4</a:t>
            </a:r>
          </a:p>
        </p:txBody>
      </p:sp>
      <p:sp>
        <p:nvSpPr>
          <p:cNvPr id="2" name="TextBox 1"/>
          <p:cNvSpPr txBox="1"/>
          <p:nvPr/>
        </p:nvSpPr>
        <p:spPr>
          <a:xfrm>
            <a:off x="6753430" y="4818615"/>
            <a:ext cx="1905000" cy="219275"/>
          </a:xfrm>
          <a:prstGeom prst="rect">
            <a:avLst/>
          </a:prstGeom>
          <a:noFill/>
        </p:spPr>
        <p:txBody>
          <a:bodyPr wrap="square" lIns="91436" tIns="45718" rIns="91436" bIns="45718" rtlCol="0">
            <a:spAutoFit/>
          </a:bodyPr>
          <a:lstStyle/>
          <a:p>
            <a:pPr algn="r"/>
            <a:r>
              <a:rPr lang="en-US" sz="800" dirty="0">
                <a:solidFill>
                  <a:srgbClr val="404040"/>
                </a:solidFill>
                <a:latin typeface="Arial"/>
                <a:cs typeface="Arial"/>
              </a:rPr>
              <a:t>* 3</a:t>
            </a:r>
            <a:r>
              <a:rPr lang="en-US" sz="800" baseline="30000" dirty="0">
                <a:solidFill>
                  <a:srgbClr val="404040"/>
                </a:solidFill>
                <a:latin typeface="Arial"/>
                <a:cs typeface="Arial"/>
              </a:rPr>
              <a:t>rd</a:t>
            </a:r>
            <a:r>
              <a:rPr lang="en-US" sz="800" dirty="0">
                <a:solidFill>
                  <a:srgbClr val="404040"/>
                </a:solidFill>
                <a:latin typeface="Arial"/>
                <a:cs typeface="Arial"/>
              </a:rPr>
              <a:t> party RPS required.</a:t>
            </a:r>
          </a:p>
        </p:txBody>
      </p:sp>
      <p:pic>
        <p:nvPicPr>
          <p:cNvPr id="22" name="Picture 21"/>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21220" y="2297092"/>
            <a:ext cx="371856" cy="546608"/>
          </a:xfrm>
          <a:prstGeom prst="rect">
            <a:avLst/>
          </a:prstGeom>
        </p:spPr>
      </p:pic>
      <p:pic>
        <p:nvPicPr>
          <p:cNvPr id="33" name="Picture 32"/>
          <p:cNvPicPr>
            <a:picLocks noChangeAspect="1"/>
          </p:cNvPicPr>
          <p:nvPr/>
        </p:nvPicPr>
        <p:blipFill>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6193076" y="2297387"/>
            <a:ext cx="372258" cy="547200"/>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67299" y="2297683"/>
            <a:ext cx="372259" cy="547200"/>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83462" y="2296499"/>
            <a:ext cx="372258" cy="547200"/>
          </a:xfrm>
          <a:prstGeom prst="rect">
            <a:avLst/>
          </a:prstGeom>
        </p:spPr>
      </p:pic>
      <p:pic>
        <p:nvPicPr>
          <p:cNvPr id="37" name="Picture 36"/>
          <p:cNvPicPr>
            <a:picLocks noChangeAspect="1"/>
          </p:cNvPicPr>
          <p:nvPr/>
        </p:nvPicPr>
        <p:blipFill rotWithShape="1">
          <a:blip r:embed="rId10" cstate="print">
            <a:extLst>
              <a:ext uri="{28A0092B-C50C-407E-A947-70E740481C1C}">
                <a14:useLocalDpi xmlns:a14="http://schemas.microsoft.com/office/drawing/2010/main"/>
              </a:ext>
            </a:extLst>
          </a:blip>
          <a:srcRect b="9983"/>
          <a:stretch/>
        </p:blipFill>
        <p:spPr>
          <a:xfrm>
            <a:off x="8055720" y="2298867"/>
            <a:ext cx="352836" cy="547200"/>
          </a:xfrm>
          <a:prstGeom prst="rect">
            <a:avLst/>
          </a:prstGeom>
        </p:spPr>
      </p:pic>
      <p:pic>
        <p:nvPicPr>
          <p:cNvPr id="38" name="Picture 3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11204" y="2298867"/>
            <a:ext cx="372258" cy="547200"/>
          </a:xfrm>
          <a:prstGeom prst="rect">
            <a:avLst/>
          </a:prstGeom>
        </p:spPr>
      </p:pic>
      <p:pic>
        <p:nvPicPr>
          <p:cNvPr id="20" name="Picture 19" descr="Storage-64GB.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39558" y="2298275"/>
            <a:ext cx="371646" cy="547200"/>
          </a:xfrm>
          <a:prstGeom prst="rect">
            <a:avLst/>
          </a:prstGeom>
        </p:spPr>
      </p:pic>
      <p:pic>
        <p:nvPicPr>
          <p:cNvPr id="21" name="Picture 20" descr="Firewall-Sym-Dk.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23" name="TextBox 22"/>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3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3.2 Million</a:t>
            </a:r>
          </a:p>
          <a:p>
            <a:r>
              <a:rPr lang="en-US" sz="800" dirty="0">
                <a:solidFill>
                  <a:srgbClr val="7F7F7F"/>
                </a:solidFill>
              </a:rPr>
              <a:t>Concurrent Sessions</a:t>
            </a:r>
          </a:p>
          <a:p>
            <a:endParaRPr lang="en-US" sz="800" dirty="0">
              <a:solidFill>
                <a:srgbClr val="7F7F7F"/>
              </a:solidFill>
            </a:endParaRPr>
          </a:p>
          <a:p>
            <a:r>
              <a:rPr lang="en-US" sz="1800" b="1" dirty="0"/>
              <a:t>77,000</a:t>
            </a:r>
          </a:p>
          <a:p>
            <a:r>
              <a:rPr lang="en-US" sz="800" dirty="0">
                <a:solidFill>
                  <a:srgbClr val="7F7F7F"/>
                </a:solidFill>
              </a:rPr>
              <a:t>New Sessions/Sec</a:t>
            </a:r>
          </a:p>
        </p:txBody>
      </p:sp>
      <p:cxnSp>
        <p:nvCxnSpPr>
          <p:cNvPr id="24" name="Straight Connector 23"/>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14"/>
          <a:stretch>
            <a:fillRect/>
          </a:stretch>
        </p:blipFill>
        <p:spPr>
          <a:xfrm>
            <a:off x="7396793" y="4062941"/>
            <a:ext cx="505867" cy="503339"/>
          </a:xfrm>
          <a:prstGeom prst="rect">
            <a:avLst/>
          </a:prstGeom>
        </p:spPr>
      </p:pic>
      <p:pic>
        <p:nvPicPr>
          <p:cNvPr id="39" name="Picture 38"/>
          <p:cNvPicPr>
            <a:picLocks noChangeAspect="1"/>
          </p:cNvPicPr>
          <p:nvPr/>
        </p:nvPicPr>
        <p:blipFill>
          <a:blip r:embed="rId15"/>
          <a:stretch>
            <a:fillRect/>
          </a:stretch>
        </p:blipFill>
        <p:spPr>
          <a:xfrm>
            <a:off x="6703208" y="4104601"/>
            <a:ext cx="468167" cy="438533"/>
          </a:xfrm>
          <a:prstGeom prst="rect">
            <a:avLst/>
          </a:prstGeom>
        </p:spPr>
      </p:pic>
      <p:pic>
        <p:nvPicPr>
          <p:cNvPr id="40" name="Picture 39"/>
          <p:cNvPicPr>
            <a:picLocks noChangeAspect="1"/>
          </p:cNvPicPr>
          <p:nvPr/>
        </p:nvPicPr>
        <p:blipFill>
          <a:blip r:embed="rId16"/>
          <a:stretch>
            <a:fillRect/>
          </a:stretch>
        </p:blipFill>
        <p:spPr>
          <a:xfrm>
            <a:off x="8097409" y="4111845"/>
            <a:ext cx="613216" cy="427264"/>
          </a:xfrm>
          <a:prstGeom prst="rect">
            <a:avLst/>
          </a:prstGeom>
        </p:spPr>
      </p:pic>
      <p:grpSp>
        <p:nvGrpSpPr>
          <p:cNvPr id="41" name="Group 40"/>
          <p:cNvGrpSpPr/>
          <p:nvPr/>
        </p:nvGrpSpPr>
        <p:grpSpPr>
          <a:xfrm>
            <a:off x="5984936" y="4091312"/>
            <a:ext cx="482083" cy="459205"/>
            <a:chOff x="5818638" y="4203821"/>
            <a:chExt cx="467667" cy="445474"/>
          </a:xfrm>
        </p:grpSpPr>
        <p:pic>
          <p:nvPicPr>
            <p:cNvPr id="42" name="Picture 41"/>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43" name="Picture 42"/>
            <p:cNvPicPr>
              <a:picLocks noChangeAspect="1"/>
            </p:cNvPicPr>
            <p:nvPr/>
          </p:nvPicPr>
          <p:blipFill>
            <a:blip r:embed="rId18"/>
            <a:stretch>
              <a:fillRect/>
            </a:stretch>
          </p:blipFill>
          <p:spPr>
            <a:xfrm flipH="1">
              <a:off x="5869115" y="4203821"/>
              <a:ext cx="417190" cy="445474"/>
            </a:xfrm>
            <a:prstGeom prst="rect">
              <a:avLst/>
            </a:prstGeom>
          </p:spPr>
        </p:pic>
      </p:grpSp>
      <p:sp>
        <p:nvSpPr>
          <p:cNvPr id="44" name="Rounded Rectangle 43"/>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600</a:t>
            </a:r>
          </a:p>
        </p:txBody>
      </p:sp>
      <p:sp>
        <p:nvSpPr>
          <p:cNvPr id="45" name="Rounded Rectangle 44"/>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1,000</a:t>
            </a:r>
          </a:p>
        </p:txBody>
      </p:sp>
      <p:sp>
        <p:nvSpPr>
          <p:cNvPr id="46" name="Rounded Rectangle 45"/>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128</a:t>
            </a:r>
          </a:p>
        </p:txBody>
      </p:sp>
      <p:sp>
        <p:nvSpPr>
          <p:cNvPr id="47" name="Rounded Rectangle 46"/>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cxnSp>
        <p:nvCxnSpPr>
          <p:cNvPr id="48" name="Straight Connector 47"/>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Branch Office</a:t>
            </a:r>
          </a:p>
          <a:p>
            <a:r>
              <a:rPr lang="en-US" sz="1000" dirty="0">
                <a:solidFill>
                  <a:schemeClr val="bg1">
                    <a:lumMod val="50000"/>
                  </a:schemeClr>
                </a:solidFill>
              </a:rPr>
              <a:t>DEFW / NGFW </a:t>
            </a:r>
          </a:p>
        </p:txBody>
      </p:sp>
      <p:pic>
        <p:nvPicPr>
          <p:cNvPr id="50" name="Picture 49"/>
          <p:cNvPicPr>
            <a:picLocks noChangeAspect="1"/>
          </p:cNvPicPr>
          <p:nvPr/>
        </p:nvPicPr>
        <p:blipFill>
          <a:blip r:embed="rId19">
            <a:duotone>
              <a:schemeClr val="accent3">
                <a:shade val="45000"/>
                <a:satMod val="135000"/>
              </a:schemeClr>
              <a:prstClr val="white"/>
            </a:duotone>
            <a:extLst>
              <a:ext uri="{BEBA8EAE-BF5A-486C-A8C5-ECC9F3942E4B}">
                <a14:imgProps xmlns:a14="http://schemas.microsoft.com/office/drawing/2010/main">
                  <a14:imgLayer r:embed="rId20">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51" name="Straight Connector 50"/>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53" name="Picture 52" descr="Hacker-Dk.png"/>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54" name="TextBox 53"/>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350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330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310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55" name="Picture 54" descr="NGFW_sym.png"/>
          <p:cNvPicPr>
            <a:picLocks noChangeAspect="1"/>
          </p:cNvPicPr>
          <p:nvPr/>
        </p:nvPicPr>
        <p:blipFill>
          <a:blip r:embed="rId22" cstate="email">
            <a:extLst>
              <a:ext uri="{BEBA8EAE-BF5A-486C-A8C5-ECC9F3942E4B}">
                <a14:imgProps xmlns:a14="http://schemas.microsoft.com/office/drawing/2010/main">
                  <a14:imgLayer r:embed="rId23">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56" name="Picture 55"/>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2148293187"/>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G-240D-PORTS.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4013" y="1423065"/>
            <a:ext cx="4320000" cy="1078172"/>
          </a:xfrm>
          <a:prstGeom prst="rect">
            <a:avLst/>
          </a:prstGeom>
        </p:spPr>
      </p:pic>
      <p:sp>
        <p:nvSpPr>
          <p:cNvPr id="25602" name="Rectangle 2"/>
          <p:cNvSpPr>
            <a:spLocks noGrp="1" noChangeArrowheads="1"/>
          </p:cNvSpPr>
          <p:nvPr>
            <p:ph type="title"/>
          </p:nvPr>
        </p:nvSpPr>
        <p:spPr/>
        <p:txBody>
          <a:bodyPr/>
          <a:lstStyle/>
          <a:p>
            <a:pPr eaLnBrk="1" hangingPunct="1"/>
            <a:r>
              <a:rPr lang="en-US" b="0" i="0" dirty="0" smtClean="0"/>
              <a:t>FortiGate 240D</a:t>
            </a:r>
            <a:endParaRPr lang="en-US" b="0" i="0" dirty="0"/>
          </a:p>
        </p:txBody>
      </p:sp>
      <p:sp>
        <p:nvSpPr>
          <p:cNvPr id="11"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WAN Ports</a:t>
            </a:r>
          </a:p>
          <a:p>
            <a:pPr marL="343033" indent="-343033" defTabSz="914379">
              <a:spcBef>
                <a:spcPct val="20000"/>
              </a:spcBef>
              <a:buClr>
                <a:schemeClr val="accent6"/>
              </a:buClr>
              <a:buFont typeface="+mj-ea"/>
              <a:buAutoNum type="circleNumDbPlain"/>
            </a:pPr>
            <a:r>
              <a:rPr lang="en-US" sz="1000" b="1" dirty="0"/>
              <a:t>40x GE RJ45 Switch Ports</a:t>
            </a:r>
          </a:p>
          <a:p>
            <a:pPr marL="343033" indent="-343033" defTabSz="914379">
              <a:spcBef>
                <a:spcPct val="20000"/>
              </a:spcBef>
              <a:buClr>
                <a:schemeClr val="accent6"/>
              </a:buClr>
              <a:buFont typeface="+mj-ea"/>
              <a:buAutoNum type="circleNumDbPlain"/>
            </a:pPr>
            <a:r>
              <a:rPr lang="en-US" sz="1000" b="1" dirty="0"/>
              <a:t>2x GE SFP Slots</a:t>
            </a:r>
          </a:p>
        </p:txBody>
      </p:sp>
      <p:pic>
        <p:nvPicPr>
          <p:cNvPr id="13" name="Picture 12"/>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21220" y="2297092"/>
            <a:ext cx="371856" cy="546608"/>
          </a:xfrm>
          <a:prstGeom prst="rect">
            <a:avLst/>
          </a:prstGeom>
        </p:spPr>
      </p:pic>
      <p:pic>
        <p:nvPicPr>
          <p:cNvPr id="14" name="Picture 13"/>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6193076" y="2297091"/>
            <a:ext cx="372258" cy="547200"/>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a:ext>
            </a:extLst>
          </a:blip>
          <a:srcRect b="9983"/>
          <a:stretch/>
        </p:blipFill>
        <p:spPr>
          <a:xfrm>
            <a:off x="7681497" y="2297091"/>
            <a:ext cx="352836" cy="547200"/>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65335" y="2296795"/>
            <a:ext cx="372259" cy="547200"/>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09239" y="2297091"/>
            <a:ext cx="372258" cy="547200"/>
          </a:xfrm>
          <a:prstGeom prst="rect">
            <a:avLst/>
          </a:prstGeom>
        </p:spPr>
      </p:pic>
      <p:pic>
        <p:nvPicPr>
          <p:cNvPr id="22" name="Picture 21" descr="Storage-64GB.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937593" y="2297091"/>
            <a:ext cx="371646" cy="547200"/>
          </a:xfrm>
          <a:prstGeom prst="rect">
            <a:avLst/>
          </a:prstGeom>
        </p:spPr>
      </p:pic>
      <p:pic>
        <p:nvPicPr>
          <p:cNvPr id="12" name="Picture 11" descr="Firewall-Sym-Dk.pn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6" name="TextBox 15"/>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4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3.2 Million</a:t>
            </a:r>
          </a:p>
          <a:p>
            <a:r>
              <a:rPr lang="en-US" sz="800" dirty="0">
                <a:solidFill>
                  <a:srgbClr val="7F7F7F"/>
                </a:solidFill>
              </a:rPr>
              <a:t>Concurrent Sessions</a:t>
            </a:r>
          </a:p>
          <a:p>
            <a:endParaRPr lang="en-US" sz="800" dirty="0">
              <a:solidFill>
                <a:srgbClr val="7F7F7F"/>
              </a:solidFill>
            </a:endParaRPr>
          </a:p>
          <a:p>
            <a:r>
              <a:rPr lang="en-US" sz="1800" b="1" dirty="0"/>
              <a:t>77,000</a:t>
            </a:r>
          </a:p>
          <a:p>
            <a:r>
              <a:rPr lang="en-US" sz="800" dirty="0">
                <a:solidFill>
                  <a:srgbClr val="7F7F7F"/>
                </a:solidFill>
              </a:rPr>
              <a:t>New Sessions/Sec</a:t>
            </a:r>
          </a:p>
        </p:txBody>
      </p:sp>
      <p:cxnSp>
        <p:nvCxnSpPr>
          <p:cNvPr id="19" name="Straight Connector 18"/>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12"/>
          <a:stretch>
            <a:fillRect/>
          </a:stretch>
        </p:blipFill>
        <p:spPr>
          <a:xfrm>
            <a:off x="7396793" y="4062941"/>
            <a:ext cx="505867" cy="503339"/>
          </a:xfrm>
          <a:prstGeom prst="rect">
            <a:avLst/>
          </a:prstGeom>
        </p:spPr>
      </p:pic>
      <p:pic>
        <p:nvPicPr>
          <p:cNvPr id="26" name="Picture 25"/>
          <p:cNvPicPr>
            <a:picLocks noChangeAspect="1"/>
          </p:cNvPicPr>
          <p:nvPr/>
        </p:nvPicPr>
        <p:blipFill>
          <a:blip r:embed="rId13"/>
          <a:stretch>
            <a:fillRect/>
          </a:stretch>
        </p:blipFill>
        <p:spPr>
          <a:xfrm>
            <a:off x="6703208" y="4104601"/>
            <a:ext cx="468167" cy="438533"/>
          </a:xfrm>
          <a:prstGeom prst="rect">
            <a:avLst/>
          </a:prstGeom>
        </p:spPr>
      </p:pic>
      <p:pic>
        <p:nvPicPr>
          <p:cNvPr id="27" name="Picture 26"/>
          <p:cNvPicPr>
            <a:picLocks noChangeAspect="1"/>
          </p:cNvPicPr>
          <p:nvPr/>
        </p:nvPicPr>
        <p:blipFill>
          <a:blip r:embed="rId14"/>
          <a:stretch>
            <a:fillRect/>
          </a:stretch>
        </p:blipFill>
        <p:spPr>
          <a:xfrm>
            <a:off x="8097409" y="4111845"/>
            <a:ext cx="613216" cy="427264"/>
          </a:xfrm>
          <a:prstGeom prst="rect">
            <a:avLst/>
          </a:prstGeom>
        </p:spPr>
      </p:pic>
      <p:grpSp>
        <p:nvGrpSpPr>
          <p:cNvPr id="28" name="Group 27"/>
          <p:cNvGrpSpPr/>
          <p:nvPr/>
        </p:nvGrpSpPr>
        <p:grpSpPr>
          <a:xfrm>
            <a:off x="5984936" y="4091312"/>
            <a:ext cx="482083" cy="459205"/>
            <a:chOff x="5818638" y="4203821"/>
            <a:chExt cx="467667" cy="445474"/>
          </a:xfrm>
        </p:grpSpPr>
        <p:pic>
          <p:nvPicPr>
            <p:cNvPr id="29" name="Picture 28"/>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30" name="Picture 29"/>
            <p:cNvPicPr>
              <a:picLocks noChangeAspect="1"/>
            </p:cNvPicPr>
            <p:nvPr/>
          </p:nvPicPr>
          <p:blipFill>
            <a:blip r:embed="rId16"/>
            <a:stretch>
              <a:fillRect/>
            </a:stretch>
          </p:blipFill>
          <p:spPr>
            <a:xfrm flipH="1">
              <a:off x="5869115" y="4203821"/>
              <a:ext cx="417190" cy="445474"/>
            </a:xfrm>
            <a:prstGeom prst="rect">
              <a:avLst/>
            </a:prstGeom>
          </p:spPr>
        </p:pic>
      </p:grpSp>
      <p:sp>
        <p:nvSpPr>
          <p:cNvPr id="31" name="Rounded Rectangle 30"/>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600</a:t>
            </a:r>
          </a:p>
        </p:txBody>
      </p:sp>
      <p:sp>
        <p:nvSpPr>
          <p:cNvPr id="32" name="Rounded Rectangle 31"/>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1,000</a:t>
            </a:r>
          </a:p>
        </p:txBody>
      </p:sp>
      <p:sp>
        <p:nvSpPr>
          <p:cNvPr id="33" name="Rounded Rectangle 32"/>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128</a:t>
            </a:r>
          </a:p>
        </p:txBody>
      </p:sp>
      <p:sp>
        <p:nvSpPr>
          <p:cNvPr id="34" name="Rounded Rectangle 33"/>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cxnSp>
        <p:nvCxnSpPr>
          <p:cNvPr id="35" name="Straight Connector 34"/>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Branch Office</a:t>
            </a:r>
          </a:p>
          <a:p>
            <a:r>
              <a:rPr lang="en-US" sz="1000" dirty="0">
                <a:solidFill>
                  <a:schemeClr val="bg1">
                    <a:lumMod val="50000"/>
                  </a:schemeClr>
                </a:solidFill>
              </a:rPr>
              <a:t>DEFW / NGFW </a:t>
            </a:r>
          </a:p>
        </p:txBody>
      </p:sp>
      <p:pic>
        <p:nvPicPr>
          <p:cNvPr id="37" name="Picture 36"/>
          <p:cNvPicPr>
            <a:picLocks noChangeAspect="1"/>
          </p:cNvPicPr>
          <p:nvPr/>
        </p:nvPicPr>
        <p:blipFill>
          <a:blip r:embed="rId17">
            <a:duotone>
              <a:schemeClr val="accent3">
                <a:shade val="45000"/>
                <a:satMod val="135000"/>
              </a:schemeClr>
              <a:prstClr val="white"/>
            </a:duotone>
            <a:extLst>
              <a:ext uri="{BEBA8EAE-BF5A-486C-A8C5-ECC9F3942E4B}">
                <a14:imgProps xmlns:a14="http://schemas.microsoft.com/office/drawing/2010/main">
                  <a14:imgLayer r:embed="rId18">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38" name="Straight Connector 37"/>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40" name="Picture 39" descr="Hacker-Dk.png"/>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1" name="TextBox 40"/>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350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330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310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2" name="Picture 41" descr="NGFW_sym.png"/>
          <p:cNvPicPr>
            <a:picLocks noChangeAspect="1"/>
          </p:cNvPicPr>
          <p:nvPr/>
        </p:nvPicPr>
        <p:blipFill>
          <a:blip r:embed="rId20" cstate="email">
            <a:extLst>
              <a:ext uri="{BEBA8EAE-BF5A-486C-A8C5-ECC9F3942E4B}">
                <a14:imgProps xmlns:a14="http://schemas.microsoft.com/office/drawing/2010/main">
                  <a14:imgLayer r:embed="rId21">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43" name="Picture 42"/>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1428235020"/>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b="0" i="0" dirty="0" smtClean="0"/>
              <a:t>FortiGate 240D-POE</a:t>
            </a:r>
            <a:endParaRPr lang="en-US" b="0" i="0" dirty="0"/>
          </a:p>
        </p:txBody>
      </p:sp>
      <p:grpSp>
        <p:nvGrpSpPr>
          <p:cNvPr id="3" name="Group 2"/>
          <p:cNvGrpSpPr/>
          <p:nvPr/>
        </p:nvGrpSpPr>
        <p:grpSpPr>
          <a:xfrm>
            <a:off x="734013" y="1458807"/>
            <a:ext cx="4320000" cy="1006687"/>
            <a:chOff x="720135" y="1507714"/>
            <a:chExt cx="4320000" cy="1006687"/>
          </a:xfrm>
        </p:grpSpPr>
        <p:pic>
          <p:nvPicPr>
            <p:cNvPr id="2" name="Picture 1" descr="g4.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0135" y="1507714"/>
              <a:ext cx="4320000" cy="390650"/>
            </a:xfrm>
            <a:prstGeom prst="rect">
              <a:avLst/>
            </a:prstGeom>
          </p:spPr>
        </p:pic>
        <p:pic>
          <p:nvPicPr>
            <p:cNvPr id="4" name="Picture 3" descr="g5.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0135" y="2078596"/>
              <a:ext cx="4320000" cy="435805"/>
            </a:xfrm>
            <a:prstGeom prst="rect">
              <a:avLst/>
            </a:prstGeom>
          </p:spPr>
        </p:pic>
      </p:grpSp>
      <p:sp>
        <p:nvSpPr>
          <p:cNvPr id="26"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WAN Ports</a:t>
            </a:r>
          </a:p>
          <a:p>
            <a:pPr marL="343033" indent="-343033" defTabSz="914379">
              <a:spcBef>
                <a:spcPct val="20000"/>
              </a:spcBef>
              <a:buClr>
                <a:schemeClr val="accent6"/>
              </a:buClr>
              <a:buFont typeface="+mj-ea"/>
              <a:buAutoNum type="circleNumDbPlain"/>
            </a:pPr>
            <a:r>
              <a:rPr lang="en-US" sz="1000" b="1" dirty="0"/>
              <a:t>16x GE RJ45 Switch Ports</a:t>
            </a:r>
          </a:p>
          <a:p>
            <a:pPr marL="343033" indent="-343033" defTabSz="914379">
              <a:spcBef>
                <a:spcPct val="20000"/>
              </a:spcBef>
              <a:buClr>
                <a:schemeClr val="accent6"/>
              </a:buClr>
              <a:buFont typeface="+mj-ea"/>
              <a:buAutoNum type="circleNumDbPlain"/>
            </a:pPr>
            <a:r>
              <a:rPr lang="en-US" sz="1000" b="1" dirty="0"/>
              <a:t>24x GE RJ45 PoE Ports</a:t>
            </a:r>
          </a:p>
          <a:p>
            <a:pPr marL="343033" indent="-343033" defTabSz="914379">
              <a:spcBef>
                <a:spcPct val="20000"/>
              </a:spcBef>
              <a:buClr>
                <a:schemeClr val="accent6"/>
              </a:buClr>
              <a:buFont typeface="+mj-ea"/>
              <a:buAutoNum type="circleNumDbPlain"/>
            </a:pPr>
            <a:r>
              <a:rPr lang="en-US" sz="1000" b="1" dirty="0"/>
              <a:t>2x GE SFP Slots</a:t>
            </a:r>
          </a:p>
        </p:txBody>
      </p:sp>
      <p:pic>
        <p:nvPicPr>
          <p:cNvPr id="27" name="Picture 26"/>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21220" y="2297092"/>
            <a:ext cx="371856" cy="546608"/>
          </a:xfrm>
          <a:prstGeom prst="rect">
            <a:avLst/>
          </a:prstGeom>
        </p:spPr>
      </p:pic>
      <p:pic>
        <p:nvPicPr>
          <p:cNvPr id="28" name="Picture 27"/>
          <p:cNvPicPr>
            <a:picLocks noChangeAspect="1"/>
          </p:cNvPicPr>
          <p:nvPr/>
        </p:nvPicPr>
        <p:blipFill>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6193076" y="2297091"/>
            <a:ext cx="372258" cy="547200"/>
          </a:xfrm>
          <a:prstGeom prst="rect">
            <a:avLst/>
          </a:prstGeom>
        </p:spPr>
      </p:pic>
      <p:pic>
        <p:nvPicPr>
          <p:cNvPr id="29" name="Picture 28"/>
          <p:cNvPicPr>
            <a:picLocks noChangeAspect="1"/>
          </p:cNvPicPr>
          <p:nvPr/>
        </p:nvPicPr>
        <p:blipFill rotWithShape="1">
          <a:blip r:embed="rId8" cstate="print">
            <a:extLst>
              <a:ext uri="{28A0092B-C50C-407E-A947-70E740481C1C}">
                <a14:useLocalDpi xmlns:a14="http://schemas.microsoft.com/office/drawing/2010/main"/>
              </a:ext>
            </a:extLst>
          </a:blip>
          <a:srcRect b="9983"/>
          <a:stretch/>
        </p:blipFill>
        <p:spPr>
          <a:xfrm>
            <a:off x="8039456" y="2303956"/>
            <a:ext cx="352836" cy="547200"/>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67198" y="2297091"/>
            <a:ext cx="372258" cy="547200"/>
          </a:xfrm>
          <a:prstGeom prst="rect">
            <a:avLst/>
          </a:prstGeom>
        </p:spPr>
      </p:pic>
      <p:pic>
        <p:nvPicPr>
          <p:cNvPr id="31" name="Picture 3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565335" y="2297091"/>
            <a:ext cx="372259" cy="547200"/>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94941" y="2296499"/>
            <a:ext cx="372258" cy="547200"/>
          </a:xfrm>
          <a:prstGeom prst="rect">
            <a:avLst/>
          </a:prstGeom>
        </p:spPr>
      </p:pic>
      <p:pic>
        <p:nvPicPr>
          <p:cNvPr id="33" name="Picture 32" descr="Storage-64GB.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37593" y="2297091"/>
            <a:ext cx="371646" cy="547200"/>
          </a:xfrm>
          <a:prstGeom prst="rect">
            <a:avLst/>
          </a:prstGeom>
        </p:spPr>
      </p:pic>
      <p:sp>
        <p:nvSpPr>
          <p:cNvPr id="34" name="Oval 33"/>
          <p:cNvSpPr/>
          <p:nvPr/>
        </p:nvSpPr>
        <p:spPr bwMode="auto">
          <a:xfrm>
            <a:off x="1597851" y="1813064"/>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35" name="Oval 34"/>
          <p:cNvSpPr/>
          <p:nvPr/>
        </p:nvSpPr>
        <p:spPr bwMode="auto">
          <a:xfrm>
            <a:off x="3571774" y="1813064"/>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sp>
        <p:nvSpPr>
          <p:cNvPr id="36" name="Oval 35"/>
          <p:cNvSpPr/>
          <p:nvPr/>
        </p:nvSpPr>
        <p:spPr bwMode="auto">
          <a:xfrm>
            <a:off x="2427757" y="1813064"/>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sp>
        <p:nvSpPr>
          <p:cNvPr id="37" name="Oval 36"/>
          <p:cNvSpPr/>
          <p:nvPr/>
        </p:nvSpPr>
        <p:spPr bwMode="auto">
          <a:xfrm>
            <a:off x="4777644" y="1813064"/>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4</a:t>
            </a:r>
          </a:p>
        </p:txBody>
      </p:sp>
      <p:pic>
        <p:nvPicPr>
          <p:cNvPr id="20" name="Picture 19" descr="Firewall-Sym-Dk.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21" name="TextBox 20"/>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4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3.2 Million</a:t>
            </a:r>
          </a:p>
          <a:p>
            <a:r>
              <a:rPr lang="en-US" sz="800" dirty="0">
                <a:solidFill>
                  <a:srgbClr val="7F7F7F"/>
                </a:solidFill>
              </a:rPr>
              <a:t>Concurrent Sessions</a:t>
            </a:r>
          </a:p>
          <a:p>
            <a:endParaRPr lang="en-US" sz="800" dirty="0">
              <a:solidFill>
                <a:srgbClr val="7F7F7F"/>
              </a:solidFill>
            </a:endParaRPr>
          </a:p>
          <a:p>
            <a:r>
              <a:rPr lang="en-US" sz="1800" b="1" dirty="0"/>
              <a:t>77,000</a:t>
            </a:r>
          </a:p>
          <a:p>
            <a:r>
              <a:rPr lang="en-US" sz="800" dirty="0">
                <a:solidFill>
                  <a:srgbClr val="7F7F7F"/>
                </a:solidFill>
              </a:rPr>
              <a:t>New Sessions/Sec</a:t>
            </a:r>
          </a:p>
        </p:txBody>
      </p:sp>
      <p:cxnSp>
        <p:nvCxnSpPr>
          <p:cNvPr id="22" name="Straight Connector 21"/>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40" name="Picture 39"/>
          <p:cNvPicPr>
            <a:picLocks noChangeAspect="1"/>
          </p:cNvPicPr>
          <p:nvPr/>
        </p:nvPicPr>
        <p:blipFill>
          <a:blip r:embed="rId14"/>
          <a:stretch>
            <a:fillRect/>
          </a:stretch>
        </p:blipFill>
        <p:spPr>
          <a:xfrm>
            <a:off x="7396793" y="4062941"/>
            <a:ext cx="505867" cy="503339"/>
          </a:xfrm>
          <a:prstGeom prst="rect">
            <a:avLst/>
          </a:prstGeom>
        </p:spPr>
      </p:pic>
      <p:pic>
        <p:nvPicPr>
          <p:cNvPr id="41" name="Picture 40"/>
          <p:cNvPicPr>
            <a:picLocks noChangeAspect="1"/>
          </p:cNvPicPr>
          <p:nvPr/>
        </p:nvPicPr>
        <p:blipFill>
          <a:blip r:embed="rId15"/>
          <a:stretch>
            <a:fillRect/>
          </a:stretch>
        </p:blipFill>
        <p:spPr>
          <a:xfrm>
            <a:off x="6703208" y="4104601"/>
            <a:ext cx="468167" cy="438533"/>
          </a:xfrm>
          <a:prstGeom prst="rect">
            <a:avLst/>
          </a:prstGeom>
        </p:spPr>
      </p:pic>
      <p:pic>
        <p:nvPicPr>
          <p:cNvPr id="42" name="Picture 41"/>
          <p:cNvPicPr>
            <a:picLocks noChangeAspect="1"/>
          </p:cNvPicPr>
          <p:nvPr/>
        </p:nvPicPr>
        <p:blipFill>
          <a:blip r:embed="rId16"/>
          <a:stretch>
            <a:fillRect/>
          </a:stretch>
        </p:blipFill>
        <p:spPr>
          <a:xfrm>
            <a:off x="8097409" y="4111845"/>
            <a:ext cx="613216" cy="427264"/>
          </a:xfrm>
          <a:prstGeom prst="rect">
            <a:avLst/>
          </a:prstGeom>
        </p:spPr>
      </p:pic>
      <p:grpSp>
        <p:nvGrpSpPr>
          <p:cNvPr id="43" name="Group 42"/>
          <p:cNvGrpSpPr/>
          <p:nvPr/>
        </p:nvGrpSpPr>
        <p:grpSpPr>
          <a:xfrm>
            <a:off x="5984936" y="4091312"/>
            <a:ext cx="482083" cy="459205"/>
            <a:chOff x="5818638" y="4203821"/>
            <a:chExt cx="467667" cy="445474"/>
          </a:xfrm>
        </p:grpSpPr>
        <p:pic>
          <p:nvPicPr>
            <p:cNvPr id="44" name="Picture 43"/>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45" name="Picture 44"/>
            <p:cNvPicPr>
              <a:picLocks noChangeAspect="1"/>
            </p:cNvPicPr>
            <p:nvPr/>
          </p:nvPicPr>
          <p:blipFill>
            <a:blip r:embed="rId18"/>
            <a:stretch>
              <a:fillRect/>
            </a:stretch>
          </p:blipFill>
          <p:spPr>
            <a:xfrm flipH="1">
              <a:off x="5869115" y="4203821"/>
              <a:ext cx="417190" cy="445474"/>
            </a:xfrm>
            <a:prstGeom prst="rect">
              <a:avLst/>
            </a:prstGeom>
          </p:spPr>
        </p:pic>
      </p:grpSp>
      <p:sp>
        <p:nvSpPr>
          <p:cNvPr id="46" name="Rounded Rectangle 45"/>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600</a:t>
            </a:r>
          </a:p>
        </p:txBody>
      </p:sp>
      <p:sp>
        <p:nvSpPr>
          <p:cNvPr id="47" name="Rounded Rectangle 46"/>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1,000</a:t>
            </a:r>
          </a:p>
        </p:txBody>
      </p:sp>
      <p:sp>
        <p:nvSpPr>
          <p:cNvPr id="48" name="Rounded Rectangle 47"/>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128</a:t>
            </a:r>
          </a:p>
        </p:txBody>
      </p:sp>
      <p:sp>
        <p:nvSpPr>
          <p:cNvPr id="49" name="Rounded Rectangle 48"/>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cxnSp>
        <p:nvCxnSpPr>
          <p:cNvPr id="50" name="Straight Connector 49"/>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Branch Office</a:t>
            </a:r>
          </a:p>
          <a:p>
            <a:r>
              <a:rPr lang="en-US" sz="1000" dirty="0">
                <a:solidFill>
                  <a:schemeClr val="bg1">
                    <a:lumMod val="50000"/>
                  </a:schemeClr>
                </a:solidFill>
              </a:rPr>
              <a:t>DEFW / NGFW </a:t>
            </a:r>
          </a:p>
        </p:txBody>
      </p:sp>
      <p:pic>
        <p:nvPicPr>
          <p:cNvPr id="52" name="Picture 51"/>
          <p:cNvPicPr>
            <a:picLocks noChangeAspect="1"/>
          </p:cNvPicPr>
          <p:nvPr/>
        </p:nvPicPr>
        <p:blipFill>
          <a:blip r:embed="rId19">
            <a:duotone>
              <a:schemeClr val="accent3">
                <a:shade val="45000"/>
                <a:satMod val="135000"/>
              </a:schemeClr>
              <a:prstClr val="white"/>
            </a:duotone>
            <a:extLst>
              <a:ext uri="{BEBA8EAE-BF5A-486C-A8C5-ECC9F3942E4B}">
                <a14:imgProps xmlns:a14="http://schemas.microsoft.com/office/drawing/2010/main">
                  <a14:imgLayer r:embed="rId20">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53" name="Straight Connector 52"/>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55" name="Picture 54" descr="Hacker-Dk.png"/>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56" name="TextBox 55"/>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350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330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310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57" name="Picture 56" descr="NGFW_sym.png"/>
          <p:cNvPicPr>
            <a:picLocks noChangeAspect="1"/>
          </p:cNvPicPr>
          <p:nvPr/>
        </p:nvPicPr>
        <p:blipFill>
          <a:blip r:embed="rId22" cstate="email">
            <a:extLst>
              <a:ext uri="{BEBA8EAE-BF5A-486C-A8C5-ECC9F3942E4B}">
                <a14:imgProps xmlns:a14="http://schemas.microsoft.com/office/drawing/2010/main">
                  <a14:imgLayer r:embed="rId23">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58" name="Picture 57"/>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1494265754"/>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b="0" i="0" dirty="0" smtClean="0"/>
              <a:t>FortiGate 280D-POE</a:t>
            </a:r>
            <a:endParaRPr lang="en-US" b="0" i="0" dirty="0"/>
          </a:p>
        </p:txBody>
      </p:sp>
      <p:pic>
        <p:nvPicPr>
          <p:cNvPr id="2" name="Picture 1" descr="FG-280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4013" y="1078577"/>
            <a:ext cx="3600000" cy="1765123"/>
          </a:xfrm>
          <a:prstGeom prst="rect">
            <a:avLst/>
          </a:prstGeom>
        </p:spPr>
      </p:pic>
      <p:sp>
        <p:nvSpPr>
          <p:cNvPr id="16"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 x GE RJ45 WAN Interfaces </a:t>
            </a:r>
          </a:p>
          <a:p>
            <a:pPr marL="343033" indent="-343033" defTabSz="914379">
              <a:spcBef>
                <a:spcPct val="20000"/>
              </a:spcBef>
              <a:buClr>
                <a:schemeClr val="accent6"/>
              </a:buClr>
              <a:buFont typeface="+mj-ea"/>
              <a:buAutoNum type="circleNumDbPlain"/>
            </a:pPr>
            <a:r>
              <a:rPr lang="en-US" sz="1000" b="1" dirty="0"/>
              <a:t>52 x GE RJ45 LAN Interfaces </a:t>
            </a:r>
          </a:p>
          <a:p>
            <a:pPr marL="343033" indent="-343033" defTabSz="914379">
              <a:spcBef>
                <a:spcPct val="20000"/>
              </a:spcBef>
              <a:buClr>
                <a:schemeClr val="accent6"/>
              </a:buClr>
              <a:buFont typeface="+mj-ea"/>
              <a:buAutoNum type="circleNumDbPlain"/>
            </a:pPr>
            <a:r>
              <a:rPr lang="en-US" sz="1000" b="1" dirty="0"/>
              <a:t>32 x GE RJ45 PoE LAN Interfaces </a:t>
            </a:r>
          </a:p>
          <a:p>
            <a:pPr marL="343033" indent="-343033" defTabSz="914379">
              <a:spcBef>
                <a:spcPct val="20000"/>
              </a:spcBef>
              <a:buClr>
                <a:schemeClr val="accent6"/>
              </a:buClr>
              <a:buFont typeface="+mj-ea"/>
              <a:buAutoNum type="circleNumDbPlain"/>
            </a:pPr>
            <a:r>
              <a:rPr lang="en-US" sz="1000" b="1" dirty="0"/>
              <a:t>4 x GE SFP DMZ Interfaces </a:t>
            </a:r>
          </a:p>
        </p:txBody>
      </p:sp>
      <p:pic>
        <p:nvPicPr>
          <p:cNvPr id="17" name="Picture 16"/>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21220" y="2297092"/>
            <a:ext cx="371856" cy="546608"/>
          </a:xfrm>
          <a:prstGeom prst="rect">
            <a:avLst/>
          </a:prstGeom>
        </p:spPr>
      </p:pic>
      <p:pic>
        <p:nvPicPr>
          <p:cNvPr id="18" name="Picture 17"/>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6193076" y="2296795"/>
            <a:ext cx="372258" cy="547200"/>
          </a:xfrm>
          <a:prstGeom prst="rect">
            <a:avLst/>
          </a:prstGeom>
        </p:spPr>
      </p:pic>
      <p:pic>
        <p:nvPicPr>
          <p:cNvPr id="21" name="Picture 20"/>
          <p:cNvPicPr>
            <a:picLocks noChangeAspect="1"/>
          </p:cNvPicPr>
          <p:nvPr/>
        </p:nvPicPr>
        <p:blipFill rotWithShape="1">
          <a:blip r:embed="rId7" cstate="print">
            <a:extLst>
              <a:ext uri="{28A0092B-C50C-407E-A947-70E740481C1C}">
                <a14:useLocalDpi xmlns:a14="http://schemas.microsoft.com/office/drawing/2010/main"/>
              </a:ext>
            </a:extLst>
          </a:blip>
          <a:srcRect b="9983"/>
          <a:stretch/>
        </p:blipFill>
        <p:spPr>
          <a:xfrm>
            <a:off x="8044911" y="2305140"/>
            <a:ext cx="352836" cy="547200"/>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72654" y="2298275"/>
            <a:ext cx="372258" cy="547200"/>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00395" y="2296499"/>
            <a:ext cx="372258" cy="547200"/>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556491" y="2298275"/>
            <a:ext cx="372259" cy="547200"/>
          </a:xfrm>
          <a:prstGeom prst="rect">
            <a:avLst/>
          </a:prstGeom>
        </p:spPr>
      </p:pic>
      <p:pic>
        <p:nvPicPr>
          <p:cNvPr id="25" name="Picture 24" descr="Storage-64GB.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928749" y="2298275"/>
            <a:ext cx="371646" cy="547200"/>
          </a:xfrm>
          <a:prstGeom prst="rect">
            <a:avLst/>
          </a:prstGeom>
        </p:spPr>
      </p:pic>
      <p:pic>
        <p:nvPicPr>
          <p:cNvPr id="14" name="Picture 13" descr="Firewall-Sym-Dk.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5" name="TextBox 14"/>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3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3.2 Million</a:t>
            </a:r>
          </a:p>
          <a:p>
            <a:r>
              <a:rPr lang="en-US" sz="800" dirty="0">
                <a:solidFill>
                  <a:srgbClr val="7F7F7F"/>
                </a:solidFill>
              </a:rPr>
              <a:t>Concurrent Sessions</a:t>
            </a:r>
          </a:p>
          <a:p>
            <a:endParaRPr lang="en-US" sz="800" dirty="0">
              <a:solidFill>
                <a:srgbClr val="7F7F7F"/>
              </a:solidFill>
            </a:endParaRPr>
          </a:p>
          <a:p>
            <a:r>
              <a:rPr lang="en-US" sz="1800" b="1" dirty="0"/>
              <a:t>77,000</a:t>
            </a:r>
          </a:p>
          <a:p>
            <a:r>
              <a:rPr lang="en-US" sz="800" dirty="0">
                <a:solidFill>
                  <a:srgbClr val="7F7F7F"/>
                </a:solidFill>
              </a:rPr>
              <a:t>New Sessions/Sec</a:t>
            </a:r>
          </a:p>
        </p:txBody>
      </p:sp>
      <p:cxnSp>
        <p:nvCxnSpPr>
          <p:cNvPr id="19" name="Straight Connector 18"/>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13"/>
          <a:stretch>
            <a:fillRect/>
          </a:stretch>
        </p:blipFill>
        <p:spPr>
          <a:xfrm>
            <a:off x="7396793" y="4062941"/>
            <a:ext cx="505867" cy="503339"/>
          </a:xfrm>
          <a:prstGeom prst="rect">
            <a:avLst/>
          </a:prstGeom>
        </p:spPr>
      </p:pic>
      <p:pic>
        <p:nvPicPr>
          <p:cNvPr id="30" name="Picture 29"/>
          <p:cNvPicPr>
            <a:picLocks noChangeAspect="1"/>
          </p:cNvPicPr>
          <p:nvPr/>
        </p:nvPicPr>
        <p:blipFill>
          <a:blip r:embed="rId14"/>
          <a:stretch>
            <a:fillRect/>
          </a:stretch>
        </p:blipFill>
        <p:spPr>
          <a:xfrm>
            <a:off x="6703208" y="4104601"/>
            <a:ext cx="468167" cy="438533"/>
          </a:xfrm>
          <a:prstGeom prst="rect">
            <a:avLst/>
          </a:prstGeom>
        </p:spPr>
      </p:pic>
      <p:pic>
        <p:nvPicPr>
          <p:cNvPr id="31" name="Picture 30"/>
          <p:cNvPicPr>
            <a:picLocks noChangeAspect="1"/>
          </p:cNvPicPr>
          <p:nvPr/>
        </p:nvPicPr>
        <p:blipFill>
          <a:blip r:embed="rId15"/>
          <a:stretch>
            <a:fillRect/>
          </a:stretch>
        </p:blipFill>
        <p:spPr>
          <a:xfrm>
            <a:off x="8097409" y="4111845"/>
            <a:ext cx="613216" cy="427264"/>
          </a:xfrm>
          <a:prstGeom prst="rect">
            <a:avLst/>
          </a:prstGeom>
        </p:spPr>
      </p:pic>
      <p:grpSp>
        <p:nvGrpSpPr>
          <p:cNvPr id="32" name="Group 31"/>
          <p:cNvGrpSpPr/>
          <p:nvPr/>
        </p:nvGrpSpPr>
        <p:grpSpPr>
          <a:xfrm>
            <a:off x="5984936" y="4091312"/>
            <a:ext cx="482083" cy="459205"/>
            <a:chOff x="5818638" y="4203821"/>
            <a:chExt cx="467667" cy="445474"/>
          </a:xfrm>
        </p:grpSpPr>
        <p:pic>
          <p:nvPicPr>
            <p:cNvPr id="33" name="Picture 32"/>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34" name="Picture 33"/>
            <p:cNvPicPr>
              <a:picLocks noChangeAspect="1"/>
            </p:cNvPicPr>
            <p:nvPr/>
          </p:nvPicPr>
          <p:blipFill>
            <a:blip r:embed="rId17"/>
            <a:stretch>
              <a:fillRect/>
            </a:stretch>
          </p:blipFill>
          <p:spPr>
            <a:xfrm flipH="1">
              <a:off x="5869115" y="4203821"/>
              <a:ext cx="417190" cy="445474"/>
            </a:xfrm>
            <a:prstGeom prst="rect">
              <a:avLst/>
            </a:prstGeom>
          </p:spPr>
        </p:pic>
      </p:grpSp>
      <p:sp>
        <p:nvSpPr>
          <p:cNvPr id="35" name="Rounded Rectangle 34"/>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600</a:t>
            </a:r>
          </a:p>
        </p:txBody>
      </p:sp>
      <p:sp>
        <p:nvSpPr>
          <p:cNvPr id="36" name="Rounded Rectangle 35"/>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1,000</a:t>
            </a:r>
          </a:p>
        </p:txBody>
      </p:sp>
      <p:sp>
        <p:nvSpPr>
          <p:cNvPr id="37" name="Rounded Rectangle 36"/>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128</a:t>
            </a:r>
          </a:p>
        </p:txBody>
      </p:sp>
      <p:sp>
        <p:nvSpPr>
          <p:cNvPr id="38" name="Rounded Rectangle 37"/>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cxnSp>
        <p:nvCxnSpPr>
          <p:cNvPr id="39" name="Straight Connector 38"/>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Small Business / Branch Office</a:t>
            </a:r>
          </a:p>
          <a:p>
            <a:r>
              <a:rPr lang="en-US" sz="1000" dirty="0">
                <a:solidFill>
                  <a:schemeClr val="bg1">
                    <a:lumMod val="50000"/>
                  </a:schemeClr>
                </a:solidFill>
              </a:rPr>
              <a:t>DEFW / NGFW </a:t>
            </a:r>
          </a:p>
        </p:txBody>
      </p:sp>
      <p:pic>
        <p:nvPicPr>
          <p:cNvPr id="41" name="Picture 40"/>
          <p:cNvPicPr>
            <a:picLocks noChangeAspect="1"/>
          </p:cNvPicPr>
          <p:nvPr/>
        </p:nvPicPr>
        <p:blipFill>
          <a:blip r:embed="rId18">
            <a:duotone>
              <a:schemeClr val="accent3">
                <a:shade val="45000"/>
                <a:satMod val="135000"/>
              </a:schemeClr>
              <a:prstClr val="white"/>
            </a:duotone>
            <a:extLst>
              <a:ext uri="{BEBA8EAE-BF5A-486C-A8C5-ECC9F3942E4B}">
                <a14:imgProps xmlns:a14="http://schemas.microsoft.com/office/drawing/2010/main">
                  <a14:imgLayer r:embed="rId19">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42" name="Straight Connector 41"/>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44" name="Picture 43" descr="Hacker-Dk.png"/>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5" name="TextBox 44"/>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350 Mbps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330 Mbps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310 Mbps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6" name="Picture 45" descr="NGFW_sym.png"/>
          <p:cNvPicPr>
            <a:picLocks noChangeAspect="1"/>
          </p:cNvPicPr>
          <p:nvPr/>
        </p:nvPicPr>
        <p:blipFill>
          <a:blip r:embed="rId21" cstate="email">
            <a:extLst>
              <a:ext uri="{BEBA8EAE-BF5A-486C-A8C5-ECC9F3942E4B}">
                <a14:imgProps xmlns:a14="http://schemas.microsoft.com/office/drawing/2010/main">
                  <a14:imgLayer r:embed="rId22">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47" name="Picture 46"/>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457329298"/>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b="0" i="0" dirty="0" smtClean="0"/>
              <a:t>FortiGate 300D</a:t>
            </a:r>
            <a:endParaRPr lang="en-US" b="0" i="0" dirty="0"/>
          </a:p>
        </p:txBody>
      </p:sp>
      <p:pic>
        <p:nvPicPr>
          <p:cNvPr id="17" name="Picture 16" descr="300d-pro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5600" y="1309503"/>
            <a:ext cx="4320000" cy="1305294"/>
          </a:xfrm>
          <a:prstGeom prst="rect">
            <a:avLst/>
          </a:prstGeom>
        </p:spPr>
      </p:pic>
      <p:sp>
        <p:nvSpPr>
          <p:cNvPr id="19"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Management Ports</a:t>
            </a:r>
          </a:p>
          <a:p>
            <a:pPr marL="343033" indent="-343033" defTabSz="914379">
              <a:spcBef>
                <a:spcPct val="20000"/>
              </a:spcBef>
              <a:buClr>
                <a:schemeClr val="accent6"/>
              </a:buClr>
              <a:buFont typeface="+mj-ea"/>
              <a:buAutoNum type="circleNumDbPlain"/>
            </a:pPr>
            <a:r>
              <a:rPr lang="en-US" sz="1000" b="1" dirty="0"/>
              <a:t>4x GE RJ45 Ports</a:t>
            </a:r>
          </a:p>
          <a:p>
            <a:pPr marL="343033" indent="-343033" defTabSz="914379">
              <a:spcBef>
                <a:spcPct val="20000"/>
              </a:spcBef>
              <a:buClr>
                <a:schemeClr val="accent6"/>
              </a:buClr>
              <a:buFont typeface="+mj-ea"/>
              <a:buAutoNum type="circleNumDbPlain"/>
            </a:pPr>
            <a:r>
              <a:rPr lang="en-US" sz="1000" b="1" dirty="0"/>
              <a:t>4x GE SFP Slots</a:t>
            </a:r>
          </a:p>
        </p:txBody>
      </p: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61870" y="2296499"/>
            <a:ext cx="372259" cy="547200"/>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4130" y="2297091"/>
            <a:ext cx="372258" cy="547200"/>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a:ext>
            </a:extLst>
          </a:blip>
          <a:srcRect b="9983"/>
          <a:stretch/>
        </p:blipFill>
        <p:spPr>
          <a:xfrm>
            <a:off x="7678034" y="2303364"/>
            <a:ext cx="352836" cy="547200"/>
          </a:xfrm>
          <a:prstGeom prst="rect">
            <a:avLst/>
          </a:prstGeom>
        </p:spPr>
      </p:pic>
      <p:pic>
        <p:nvPicPr>
          <p:cNvPr id="30" name="Picture 29"/>
          <p:cNvPicPr>
            <a:picLocks noChangeAspect="1"/>
          </p:cNvPicPr>
          <p:nvPr/>
        </p:nvPicPr>
        <p:blipFill>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6189613" y="2297091"/>
            <a:ext cx="372258" cy="547200"/>
          </a:xfrm>
          <a:prstGeom prst="rect">
            <a:avLst/>
          </a:prstGeom>
        </p:spPr>
      </p:pic>
      <p:pic>
        <p:nvPicPr>
          <p:cNvPr id="31" name="Picture 30" descr="FortiASIC-NP6.png"/>
          <p:cNvPicPr>
            <a:picLocks noChangeAspect="1"/>
          </p:cNvPicPr>
          <p:nvPr/>
        </p:nvPicPr>
        <p:blipFill>
          <a:blip r:embed="rId8" cstate="print">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17966" y="2296499"/>
            <a:ext cx="371646" cy="547200"/>
          </a:xfrm>
          <a:prstGeom prst="rect">
            <a:avLst/>
          </a:prstGeom>
        </p:spPr>
      </p:pic>
      <p:pic>
        <p:nvPicPr>
          <p:cNvPr id="3" name="Picture 2" descr="Storage-120GB.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06387" y="2296499"/>
            <a:ext cx="371646" cy="547200"/>
          </a:xfrm>
          <a:prstGeom prst="rect">
            <a:avLst/>
          </a:prstGeom>
        </p:spPr>
      </p:pic>
      <p:sp>
        <p:nvSpPr>
          <p:cNvPr id="32" name="Oval 31"/>
          <p:cNvSpPr/>
          <p:nvPr/>
        </p:nvSpPr>
        <p:spPr bwMode="auto">
          <a:xfrm>
            <a:off x="2735613" y="1804864"/>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33" name="Oval 32"/>
          <p:cNvSpPr/>
          <p:nvPr/>
        </p:nvSpPr>
        <p:spPr bwMode="auto">
          <a:xfrm>
            <a:off x="3976203" y="1804864"/>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sp>
        <p:nvSpPr>
          <p:cNvPr id="34" name="Oval 33"/>
          <p:cNvSpPr/>
          <p:nvPr/>
        </p:nvSpPr>
        <p:spPr bwMode="auto">
          <a:xfrm>
            <a:off x="3229520" y="1804864"/>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pic>
        <p:nvPicPr>
          <p:cNvPr id="15" name="Picture 14" descr="Firewall-Sym-Dk.pn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6" name="TextBox 15"/>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8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6 Million</a:t>
            </a:r>
          </a:p>
          <a:p>
            <a:r>
              <a:rPr lang="en-US" sz="800" dirty="0">
                <a:solidFill>
                  <a:srgbClr val="7F7F7F"/>
                </a:solidFill>
              </a:rPr>
              <a:t>Concurrent Sessions</a:t>
            </a:r>
          </a:p>
          <a:p>
            <a:endParaRPr lang="en-US" sz="800" dirty="0">
              <a:solidFill>
                <a:srgbClr val="7F7F7F"/>
              </a:solidFill>
            </a:endParaRPr>
          </a:p>
          <a:p>
            <a:r>
              <a:rPr lang="en-US" sz="1800" b="1" dirty="0"/>
              <a:t>200,000</a:t>
            </a:r>
          </a:p>
          <a:p>
            <a:r>
              <a:rPr lang="en-US" sz="800" dirty="0">
                <a:solidFill>
                  <a:srgbClr val="7F7F7F"/>
                </a:solidFill>
              </a:rPr>
              <a:t>New Sessions/Sec</a:t>
            </a:r>
          </a:p>
        </p:txBody>
      </p:sp>
      <p:cxnSp>
        <p:nvCxnSpPr>
          <p:cNvPr id="18" name="Straight Connector 17"/>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12"/>
          <a:stretch>
            <a:fillRect/>
          </a:stretch>
        </p:blipFill>
        <p:spPr>
          <a:xfrm>
            <a:off x="7396793" y="4062941"/>
            <a:ext cx="505867" cy="503339"/>
          </a:xfrm>
          <a:prstGeom prst="rect">
            <a:avLst/>
          </a:prstGeom>
        </p:spPr>
      </p:pic>
      <p:pic>
        <p:nvPicPr>
          <p:cNvPr id="28" name="Picture 27"/>
          <p:cNvPicPr>
            <a:picLocks noChangeAspect="1"/>
          </p:cNvPicPr>
          <p:nvPr/>
        </p:nvPicPr>
        <p:blipFill>
          <a:blip r:embed="rId13"/>
          <a:stretch>
            <a:fillRect/>
          </a:stretch>
        </p:blipFill>
        <p:spPr>
          <a:xfrm>
            <a:off x="6703208" y="4104601"/>
            <a:ext cx="468167" cy="438533"/>
          </a:xfrm>
          <a:prstGeom prst="rect">
            <a:avLst/>
          </a:prstGeom>
        </p:spPr>
      </p:pic>
      <p:pic>
        <p:nvPicPr>
          <p:cNvPr id="29" name="Picture 28"/>
          <p:cNvPicPr>
            <a:picLocks noChangeAspect="1"/>
          </p:cNvPicPr>
          <p:nvPr/>
        </p:nvPicPr>
        <p:blipFill>
          <a:blip r:embed="rId14"/>
          <a:stretch>
            <a:fillRect/>
          </a:stretch>
        </p:blipFill>
        <p:spPr>
          <a:xfrm>
            <a:off x="8097409" y="4111845"/>
            <a:ext cx="613216" cy="427264"/>
          </a:xfrm>
          <a:prstGeom prst="rect">
            <a:avLst/>
          </a:prstGeom>
        </p:spPr>
      </p:pic>
      <p:grpSp>
        <p:nvGrpSpPr>
          <p:cNvPr id="35" name="Group 34"/>
          <p:cNvGrpSpPr/>
          <p:nvPr/>
        </p:nvGrpSpPr>
        <p:grpSpPr>
          <a:xfrm>
            <a:off x="5984936" y="4091312"/>
            <a:ext cx="482083" cy="459205"/>
            <a:chOff x="5818638" y="4203821"/>
            <a:chExt cx="467667" cy="445474"/>
          </a:xfrm>
        </p:grpSpPr>
        <p:pic>
          <p:nvPicPr>
            <p:cNvPr id="36" name="Picture 35"/>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37" name="Picture 36"/>
            <p:cNvPicPr>
              <a:picLocks noChangeAspect="1"/>
            </p:cNvPicPr>
            <p:nvPr/>
          </p:nvPicPr>
          <p:blipFill>
            <a:blip r:embed="rId16"/>
            <a:stretch>
              <a:fillRect/>
            </a:stretch>
          </p:blipFill>
          <p:spPr>
            <a:xfrm flipH="1">
              <a:off x="5869115" y="4203821"/>
              <a:ext cx="417190" cy="445474"/>
            </a:xfrm>
            <a:prstGeom prst="rect">
              <a:avLst/>
            </a:prstGeom>
          </p:spPr>
        </p:pic>
      </p:grpSp>
      <p:sp>
        <p:nvSpPr>
          <p:cNvPr id="38" name="Rounded Rectangle 37"/>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600</a:t>
            </a:r>
          </a:p>
        </p:txBody>
      </p:sp>
      <p:sp>
        <p:nvSpPr>
          <p:cNvPr id="39" name="Rounded Rectangle 38"/>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1,000</a:t>
            </a:r>
          </a:p>
        </p:txBody>
      </p:sp>
      <p:sp>
        <p:nvSpPr>
          <p:cNvPr id="40" name="Rounded Rectangle 39"/>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512</a:t>
            </a:r>
          </a:p>
        </p:txBody>
      </p:sp>
      <p:cxnSp>
        <p:nvCxnSpPr>
          <p:cNvPr id="42" name="Straight Connector 41"/>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Branch Office / Mid Enterprise</a:t>
            </a:r>
          </a:p>
          <a:p>
            <a:r>
              <a:rPr lang="en-US" sz="1000" dirty="0">
                <a:solidFill>
                  <a:schemeClr val="bg1">
                    <a:lumMod val="50000"/>
                  </a:schemeClr>
                </a:solidFill>
              </a:rPr>
              <a:t>DEFW / NGFW </a:t>
            </a:r>
          </a:p>
        </p:txBody>
      </p:sp>
      <p:pic>
        <p:nvPicPr>
          <p:cNvPr id="44" name="Picture 43"/>
          <p:cNvPicPr>
            <a:picLocks noChangeAspect="1"/>
          </p:cNvPicPr>
          <p:nvPr/>
        </p:nvPicPr>
        <p:blipFill>
          <a:blip r:embed="rId17">
            <a:duotone>
              <a:schemeClr val="accent3">
                <a:shade val="45000"/>
                <a:satMod val="135000"/>
              </a:schemeClr>
              <a:prstClr val="white"/>
            </a:duotone>
            <a:extLst>
              <a:ext uri="{BEBA8EAE-BF5A-486C-A8C5-ECC9F3942E4B}">
                <a14:imgProps xmlns:a14="http://schemas.microsoft.com/office/drawing/2010/main">
                  <a14:imgLayer r:embed="rId18">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45" name="Straight Connector 44"/>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7" name="Rounded Rectangle 46"/>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41" name="Picture 40" descr="Hacker-Dk.png"/>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8" name="TextBox 47"/>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2 Gbps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1.7 </a:t>
            </a:r>
            <a:r>
              <a:rPr lang="en-US" sz="1800" b="1" dirty="0">
                <a:solidFill>
                  <a:srgbClr val="000000"/>
                </a:solidFill>
              </a:rPr>
              <a:t>Gbps</a:t>
            </a: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1.5 Gbps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9" name="Picture 48" descr="NGFW_sym.png"/>
          <p:cNvPicPr>
            <a:picLocks noChangeAspect="1"/>
          </p:cNvPicPr>
          <p:nvPr/>
        </p:nvPicPr>
        <p:blipFill>
          <a:blip r:embed="rId20" cstate="email">
            <a:extLst>
              <a:ext uri="{BEBA8EAE-BF5A-486C-A8C5-ECC9F3942E4B}">
                <a14:imgProps xmlns:a14="http://schemas.microsoft.com/office/drawing/2010/main">
                  <a14:imgLayer r:embed="rId21">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50" name="Picture 49"/>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3173272922"/>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b="0" i="0" dirty="0" smtClean="0"/>
              <a:t>FortiGate</a:t>
            </a:r>
            <a:r>
              <a:rPr lang="en-US" b="0" i="0" dirty="0"/>
              <a:t> </a:t>
            </a:r>
            <a:r>
              <a:rPr lang="en-US" dirty="0"/>
              <a:t>4</a:t>
            </a:r>
            <a:r>
              <a:rPr lang="en-US" b="0" i="0" dirty="0" smtClean="0"/>
              <a:t>00D</a:t>
            </a:r>
            <a:endParaRPr lang="en-US" b="0" i="0" dirty="0"/>
          </a:p>
        </p:txBody>
      </p:sp>
      <p:pic>
        <p:nvPicPr>
          <p:cNvPr id="2" name="Picture 1" descr="FG-400D.png"/>
          <p:cNvPicPr>
            <a:picLocks noChangeAspect="1"/>
          </p:cNvPicPr>
          <p:nvPr/>
        </p:nvPicPr>
        <p:blipFill rotWithShape="1">
          <a:blip r:embed="rId2" cstate="print">
            <a:extLst>
              <a:ext uri="{28A0092B-C50C-407E-A947-70E740481C1C}">
                <a14:useLocalDpi xmlns:a14="http://schemas.microsoft.com/office/drawing/2010/main"/>
              </a:ext>
            </a:extLst>
          </a:blip>
          <a:srcRect b="36817"/>
          <a:stretch/>
        </p:blipFill>
        <p:spPr>
          <a:xfrm>
            <a:off x="734013" y="1371746"/>
            <a:ext cx="4320000" cy="1180809"/>
          </a:xfrm>
          <a:prstGeom prst="rect">
            <a:avLst/>
          </a:prstGeom>
        </p:spPr>
      </p:pic>
      <p:sp>
        <p:nvSpPr>
          <p:cNvPr id="16"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Management Ports</a:t>
            </a:r>
          </a:p>
          <a:p>
            <a:pPr marL="343033" indent="-343033" defTabSz="914379">
              <a:spcBef>
                <a:spcPct val="20000"/>
              </a:spcBef>
              <a:buClr>
                <a:schemeClr val="accent6"/>
              </a:buClr>
              <a:buFont typeface="+mj-ea"/>
              <a:buAutoNum type="circleNumDbPlain"/>
            </a:pPr>
            <a:r>
              <a:rPr lang="en-US" sz="1000" b="1" dirty="0"/>
              <a:t>8x GE SFP Slots</a:t>
            </a:r>
          </a:p>
          <a:p>
            <a:pPr marL="343033" indent="-343033" defTabSz="914379">
              <a:spcBef>
                <a:spcPct val="20000"/>
              </a:spcBef>
              <a:buClr>
                <a:schemeClr val="accent6"/>
              </a:buClr>
              <a:buFont typeface="+mj-ea"/>
              <a:buAutoNum type="circleNumDbPlain"/>
            </a:pPr>
            <a:r>
              <a:rPr lang="en-US" sz="1000" b="1" dirty="0"/>
              <a:t>8x GE RJ45 Ports</a:t>
            </a:r>
          </a:p>
        </p:txBody>
      </p:sp>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61870" y="2297091"/>
            <a:ext cx="372259" cy="54720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4130" y="2297091"/>
            <a:ext cx="372258" cy="547200"/>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a:ext>
            </a:extLst>
          </a:blip>
          <a:srcRect b="9983"/>
          <a:stretch/>
        </p:blipFill>
        <p:spPr>
          <a:xfrm>
            <a:off x="7306388" y="2303956"/>
            <a:ext cx="352836" cy="547200"/>
          </a:xfrm>
          <a:prstGeom prst="rect">
            <a:avLst/>
          </a:prstGeom>
        </p:spPr>
      </p:pic>
      <p:pic>
        <p:nvPicPr>
          <p:cNvPr id="20" name="Picture 19"/>
          <p:cNvPicPr>
            <a:picLocks noChangeAspect="1"/>
          </p:cNvPicPr>
          <p:nvPr/>
        </p:nvPicPr>
        <p:blipFill>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6189613" y="2297091"/>
            <a:ext cx="372258" cy="547200"/>
          </a:xfrm>
          <a:prstGeom prst="rect">
            <a:avLst/>
          </a:prstGeom>
        </p:spPr>
      </p:pic>
      <p:pic>
        <p:nvPicPr>
          <p:cNvPr id="21" name="Picture 20" descr="FortiASIC-NP6.png"/>
          <p:cNvPicPr>
            <a:picLocks noChangeAspect="1"/>
          </p:cNvPicPr>
          <p:nvPr/>
        </p:nvPicPr>
        <p:blipFill>
          <a:blip r:embed="rId8" cstate="print">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17966" y="2296499"/>
            <a:ext cx="371646" cy="547200"/>
          </a:xfrm>
          <a:prstGeom prst="rect">
            <a:avLst/>
          </a:prstGeom>
        </p:spPr>
      </p:pic>
      <p:sp>
        <p:nvSpPr>
          <p:cNvPr id="22" name="Oval 21"/>
          <p:cNvSpPr/>
          <p:nvPr/>
        </p:nvSpPr>
        <p:spPr bwMode="auto">
          <a:xfrm>
            <a:off x="2735613" y="1804864"/>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23" name="Oval 22"/>
          <p:cNvSpPr/>
          <p:nvPr/>
        </p:nvSpPr>
        <p:spPr bwMode="auto">
          <a:xfrm>
            <a:off x="3954917" y="1804864"/>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sp>
        <p:nvSpPr>
          <p:cNvPr id="24" name="Oval 23"/>
          <p:cNvSpPr/>
          <p:nvPr/>
        </p:nvSpPr>
        <p:spPr bwMode="auto">
          <a:xfrm>
            <a:off x="3236615" y="1804864"/>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pic>
        <p:nvPicPr>
          <p:cNvPr id="14" name="Picture 13" descr="Firewall-Sym-Dk.pn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5" name="TextBox 14"/>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16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5.5 Million</a:t>
            </a:r>
          </a:p>
          <a:p>
            <a:r>
              <a:rPr lang="en-US" sz="800" dirty="0">
                <a:solidFill>
                  <a:srgbClr val="7F7F7F"/>
                </a:solidFill>
              </a:rPr>
              <a:t>Concurrent Sessions</a:t>
            </a:r>
          </a:p>
          <a:p>
            <a:endParaRPr lang="en-US" sz="800" dirty="0">
              <a:solidFill>
                <a:srgbClr val="7F7F7F"/>
              </a:solidFill>
            </a:endParaRPr>
          </a:p>
          <a:p>
            <a:r>
              <a:rPr lang="en-US" sz="1800" b="1" dirty="0"/>
              <a:t>200,000</a:t>
            </a:r>
          </a:p>
          <a:p>
            <a:r>
              <a:rPr lang="en-US" sz="800" dirty="0">
                <a:solidFill>
                  <a:srgbClr val="7F7F7F"/>
                </a:solidFill>
              </a:rPr>
              <a:t>New Sessions/Sec</a:t>
            </a:r>
          </a:p>
        </p:txBody>
      </p:sp>
      <p:cxnSp>
        <p:nvCxnSpPr>
          <p:cNvPr id="25" name="Straight Connector 24"/>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11"/>
          <a:stretch>
            <a:fillRect/>
          </a:stretch>
        </p:blipFill>
        <p:spPr>
          <a:xfrm>
            <a:off x="7396793" y="4062941"/>
            <a:ext cx="505867" cy="503339"/>
          </a:xfrm>
          <a:prstGeom prst="rect">
            <a:avLst/>
          </a:prstGeom>
        </p:spPr>
      </p:pic>
      <p:pic>
        <p:nvPicPr>
          <p:cNvPr id="31" name="Picture 30"/>
          <p:cNvPicPr>
            <a:picLocks noChangeAspect="1"/>
          </p:cNvPicPr>
          <p:nvPr/>
        </p:nvPicPr>
        <p:blipFill>
          <a:blip r:embed="rId12"/>
          <a:stretch>
            <a:fillRect/>
          </a:stretch>
        </p:blipFill>
        <p:spPr>
          <a:xfrm>
            <a:off x="6703208" y="4104601"/>
            <a:ext cx="468167" cy="438533"/>
          </a:xfrm>
          <a:prstGeom prst="rect">
            <a:avLst/>
          </a:prstGeom>
        </p:spPr>
      </p:pic>
      <p:pic>
        <p:nvPicPr>
          <p:cNvPr id="32" name="Picture 31"/>
          <p:cNvPicPr>
            <a:picLocks noChangeAspect="1"/>
          </p:cNvPicPr>
          <p:nvPr/>
        </p:nvPicPr>
        <p:blipFill>
          <a:blip r:embed="rId13"/>
          <a:stretch>
            <a:fillRect/>
          </a:stretch>
        </p:blipFill>
        <p:spPr>
          <a:xfrm>
            <a:off x="8097409" y="4111845"/>
            <a:ext cx="613216" cy="427264"/>
          </a:xfrm>
          <a:prstGeom prst="rect">
            <a:avLst/>
          </a:prstGeom>
        </p:spPr>
      </p:pic>
      <p:grpSp>
        <p:nvGrpSpPr>
          <p:cNvPr id="33" name="Group 32"/>
          <p:cNvGrpSpPr/>
          <p:nvPr/>
        </p:nvGrpSpPr>
        <p:grpSpPr>
          <a:xfrm>
            <a:off x="5984936" y="4091312"/>
            <a:ext cx="482083" cy="459205"/>
            <a:chOff x="5818638" y="4203821"/>
            <a:chExt cx="467667" cy="445474"/>
          </a:xfrm>
        </p:grpSpPr>
        <p:pic>
          <p:nvPicPr>
            <p:cNvPr id="34" name="Picture 33"/>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35" name="Picture 34"/>
            <p:cNvPicPr>
              <a:picLocks noChangeAspect="1"/>
            </p:cNvPicPr>
            <p:nvPr/>
          </p:nvPicPr>
          <p:blipFill>
            <a:blip r:embed="rId15"/>
            <a:stretch>
              <a:fillRect/>
            </a:stretch>
          </p:blipFill>
          <p:spPr>
            <a:xfrm flipH="1">
              <a:off x="5869115" y="4203821"/>
              <a:ext cx="417190" cy="445474"/>
            </a:xfrm>
            <a:prstGeom prst="rect">
              <a:avLst/>
            </a:prstGeom>
          </p:spPr>
        </p:pic>
      </p:grpSp>
      <p:sp>
        <p:nvSpPr>
          <p:cNvPr id="36" name="Rounded Rectangle 35"/>
          <p:cNvSpPr/>
          <p:nvPr/>
        </p:nvSpPr>
        <p:spPr bwMode="invGray">
          <a:xfrm>
            <a:off x="6323178"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600</a:t>
            </a:r>
          </a:p>
        </p:txBody>
      </p:sp>
      <p:sp>
        <p:nvSpPr>
          <p:cNvPr id="37" name="Rounded Rectangle 36"/>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1,000</a:t>
            </a:r>
          </a:p>
        </p:txBody>
      </p:sp>
      <p:sp>
        <p:nvSpPr>
          <p:cNvPr id="38" name="Rounded Rectangle 37"/>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512</a:t>
            </a:r>
          </a:p>
        </p:txBody>
      </p:sp>
      <p:cxnSp>
        <p:nvCxnSpPr>
          <p:cNvPr id="40" name="Straight Connector 39"/>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Branch Office / Mid Enterprise</a:t>
            </a:r>
          </a:p>
          <a:p>
            <a:r>
              <a:rPr lang="en-US" sz="1000" dirty="0">
                <a:solidFill>
                  <a:schemeClr val="bg1">
                    <a:lumMod val="50000"/>
                  </a:schemeClr>
                </a:solidFill>
              </a:rPr>
              <a:t>DEFW / NGFW </a:t>
            </a:r>
          </a:p>
        </p:txBody>
      </p:sp>
      <p:pic>
        <p:nvPicPr>
          <p:cNvPr id="42" name="Picture 41"/>
          <p:cNvPicPr>
            <a:picLocks noChangeAspect="1"/>
          </p:cNvPicPr>
          <p:nvPr/>
        </p:nvPicPr>
        <p:blipFill>
          <a:blip r:embed="rId16">
            <a:duotone>
              <a:schemeClr val="accent3">
                <a:shade val="45000"/>
                <a:satMod val="135000"/>
              </a:schemeClr>
              <a:prstClr val="white"/>
            </a:duotone>
            <a:extLst>
              <a:ext uri="{BEBA8EAE-BF5A-486C-A8C5-ECC9F3942E4B}">
                <a14:imgProps xmlns:a14="http://schemas.microsoft.com/office/drawing/2010/main">
                  <a14:imgLayer r:embed="rId17">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43" name="Straight Connector 42"/>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5" name="Rounded Rectangle 44"/>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39" name="Picture 38" descr="Hacker-Dk.png"/>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6" name="TextBox 45"/>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2 Gbps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1.7 </a:t>
            </a:r>
            <a:r>
              <a:rPr lang="en-US" sz="1800" b="1" dirty="0">
                <a:solidFill>
                  <a:srgbClr val="000000"/>
                </a:solidFill>
              </a:rPr>
              <a:t>Gbps</a:t>
            </a: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1.5 Gbps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7" name="Picture 46" descr="NGFW_sym.png"/>
          <p:cNvPicPr>
            <a:picLocks noChangeAspect="1"/>
          </p:cNvPicPr>
          <p:nvPr/>
        </p:nvPicPr>
        <p:blipFill>
          <a:blip r:embed="rId19" cstate="email">
            <a:extLst>
              <a:ext uri="{BEBA8EAE-BF5A-486C-A8C5-ECC9F3942E4B}">
                <a14:imgProps xmlns:a14="http://schemas.microsoft.com/office/drawing/2010/main">
                  <a14:imgLayer r:embed="rId20">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48" name="Picture 47"/>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1993665033"/>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b="0" i="0" dirty="0" smtClean="0"/>
              <a:t>FortiGate 500D</a:t>
            </a:r>
            <a:endParaRPr lang="en-US" b="0" i="0" dirty="0"/>
          </a:p>
        </p:txBody>
      </p:sp>
      <p:pic>
        <p:nvPicPr>
          <p:cNvPr id="5" name="Picture 4" descr="500d-pro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4013" y="1309503"/>
            <a:ext cx="4320000" cy="1305294"/>
          </a:xfrm>
          <a:prstGeom prst="rect">
            <a:avLst/>
          </a:prstGeom>
        </p:spPr>
      </p:pic>
      <p:sp>
        <p:nvSpPr>
          <p:cNvPr id="19"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Management Ports</a:t>
            </a:r>
          </a:p>
          <a:p>
            <a:pPr marL="343033" indent="-343033" defTabSz="914379">
              <a:spcBef>
                <a:spcPct val="20000"/>
              </a:spcBef>
              <a:buClr>
                <a:schemeClr val="accent6"/>
              </a:buClr>
              <a:buFont typeface="+mj-ea"/>
              <a:buAutoNum type="circleNumDbPlain"/>
            </a:pPr>
            <a:r>
              <a:rPr lang="en-US" sz="1000" b="1" dirty="0"/>
              <a:t>8x GE SFP Slots</a:t>
            </a:r>
          </a:p>
          <a:p>
            <a:pPr marL="343033" indent="-343033" defTabSz="914379">
              <a:spcBef>
                <a:spcPct val="20000"/>
              </a:spcBef>
              <a:buClr>
                <a:schemeClr val="accent6"/>
              </a:buClr>
              <a:buFont typeface="+mj-ea"/>
              <a:buAutoNum type="circleNumDbPlain"/>
            </a:pPr>
            <a:r>
              <a:rPr lang="en-US" sz="1000" b="1" dirty="0"/>
              <a:t>8x GE RJ45 Ports</a:t>
            </a:r>
          </a:p>
        </p:txBody>
      </p:sp>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61870" y="2297387"/>
            <a:ext cx="372259" cy="547200"/>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4130" y="2297387"/>
            <a:ext cx="372258" cy="547200"/>
          </a:xfrm>
          <a:prstGeom prst="rect">
            <a:avLst/>
          </a:prstGeom>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a:ext>
            </a:extLst>
          </a:blip>
          <a:srcRect b="9983"/>
          <a:stretch/>
        </p:blipFill>
        <p:spPr>
          <a:xfrm>
            <a:off x="7678034" y="2304252"/>
            <a:ext cx="352836" cy="547200"/>
          </a:xfrm>
          <a:prstGeom prst="rect">
            <a:avLst/>
          </a:prstGeom>
        </p:spPr>
      </p:pic>
      <p:pic>
        <p:nvPicPr>
          <p:cNvPr id="30" name="Picture 29"/>
          <p:cNvPicPr>
            <a:picLocks noChangeAspect="1"/>
          </p:cNvPicPr>
          <p:nvPr/>
        </p:nvPicPr>
        <p:blipFill>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6189613" y="2297387"/>
            <a:ext cx="372258" cy="547200"/>
          </a:xfrm>
          <a:prstGeom prst="rect">
            <a:avLst/>
          </a:prstGeom>
        </p:spPr>
      </p:pic>
      <p:pic>
        <p:nvPicPr>
          <p:cNvPr id="31" name="Picture 30" descr="FortiASIC-NP6.png"/>
          <p:cNvPicPr>
            <a:picLocks noChangeAspect="1"/>
          </p:cNvPicPr>
          <p:nvPr/>
        </p:nvPicPr>
        <p:blipFill>
          <a:blip r:embed="rId8" cstate="print">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17966" y="2296499"/>
            <a:ext cx="371646" cy="547200"/>
          </a:xfrm>
          <a:prstGeom prst="rect">
            <a:avLst/>
          </a:prstGeom>
        </p:spPr>
      </p:pic>
      <p:pic>
        <p:nvPicPr>
          <p:cNvPr id="32" name="Picture 31" descr="Storage-120GB.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06387" y="2297387"/>
            <a:ext cx="371646" cy="547200"/>
          </a:xfrm>
          <a:prstGeom prst="rect">
            <a:avLst/>
          </a:prstGeom>
        </p:spPr>
      </p:pic>
      <p:sp>
        <p:nvSpPr>
          <p:cNvPr id="33" name="Oval 32"/>
          <p:cNvSpPr/>
          <p:nvPr/>
        </p:nvSpPr>
        <p:spPr bwMode="auto">
          <a:xfrm>
            <a:off x="2704710" y="1726220"/>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34" name="Oval 33"/>
          <p:cNvSpPr/>
          <p:nvPr/>
        </p:nvSpPr>
        <p:spPr bwMode="auto">
          <a:xfrm>
            <a:off x="3962012" y="1726220"/>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sp>
        <p:nvSpPr>
          <p:cNvPr id="35" name="Oval 34"/>
          <p:cNvSpPr/>
          <p:nvPr/>
        </p:nvSpPr>
        <p:spPr bwMode="auto">
          <a:xfrm>
            <a:off x="3250805" y="1726220"/>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pic>
        <p:nvPicPr>
          <p:cNvPr id="15" name="Picture 14" descr="Firewall-Sym-Dk.pn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6" name="TextBox 15"/>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16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6 Million</a:t>
            </a:r>
          </a:p>
          <a:p>
            <a:r>
              <a:rPr lang="en-US" sz="800" dirty="0">
                <a:solidFill>
                  <a:srgbClr val="7F7F7F"/>
                </a:solidFill>
              </a:rPr>
              <a:t>Concurrent Sessions</a:t>
            </a:r>
          </a:p>
          <a:p>
            <a:endParaRPr lang="en-US" sz="800" dirty="0">
              <a:solidFill>
                <a:srgbClr val="7F7F7F"/>
              </a:solidFill>
            </a:endParaRPr>
          </a:p>
          <a:p>
            <a:r>
              <a:rPr lang="en-US" sz="1800" b="1" dirty="0"/>
              <a:t>250,000</a:t>
            </a:r>
          </a:p>
          <a:p>
            <a:r>
              <a:rPr lang="en-US" sz="800" dirty="0">
                <a:solidFill>
                  <a:srgbClr val="7F7F7F"/>
                </a:solidFill>
              </a:rPr>
              <a:t>New Sessions/Sec</a:t>
            </a:r>
          </a:p>
        </p:txBody>
      </p:sp>
      <p:cxnSp>
        <p:nvCxnSpPr>
          <p:cNvPr id="17" name="Straight Connector 16"/>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12"/>
          <a:stretch>
            <a:fillRect/>
          </a:stretch>
        </p:blipFill>
        <p:spPr>
          <a:xfrm>
            <a:off x="7396793" y="4062941"/>
            <a:ext cx="505867" cy="503339"/>
          </a:xfrm>
          <a:prstGeom prst="rect">
            <a:avLst/>
          </a:prstGeom>
        </p:spPr>
      </p:pic>
      <p:pic>
        <p:nvPicPr>
          <p:cNvPr id="27" name="Picture 26"/>
          <p:cNvPicPr>
            <a:picLocks noChangeAspect="1"/>
          </p:cNvPicPr>
          <p:nvPr/>
        </p:nvPicPr>
        <p:blipFill>
          <a:blip r:embed="rId13"/>
          <a:stretch>
            <a:fillRect/>
          </a:stretch>
        </p:blipFill>
        <p:spPr>
          <a:xfrm>
            <a:off x="6703208" y="4104601"/>
            <a:ext cx="468167" cy="438533"/>
          </a:xfrm>
          <a:prstGeom prst="rect">
            <a:avLst/>
          </a:prstGeom>
        </p:spPr>
      </p:pic>
      <p:pic>
        <p:nvPicPr>
          <p:cNvPr id="28" name="Picture 27"/>
          <p:cNvPicPr>
            <a:picLocks noChangeAspect="1"/>
          </p:cNvPicPr>
          <p:nvPr/>
        </p:nvPicPr>
        <p:blipFill>
          <a:blip r:embed="rId14"/>
          <a:stretch>
            <a:fillRect/>
          </a:stretch>
        </p:blipFill>
        <p:spPr>
          <a:xfrm>
            <a:off x="8097409" y="4111845"/>
            <a:ext cx="613216" cy="427264"/>
          </a:xfrm>
          <a:prstGeom prst="rect">
            <a:avLst/>
          </a:prstGeom>
        </p:spPr>
      </p:pic>
      <p:grpSp>
        <p:nvGrpSpPr>
          <p:cNvPr id="29" name="Group 28"/>
          <p:cNvGrpSpPr/>
          <p:nvPr/>
        </p:nvGrpSpPr>
        <p:grpSpPr>
          <a:xfrm>
            <a:off x="5984936" y="4091312"/>
            <a:ext cx="482083" cy="459205"/>
            <a:chOff x="5818638" y="4203821"/>
            <a:chExt cx="467667" cy="445474"/>
          </a:xfrm>
        </p:grpSpPr>
        <p:pic>
          <p:nvPicPr>
            <p:cNvPr id="36" name="Picture 35"/>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37" name="Picture 36"/>
            <p:cNvPicPr>
              <a:picLocks noChangeAspect="1"/>
            </p:cNvPicPr>
            <p:nvPr/>
          </p:nvPicPr>
          <p:blipFill>
            <a:blip r:embed="rId16"/>
            <a:stretch>
              <a:fillRect/>
            </a:stretch>
          </p:blipFill>
          <p:spPr>
            <a:xfrm flipH="1">
              <a:off x="5869115" y="4203821"/>
              <a:ext cx="417190" cy="445474"/>
            </a:xfrm>
            <a:prstGeom prst="rect">
              <a:avLst/>
            </a:prstGeom>
          </p:spPr>
        </p:pic>
      </p:grpSp>
      <p:sp>
        <p:nvSpPr>
          <p:cNvPr id="38" name="Rounded Rectangle 37"/>
          <p:cNvSpPr/>
          <p:nvPr/>
        </p:nvSpPr>
        <p:spPr bwMode="invGray">
          <a:xfrm>
            <a:off x="6189612" y="4374693"/>
            <a:ext cx="44011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2,000</a:t>
            </a:r>
          </a:p>
        </p:txBody>
      </p:sp>
      <p:sp>
        <p:nvSpPr>
          <p:cNvPr id="39" name="Rounded Rectangle 38"/>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1,000</a:t>
            </a:r>
          </a:p>
        </p:txBody>
      </p:sp>
      <p:sp>
        <p:nvSpPr>
          <p:cNvPr id="40" name="Rounded Rectangle 39"/>
          <p:cNvSpPr/>
          <p:nvPr/>
        </p:nvSpPr>
        <p:spPr bwMode="invGray">
          <a:xfrm>
            <a:off x="7790857"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512</a:t>
            </a:r>
          </a:p>
        </p:txBody>
      </p:sp>
      <p:cxnSp>
        <p:nvCxnSpPr>
          <p:cNvPr id="42" name="Straight Connector 41"/>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Branch Office / Mid Enterprise</a:t>
            </a:r>
          </a:p>
          <a:p>
            <a:r>
              <a:rPr lang="en-US" sz="1000" dirty="0">
                <a:solidFill>
                  <a:schemeClr val="bg1">
                    <a:lumMod val="50000"/>
                  </a:schemeClr>
                </a:solidFill>
              </a:rPr>
              <a:t>DEFW / NGFW </a:t>
            </a:r>
          </a:p>
        </p:txBody>
      </p:sp>
      <p:pic>
        <p:nvPicPr>
          <p:cNvPr id="44" name="Picture 43"/>
          <p:cNvPicPr>
            <a:picLocks noChangeAspect="1"/>
          </p:cNvPicPr>
          <p:nvPr/>
        </p:nvPicPr>
        <p:blipFill>
          <a:blip r:embed="rId17">
            <a:duotone>
              <a:schemeClr val="accent3">
                <a:shade val="45000"/>
                <a:satMod val="135000"/>
              </a:schemeClr>
              <a:prstClr val="white"/>
            </a:duotone>
            <a:extLst>
              <a:ext uri="{BEBA8EAE-BF5A-486C-A8C5-ECC9F3942E4B}">
                <a14:imgProps xmlns:a14="http://schemas.microsoft.com/office/drawing/2010/main">
                  <a14:imgLayer r:embed="rId18">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45" name="Straight Connector 44"/>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7" name="Rounded Rectangle 46"/>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41" name="Picture 40" descr="Hacker-Dk.png"/>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8" name="TextBox 47"/>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3.5 Gbps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2.5 </a:t>
            </a:r>
            <a:r>
              <a:rPr lang="en-US" sz="1800" b="1" dirty="0">
                <a:solidFill>
                  <a:srgbClr val="000000"/>
                </a:solidFill>
              </a:rPr>
              <a:t>Gbps</a:t>
            </a: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2 Gbps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9" name="Picture 48" descr="NGFW_sym.png"/>
          <p:cNvPicPr>
            <a:picLocks noChangeAspect="1"/>
          </p:cNvPicPr>
          <p:nvPr/>
        </p:nvPicPr>
        <p:blipFill>
          <a:blip r:embed="rId20" cstate="email">
            <a:extLst>
              <a:ext uri="{BEBA8EAE-BF5A-486C-A8C5-ECC9F3942E4B}">
                <a14:imgProps xmlns:a14="http://schemas.microsoft.com/office/drawing/2010/main">
                  <a14:imgLayer r:embed="rId21">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50" name="Picture 49"/>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381724574"/>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34013" y="1360982"/>
            <a:ext cx="4320001" cy="1202337"/>
            <a:chOff x="702328" y="1270879"/>
            <a:chExt cx="4320001" cy="1202337"/>
          </a:xfrm>
        </p:grpSpPr>
        <p:pic>
          <p:nvPicPr>
            <p:cNvPr id="2" name="Picture 1" descr="FG-600D+Fron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2328" y="1270879"/>
              <a:ext cx="4320000" cy="442039"/>
            </a:xfrm>
            <a:prstGeom prst="rect">
              <a:avLst/>
            </a:prstGeom>
          </p:spPr>
        </p:pic>
        <p:pic>
          <p:nvPicPr>
            <p:cNvPr id="4" name="Picture 3" descr="FG-600D+Bac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2329" y="2031177"/>
              <a:ext cx="4320000" cy="442039"/>
            </a:xfrm>
            <a:prstGeom prst="rect">
              <a:avLst/>
            </a:prstGeom>
          </p:spPr>
        </p:pic>
      </p:grpSp>
      <p:sp>
        <p:nvSpPr>
          <p:cNvPr id="30722" name="Rectangle 2"/>
          <p:cNvSpPr>
            <a:spLocks noGrp="1" noChangeArrowheads="1"/>
          </p:cNvSpPr>
          <p:nvPr>
            <p:ph type="title"/>
          </p:nvPr>
        </p:nvSpPr>
        <p:spPr/>
        <p:txBody>
          <a:bodyPr/>
          <a:lstStyle/>
          <a:p>
            <a:pPr eaLnBrk="1" hangingPunct="1"/>
            <a:r>
              <a:rPr lang="en-US" b="0" i="0" dirty="0" smtClean="0"/>
              <a:t>FortiGate</a:t>
            </a:r>
            <a:r>
              <a:rPr lang="en-US" b="0" i="0" dirty="0"/>
              <a:t> </a:t>
            </a:r>
            <a:r>
              <a:rPr lang="en-US" dirty="0"/>
              <a:t>6</a:t>
            </a:r>
            <a:r>
              <a:rPr lang="en-US" b="0" i="0" dirty="0" smtClean="0"/>
              <a:t>00D</a:t>
            </a:r>
            <a:endParaRPr lang="en-US" b="0" i="0" dirty="0"/>
          </a:p>
        </p:txBody>
      </p:sp>
      <p:sp>
        <p:nvSpPr>
          <p:cNvPr id="21"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Management Ports	</a:t>
            </a:r>
          </a:p>
          <a:p>
            <a:pPr marL="343033" indent="-343033" defTabSz="914379">
              <a:spcBef>
                <a:spcPct val="20000"/>
              </a:spcBef>
              <a:buClr>
                <a:schemeClr val="accent6"/>
              </a:buClr>
              <a:buFont typeface="+mj-ea"/>
              <a:buAutoNum type="circleNumDbPlain"/>
            </a:pPr>
            <a:r>
              <a:rPr lang="en-US" sz="1000" b="1" dirty="0"/>
              <a:t>8x GE SFP Slots</a:t>
            </a:r>
          </a:p>
          <a:p>
            <a:pPr marL="343033" indent="-343033" defTabSz="914379">
              <a:spcBef>
                <a:spcPct val="20000"/>
              </a:spcBef>
              <a:buClr>
                <a:schemeClr val="accent6"/>
              </a:buClr>
              <a:buFont typeface="+mj-ea"/>
              <a:buAutoNum type="circleNumDbPlain"/>
            </a:pPr>
            <a:r>
              <a:rPr lang="en-US" sz="1000" b="1" dirty="0"/>
              <a:t>8x GE RJ45 Ports</a:t>
            </a:r>
          </a:p>
          <a:p>
            <a:pPr marL="343033" indent="-343033" defTabSz="914379">
              <a:spcBef>
                <a:spcPct val="20000"/>
              </a:spcBef>
              <a:buClr>
                <a:schemeClr val="accent6"/>
              </a:buClr>
              <a:buFont typeface="+mj-ea"/>
              <a:buAutoNum type="circleNumDbPlain"/>
            </a:pPr>
            <a:r>
              <a:rPr lang="en-US" sz="1000" b="1" dirty="0"/>
              <a:t>2x 10GE SPF+ Slots</a:t>
            </a:r>
          </a:p>
        </p:txBody>
      </p:sp>
      <p:pic>
        <p:nvPicPr>
          <p:cNvPr id="22" name="Picture 2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61870" y="2296795"/>
            <a:ext cx="372259" cy="547200"/>
          </a:xfrm>
          <a:prstGeom prst="rect">
            <a:avLst/>
          </a:prstGeom>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a:ext>
            </a:extLst>
          </a:blip>
          <a:srcRect b="9983"/>
          <a:stretch/>
        </p:blipFill>
        <p:spPr>
          <a:xfrm>
            <a:off x="7675167" y="2303660"/>
            <a:ext cx="352836" cy="547200"/>
          </a:xfrm>
          <a:prstGeom prst="rect">
            <a:avLst/>
          </a:prstGeom>
        </p:spPr>
      </p:pic>
      <p:pic>
        <p:nvPicPr>
          <p:cNvPr id="24" name="Picture 23"/>
          <p:cNvPicPr>
            <a:picLocks noChangeAspect="1"/>
          </p:cNvPicPr>
          <p:nvPr/>
        </p:nvPicPr>
        <p:blipFill>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6189613" y="2296795"/>
            <a:ext cx="372258" cy="547200"/>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34129" y="2296795"/>
            <a:ext cx="372259" cy="547200"/>
          </a:xfrm>
          <a:prstGeom prst="rect">
            <a:avLst/>
          </a:prstGeom>
        </p:spPr>
      </p:pic>
      <p:pic>
        <p:nvPicPr>
          <p:cNvPr id="30" name="Picture 29" descr="FortiASIC-NP6.png"/>
          <p:cNvPicPr>
            <a:picLocks noChangeAspect="1"/>
          </p:cNvPicPr>
          <p:nvPr/>
        </p:nvPicPr>
        <p:blipFill>
          <a:blip r:embed="rId9" cstate="print">
            <a:duotone>
              <a:schemeClr val="accent4">
                <a:shade val="45000"/>
                <a:satMod val="135000"/>
              </a:schemeClr>
              <a:prstClr val="white"/>
            </a:duotone>
            <a:extLst>
              <a:ext uri="{BEBA8EAE-BF5A-486C-A8C5-ECC9F3942E4B}">
                <a14:imgProps xmlns:a14="http://schemas.microsoft.com/office/drawing/2010/main">
                  <a14:imgLayer r:embed="rId10">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17966" y="2296499"/>
            <a:ext cx="371646" cy="547200"/>
          </a:xfrm>
          <a:prstGeom prst="rect">
            <a:avLst/>
          </a:prstGeom>
        </p:spPr>
      </p:pic>
      <p:pic>
        <p:nvPicPr>
          <p:cNvPr id="31" name="Picture 30" descr="Storage-120GB.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03521" y="2296499"/>
            <a:ext cx="371646" cy="547200"/>
          </a:xfrm>
          <a:prstGeom prst="rect">
            <a:avLst/>
          </a:prstGeom>
        </p:spPr>
      </p:pic>
      <p:sp>
        <p:nvSpPr>
          <p:cNvPr id="33" name="Oval 32"/>
          <p:cNvSpPr/>
          <p:nvPr/>
        </p:nvSpPr>
        <p:spPr bwMode="auto">
          <a:xfrm>
            <a:off x="2735613" y="1803020"/>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34" name="Oval 33"/>
          <p:cNvSpPr/>
          <p:nvPr/>
        </p:nvSpPr>
        <p:spPr bwMode="auto">
          <a:xfrm>
            <a:off x="3954917" y="1804864"/>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sp>
        <p:nvSpPr>
          <p:cNvPr id="35" name="Oval 34"/>
          <p:cNvSpPr/>
          <p:nvPr/>
        </p:nvSpPr>
        <p:spPr bwMode="auto">
          <a:xfrm>
            <a:off x="3236615" y="1803020"/>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sp>
        <p:nvSpPr>
          <p:cNvPr id="36" name="Oval 35"/>
          <p:cNvSpPr/>
          <p:nvPr/>
        </p:nvSpPr>
        <p:spPr bwMode="auto">
          <a:xfrm>
            <a:off x="4698443" y="1804864"/>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4</a:t>
            </a:r>
          </a:p>
        </p:txBody>
      </p:sp>
      <p:pic>
        <p:nvPicPr>
          <p:cNvPr id="19" name="Picture 18" descr="Firewall-Sym-Dk.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20" name="TextBox 19"/>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36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5.5 Million</a:t>
            </a:r>
          </a:p>
          <a:p>
            <a:r>
              <a:rPr lang="en-US" sz="800" dirty="0">
                <a:solidFill>
                  <a:srgbClr val="7F7F7F"/>
                </a:solidFill>
              </a:rPr>
              <a:t>Concurrent Sessions</a:t>
            </a:r>
          </a:p>
          <a:p>
            <a:endParaRPr lang="en-US" sz="800" dirty="0">
              <a:solidFill>
                <a:srgbClr val="7F7F7F"/>
              </a:solidFill>
            </a:endParaRPr>
          </a:p>
          <a:p>
            <a:r>
              <a:rPr lang="en-US" sz="1800" b="1" dirty="0"/>
              <a:t>270,000</a:t>
            </a:r>
          </a:p>
          <a:p>
            <a:r>
              <a:rPr lang="en-US" sz="800" dirty="0">
                <a:solidFill>
                  <a:srgbClr val="7F7F7F"/>
                </a:solidFill>
              </a:rPr>
              <a:t>New Sessions/Sec</a:t>
            </a:r>
          </a:p>
        </p:txBody>
      </p:sp>
      <p:cxnSp>
        <p:nvCxnSpPr>
          <p:cNvPr id="26" name="Straight Connector 25"/>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13"/>
          <a:stretch>
            <a:fillRect/>
          </a:stretch>
        </p:blipFill>
        <p:spPr>
          <a:xfrm>
            <a:off x="7396793" y="4062941"/>
            <a:ext cx="505867" cy="503339"/>
          </a:xfrm>
          <a:prstGeom prst="rect">
            <a:avLst/>
          </a:prstGeom>
        </p:spPr>
      </p:pic>
      <p:pic>
        <p:nvPicPr>
          <p:cNvPr id="38" name="Picture 37"/>
          <p:cNvPicPr>
            <a:picLocks noChangeAspect="1"/>
          </p:cNvPicPr>
          <p:nvPr/>
        </p:nvPicPr>
        <p:blipFill>
          <a:blip r:embed="rId14"/>
          <a:stretch>
            <a:fillRect/>
          </a:stretch>
        </p:blipFill>
        <p:spPr>
          <a:xfrm>
            <a:off x="6703208" y="4104601"/>
            <a:ext cx="468167" cy="438533"/>
          </a:xfrm>
          <a:prstGeom prst="rect">
            <a:avLst/>
          </a:prstGeom>
        </p:spPr>
      </p:pic>
      <p:pic>
        <p:nvPicPr>
          <p:cNvPr id="39" name="Picture 38"/>
          <p:cNvPicPr>
            <a:picLocks noChangeAspect="1"/>
          </p:cNvPicPr>
          <p:nvPr/>
        </p:nvPicPr>
        <p:blipFill>
          <a:blip r:embed="rId15"/>
          <a:stretch>
            <a:fillRect/>
          </a:stretch>
        </p:blipFill>
        <p:spPr>
          <a:xfrm>
            <a:off x="8097409" y="4111845"/>
            <a:ext cx="613216" cy="427264"/>
          </a:xfrm>
          <a:prstGeom prst="rect">
            <a:avLst/>
          </a:prstGeom>
        </p:spPr>
      </p:pic>
      <p:grpSp>
        <p:nvGrpSpPr>
          <p:cNvPr id="40" name="Group 39"/>
          <p:cNvGrpSpPr/>
          <p:nvPr/>
        </p:nvGrpSpPr>
        <p:grpSpPr>
          <a:xfrm>
            <a:off x="5984936" y="4091312"/>
            <a:ext cx="482083" cy="459205"/>
            <a:chOff x="5818638" y="4203821"/>
            <a:chExt cx="467667" cy="445474"/>
          </a:xfrm>
        </p:grpSpPr>
        <p:pic>
          <p:nvPicPr>
            <p:cNvPr id="41" name="Picture 40"/>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42" name="Picture 41"/>
            <p:cNvPicPr>
              <a:picLocks noChangeAspect="1"/>
            </p:cNvPicPr>
            <p:nvPr/>
          </p:nvPicPr>
          <p:blipFill>
            <a:blip r:embed="rId17"/>
            <a:stretch>
              <a:fillRect/>
            </a:stretch>
          </p:blipFill>
          <p:spPr>
            <a:xfrm flipH="1">
              <a:off x="5869115" y="4203821"/>
              <a:ext cx="417190" cy="445474"/>
            </a:xfrm>
            <a:prstGeom prst="rect">
              <a:avLst/>
            </a:prstGeom>
          </p:spPr>
        </p:pic>
      </p:grpSp>
      <p:sp>
        <p:nvSpPr>
          <p:cNvPr id="43" name="Rounded Rectangle 42"/>
          <p:cNvSpPr/>
          <p:nvPr/>
        </p:nvSpPr>
        <p:spPr bwMode="invGray">
          <a:xfrm>
            <a:off x="6189612" y="4374693"/>
            <a:ext cx="44011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2,000</a:t>
            </a:r>
          </a:p>
        </p:txBody>
      </p:sp>
      <p:sp>
        <p:nvSpPr>
          <p:cNvPr id="44" name="Rounded Rectangle 43"/>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1,000</a:t>
            </a:r>
          </a:p>
        </p:txBody>
      </p:sp>
      <p:sp>
        <p:nvSpPr>
          <p:cNvPr id="45" name="Rounded Rectangle 44"/>
          <p:cNvSpPr/>
          <p:nvPr/>
        </p:nvSpPr>
        <p:spPr bwMode="invGray">
          <a:xfrm>
            <a:off x="7675167" y="4374693"/>
            <a:ext cx="42224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1,024</a:t>
            </a:r>
          </a:p>
        </p:txBody>
      </p:sp>
      <p:cxnSp>
        <p:nvCxnSpPr>
          <p:cNvPr id="47" name="Straight Connector 46"/>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Branch Office / Mid Enterprise</a:t>
            </a:r>
          </a:p>
          <a:p>
            <a:r>
              <a:rPr lang="en-US" sz="1000" dirty="0">
                <a:solidFill>
                  <a:schemeClr val="bg1">
                    <a:lumMod val="50000"/>
                  </a:schemeClr>
                </a:solidFill>
              </a:rPr>
              <a:t>NGFW / ISFW</a:t>
            </a:r>
          </a:p>
        </p:txBody>
      </p:sp>
      <p:pic>
        <p:nvPicPr>
          <p:cNvPr id="49" name="Picture 48"/>
          <p:cNvPicPr>
            <a:picLocks noChangeAspect="1"/>
          </p:cNvPicPr>
          <p:nvPr/>
        </p:nvPicPr>
        <p:blipFill>
          <a:blip r:embed="rId18">
            <a:duotone>
              <a:schemeClr val="accent3">
                <a:shade val="45000"/>
                <a:satMod val="135000"/>
              </a:schemeClr>
              <a:prstClr val="white"/>
            </a:duotone>
            <a:extLst>
              <a:ext uri="{BEBA8EAE-BF5A-486C-A8C5-ECC9F3942E4B}">
                <a14:imgProps xmlns:a14="http://schemas.microsoft.com/office/drawing/2010/main">
                  <a14:imgLayer r:embed="rId19">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50" name="Straight Connector 49"/>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52" name="Rounded Rectangle 51"/>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46" name="Picture 45" descr="Hacker-Dk.png"/>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53" name="TextBox 52"/>
          <p:cNvSpPr txBox="1"/>
          <p:nvPr/>
        </p:nvSpPr>
        <p:spPr>
          <a:xfrm>
            <a:off x="3629848" y="3121884"/>
            <a:ext cx="1836231" cy="1661993"/>
          </a:xfrm>
          <a:prstGeom prst="rect">
            <a:avLst/>
          </a:prstGeom>
          <a:noFill/>
        </p:spPr>
        <p:txBody>
          <a:bodyPr wrap="square" rtlCol="0">
            <a:spAutoFit/>
          </a:bodyPr>
          <a:lstStyle/>
          <a:p>
            <a:r>
              <a:rPr lang="en-US" sz="1800" b="1" dirty="0">
                <a:solidFill>
                  <a:srgbClr val="000000"/>
                </a:solidFill>
              </a:rPr>
              <a:t>4</a:t>
            </a:r>
            <a:r>
              <a:rPr lang="en-US" sz="1800" b="1" dirty="0" smtClean="0">
                <a:solidFill>
                  <a:srgbClr val="000000"/>
                </a:solidFill>
              </a:rPr>
              <a:t> Gbps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3.2 </a:t>
            </a:r>
            <a:r>
              <a:rPr lang="en-US" sz="1800" b="1" dirty="0">
                <a:solidFill>
                  <a:srgbClr val="000000"/>
                </a:solidFill>
              </a:rPr>
              <a:t>Gbps</a:t>
            </a: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2.4 Gbps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54" name="Picture 53" descr="NGFW_sym.png"/>
          <p:cNvPicPr>
            <a:picLocks noChangeAspect="1"/>
          </p:cNvPicPr>
          <p:nvPr/>
        </p:nvPicPr>
        <p:blipFill>
          <a:blip r:embed="rId21" cstate="email">
            <a:extLst>
              <a:ext uri="{BEBA8EAE-BF5A-486C-A8C5-ECC9F3942E4B}">
                <a14:imgProps xmlns:a14="http://schemas.microsoft.com/office/drawing/2010/main">
                  <a14:imgLayer r:embed="rId22">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55" name="Picture 54"/>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3825977759"/>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ortiGate+800D+-+Front.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5600" y="1363085"/>
            <a:ext cx="4320000" cy="445380"/>
          </a:xfrm>
          <a:prstGeom prst="rect">
            <a:avLst/>
          </a:prstGeom>
        </p:spPr>
      </p:pic>
      <p:sp>
        <p:nvSpPr>
          <p:cNvPr id="30722" name="Rectangle 2"/>
          <p:cNvSpPr>
            <a:spLocks noGrp="1" noChangeArrowheads="1"/>
          </p:cNvSpPr>
          <p:nvPr>
            <p:ph type="title"/>
          </p:nvPr>
        </p:nvSpPr>
        <p:spPr/>
        <p:txBody>
          <a:bodyPr/>
          <a:lstStyle/>
          <a:p>
            <a:pPr eaLnBrk="1" hangingPunct="1"/>
            <a:r>
              <a:rPr lang="en-US" b="0" i="0" dirty="0" smtClean="0"/>
              <a:t>FortiGate</a:t>
            </a:r>
            <a:r>
              <a:rPr lang="en-US" b="0" i="0" dirty="0"/>
              <a:t> </a:t>
            </a:r>
            <a:r>
              <a:rPr lang="en-US" dirty="0" smtClean="0"/>
              <a:t>8</a:t>
            </a:r>
            <a:r>
              <a:rPr lang="en-US" b="0" i="0" dirty="0" smtClean="0"/>
              <a:t>00D</a:t>
            </a:r>
            <a:endParaRPr lang="en-US" b="0" i="0" dirty="0"/>
          </a:p>
        </p:txBody>
      </p:sp>
      <p:sp>
        <p:nvSpPr>
          <p:cNvPr id="21"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Management Ports	</a:t>
            </a:r>
          </a:p>
          <a:p>
            <a:pPr marL="343033" indent="-343033" defTabSz="914379">
              <a:spcBef>
                <a:spcPct val="20000"/>
              </a:spcBef>
              <a:buClr>
                <a:schemeClr val="accent6"/>
              </a:buClr>
              <a:buFont typeface="+mj-ea"/>
              <a:buAutoNum type="circleNumDbPlain"/>
            </a:pPr>
            <a:r>
              <a:rPr lang="en-US" sz="1000" b="1" dirty="0"/>
              <a:t>2x Bypass GE RJ45 Pairs</a:t>
            </a:r>
          </a:p>
          <a:p>
            <a:pPr marL="343033" indent="-343033" defTabSz="914379">
              <a:spcBef>
                <a:spcPct val="20000"/>
              </a:spcBef>
              <a:buClr>
                <a:schemeClr val="accent6"/>
              </a:buClr>
              <a:buFont typeface="+mj-ea"/>
              <a:buAutoNum type="circleNumDbPlain"/>
            </a:pPr>
            <a:r>
              <a:rPr lang="en-US" sz="1000" b="1" dirty="0"/>
              <a:t>20x GE RJ45 Ports</a:t>
            </a:r>
          </a:p>
          <a:p>
            <a:pPr marL="343033" indent="-343033" defTabSz="914379">
              <a:spcBef>
                <a:spcPct val="20000"/>
              </a:spcBef>
              <a:buClr>
                <a:schemeClr val="accent6"/>
              </a:buClr>
              <a:buFont typeface="+mj-ea"/>
              <a:buAutoNum type="circleNumDbPlain"/>
            </a:pPr>
            <a:r>
              <a:rPr lang="en-US" sz="1000" b="1" dirty="0"/>
              <a:t>8x GE SPF Slots</a:t>
            </a:r>
          </a:p>
          <a:p>
            <a:pPr marL="343033" indent="-343033" defTabSz="914379">
              <a:spcBef>
                <a:spcPct val="20000"/>
              </a:spcBef>
              <a:buClr>
                <a:schemeClr val="accent6"/>
              </a:buClr>
              <a:buFont typeface="+mj-ea"/>
              <a:buAutoNum type="circleNumDbPlain"/>
            </a:pPr>
            <a:r>
              <a:rPr lang="en-US" sz="1000" b="1" dirty="0"/>
              <a:t>2x 10GE SPF+ Slots</a:t>
            </a:r>
          </a:p>
          <a:p>
            <a:pPr marL="343033" indent="-343033" defTabSz="914379">
              <a:spcBef>
                <a:spcPct val="20000"/>
              </a:spcBef>
              <a:buClr>
                <a:schemeClr val="accent6"/>
              </a:buClr>
              <a:buFont typeface="+mj-ea"/>
              <a:buAutoNum type="circleNumDbPlain"/>
            </a:pPr>
            <a:endParaRPr lang="en-US" sz="1000" dirty="0"/>
          </a:p>
        </p:txBody>
      </p:sp>
      <p:pic>
        <p:nvPicPr>
          <p:cNvPr id="22" name="Picture 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61870" y="2296795"/>
            <a:ext cx="372259" cy="547200"/>
          </a:xfrm>
          <a:prstGeom prst="rect">
            <a:avLst/>
          </a:prstGeom>
        </p:spPr>
      </p:pic>
      <p:pic>
        <p:nvPicPr>
          <p:cNvPr id="24" name="Picture 23"/>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6189613" y="2296795"/>
            <a:ext cx="372258" cy="547200"/>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34129" y="2296795"/>
            <a:ext cx="372259" cy="547200"/>
          </a:xfrm>
          <a:prstGeom prst="rect">
            <a:avLst/>
          </a:prstGeom>
        </p:spPr>
      </p:pic>
      <p:pic>
        <p:nvPicPr>
          <p:cNvPr id="30" name="Picture 29" descr="FortiASIC-NP6.png"/>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17966" y="2296499"/>
            <a:ext cx="371646" cy="547200"/>
          </a:xfrm>
          <a:prstGeom prst="rect">
            <a:avLst/>
          </a:prstGeom>
        </p:spPr>
      </p:pic>
      <p:sp>
        <p:nvSpPr>
          <p:cNvPr id="33" name="Oval 32"/>
          <p:cNvSpPr/>
          <p:nvPr/>
        </p:nvSpPr>
        <p:spPr bwMode="auto">
          <a:xfrm>
            <a:off x="2029362" y="1775509"/>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34" name="Oval 33"/>
          <p:cNvSpPr/>
          <p:nvPr/>
        </p:nvSpPr>
        <p:spPr bwMode="auto">
          <a:xfrm>
            <a:off x="3222750" y="1775509"/>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sp>
        <p:nvSpPr>
          <p:cNvPr id="35" name="Oval 34"/>
          <p:cNvSpPr/>
          <p:nvPr/>
        </p:nvSpPr>
        <p:spPr bwMode="auto">
          <a:xfrm>
            <a:off x="2374859" y="1775509"/>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sp>
        <p:nvSpPr>
          <p:cNvPr id="36" name="Oval 35"/>
          <p:cNvSpPr/>
          <p:nvPr/>
        </p:nvSpPr>
        <p:spPr bwMode="auto">
          <a:xfrm>
            <a:off x="4619244" y="1775509"/>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4</a:t>
            </a:r>
          </a:p>
        </p:txBody>
      </p:sp>
      <p:pic>
        <p:nvPicPr>
          <p:cNvPr id="6" name="Picture 5" descr="FortiGate+800D+-+Back.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34012" y="2121279"/>
            <a:ext cx="4320000" cy="445378"/>
          </a:xfrm>
          <a:prstGeom prst="rect">
            <a:avLst/>
          </a:prstGeom>
        </p:spPr>
      </p:pic>
      <p:pic>
        <p:nvPicPr>
          <p:cNvPr id="20" name="Picture 19" descr="Storage-240GB.pn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304875" y="2293057"/>
            <a:ext cx="371646" cy="547200"/>
          </a:xfrm>
          <a:prstGeom prst="rect">
            <a:avLst/>
          </a:prstGeom>
        </p:spPr>
      </p:pic>
      <p:pic>
        <p:nvPicPr>
          <p:cNvPr id="26" name="Picture 2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676522" y="2296795"/>
            <a:ext cx="372259" cy="547200"/>
          </a:xfrm>
          <a:prstGeom prst="rect">
            <a:avLst/>
          </a:prstGeom>
        </p:spPr>
      </p:pic>
      <p:pic>
        <p:nvPicPr>
          <p:cNvPr id="7" name="Picture 6" descr="dual-option-ac-ps.png"/>
          <p:cNvPicPr>
            <a:picLocks noChangeAspect="1"/>
          </p:cNvPicPr>
          <p:nvPr/>
        </p:nvPicPr>
        <p:blipFill rotWithShape="1">
          <a:blip r:embed="rId12" cstate="email">
            <a:extLst>
              <a:ext uri="{28A0092B-C50C-407E-A947-70E740481C1C}">
                <a14:useLocalDpi xmlns:a14="http://schemas.microsoft.com/office/drawing/2010/main" val="0"/>
              </a:ext>
            </a:extLst>
          </a:blip>
          <a:srcRect b="11062"/>
          <a:stretch/>
        </p:blipFill>
        <p:spPr>
          <a:xfrm>
            <a:off x="8055042" y="2296797"/>
            <a:ext cx="356206" cy="547199"/>
          </a:xfrm>
          <a:prstGeom prst="rect">
            <a:avLst/>
          </a:prstGeom>
        </p:spPr>
      </p:pic>
      <p:sp>
        <p:nvSpPr>
          <p:cNvPr id="18" name="Oval 17"/>
          <p:cNvSpPr/>
          <p:nvPr/>
        </p:nvSpPr>
        <p:spPr bwMode="auto">
          <a:xfrm>
            <a:off x="4777644" y="1775509"/>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5</a:t>
            </a:r>
          </a:p>
        </p:txBody>
      </p:sp>
      <p:pic>
        <p:nvPicPr>
          <p:cNvPr id="23" name="Picture 22" descr="Firewall-Sym-Dk.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27" name="TextBox 26"/>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36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5 Million</a:t>
            </a:r>
          </a:p>
          <a:p>
            <a:r>
              <a:rPr lang="en-US" sz="800" dirty="0">
                <a:solidFill>
                  <a:srgbClr val="7F7F7F"/>
                </a:solidFill>
              </a:rPr>
              <a:t>Concurrent Sessions</a:t>
            </a:r>
          </a:p>
          <a:p>
            <a:endParaRPr lang="en-US" sz="800" dirty="0">
              <a:solidFill>
                <a:srgbClr val="7F7F7F"/>
              </a:solidFill>
            </a:endParaRPr>
          </a:p>
          <a:p>
            <a:r>
              <a:rPr lang="en-US" sz="1800" b="1" dirty="0"/>
              <a:t>280,000</a:t>
            </a:r>
          </a:p>
          <a:p>
            <a:r>
              <a:rPr lang="en-US" sz="800" dirty="0">
                <a:solidFill>
                  <a:srgbClr val="7F7F7F"/>
                </a:solidFill>
              </a:rPr>
              <a:t>New Sessions/Sec</a:t>
            </a:r>
          </a:p>
        </p:txBody>
      </p:sp>
      <p:cxnSp>
        <p:nvCxnSpPr>
          <p:cNvPr id="28" name="Straight Connector 27"/>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Branch Office / Mid Enterprise</a:t>
            </a:r>
          </a:p>
          <a:p>
            <a:r>
              <a:rPr lang="en-US" sz="1000" dirty="0">
                <a:solidFill>
                  <a:schemeClr val="bg1">
                    <a:lumMod val="50000"/>
                  </a:schemeClr>
                </a:solidFill>
              </a:rPr>
              <a:t>NGFW / ISFW</a:t>
            </a:r>
          </a:p>
        </p:txBody>
      </p:sp>
      <p:pic>
        <p:nvPicPr>
          <p:cNvPr id="50" name="Picture 49"/>
          <p:cNvPicPr>
            <a:picLocks noChangeAspect="1"/>
          </p:cNvPicPr>
          <p:nvPr/>
        </p:nvPicPr>
        <p:blipFill>
          <a:blip r:embed="rId14">
            <a:duotone>
              <a:schemeClr val="accent3">
                <a:shade val="45000"/>
                <a:satMod val="135000"/>
              </a:schemeClr>
              <a:prstClr val="white"/>
            </a:duotone>
            <a:extLst>
              <a:ext uri="{BEBA8EAE-BF5A-486C-A8C5-ECC9F3942E4B}">
                <a14:imgProps xmlns:a14="http://schemas.microsoft.com/office/drawing/2010/main">
                  <a14:imgLayer r:embed="rId15">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51" name="Straight Connector 50"/>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52" name="Picture 51"/>
          <p:cNvPicPr>
            <a:picLocks noChangeAspect="1"/>
          </p:cNvPicPr>
          <p:nvPr/>
        </p:nvPicPr>
        <p:blipFill>
          <a:blip r:embed="rId16"/>
          <a:stretch>
            <a:fillRect/>
          </a:stretch>
        </p:blipFill>
        <p:spPr>
          <a:xfrm>
            <a:off x="7396793" y="4062941"/>
            <a:ext cx="505867" cy="503339"/>
          </a:xfrm>
          <a:prstGeom prst="rect">
            <a:avLst/>
          </a:prstGeom>
        </p:spPr>
      </p:pic>
      <p:pic>
        <p:nvPicPr>
          <p:cNvPr id="53" name="Picture 52"/>
          <p:cNvPicPr>
            <a:picLocks noChangeAspect="1"/>
          </p:cNvPicPr>
          <p:nvPr/>
        </p:nvPicPr>
        <p:blipFill>
          <a:blip r:embed="rId17"/>
          <a:stretch>
            <a:fillRect/>
          </a:stretch>
        </p:blipFill>
        <p:spPr>
          <a:xfrm>
            <a:off x="6703208" y="4104601"/>
            <a:ext cx="468167" cy="438533"/>
          </a:xfrm>
          <a:prstGeom prst="rect">
            <a:avLst/>
          </a:prstGeom>
        </p:spPr>
      </p:pic>
      <p:pic>
        <p:nvPicPr>
          <p:cNvPr id="54" name="Picture 53"/>
          <p:cNvPicPr>
            <a:picLocks noChangeAspect="1"/>
          </p:cNvPicPr>
          <p:nvPr/>
        </p:nvPicPr>
        <p:blipFill>
          <a:blip r:embed="rId18"/>
          <a:stretch>
            <a:fillRect/>
          </a:stretch>
        </p:blipFill>
        <p:spPr>
          <a:xfrm>
            <a:off x="8097409" y="4111845"/>
            <a:ext cx="613216" cy="427264"/>
          </a:xfrm>
          <a:prstGeom prst="rect">
            <a:avLst/>
          </a:prstGeom>
        </p:spPr>
      </p:pic>
      <p:grpSp>
        <p:nvGrpSpPr>
          <p:cNvPr id="55" name="Group 54"/>
          <p:cNvGrpSpPr/>
          <p:nvPr/>
        </p:nvGrpSpPr>
        <p:grpSpPr>
          <a:xfrm>
            <a:off x="5984936" y="4091312"/>
            <a:ext cx="482083" cy="459205"/>
            <a:chOff x="5818638" y="4203821"/>
            <a:chExt cx="467667" cy="445474"/>
          </a:xfrm>
        </p:grpSpPr>
        <p:pic>
          <p:nvPicPr>
            <p:cNvPr id="56" name="Picture 55"/>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57" name="Picture 56"/>
            <p:cNvPicPr>
              <a:picLocks noChangeAspect="1"/>
            </p:cNvPicPr>
            <p:nvPr/>
          </p:nvPicPr>
          <p:blipFill>
            <a:blip r:embed="rId20"/>
            <a:stretch>
              <a:fillRect/>
            </a:stretch>
          </p:blipFill>
          <p:spPr>
            <a:xfrm flipH="1">
              <a:off x="5869115" y="4203821"/>
              <a:ext cx="417190" cy="445474"/>
            </a:xfrm>
            <a:prstGeom prst="rect">
              <a:avLst/>
            </a:prstGeom>
          </p:spPr>
        </p:pic>
      </p:grpSp>
      <p:sp>
        <p:nvSpPr>
          <p:cNvPr id="58" name="Rounded Rectangle 57"/>
          <p:cNvSpPr/>
          <p:nvPr/>
        </p:nvSpPr>
        <p:spPr bwMode="invGray">
          <a:xfrm>
            <a:off x="6189612" y="4374693"/>
            <a:ext cx="44011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2,000</a:t>
            </a:r>
          </a:p>
        </p:txBody>
      </p:sp>
      <p:sp>
        <p:nvSpPr>
          <p:cNvPr id="59" name="Rounded Rectangle 58"/>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1,000</a:t>
            </a:r>
          </a:p>
        </p:txBody>
      </p:sp>
      <p:sp>
        <p:nvSpPr>
          <p:cNvPr id="60" name="Rounded Rectangle 59"/>
          <p:cNvSpPr/>
          <p:nvPr/>
        </p:nvSpPr>
        <p:spPr bwMode="invGray">
          <a:xfrm>
            <a:off x="7675167" y="4374693"/>
            <a:ext cx="42224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1,024</a:t>
            </a:r>
          </a:p>
        </p:txBody>
      </p:sp>
      <p:sp>
        <p:nvSpPr>
          <p:cNvPr id="39" name="Rounded Rectangle 38"/>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40" name="Picture 39" descr="Hacker-Dk.png"/>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1" name="TextBox 40"/>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4.2 Gbps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3.5 </a:t>
            </a:r>
            <a:r>
              <a:rPr lang="en-US" sz="1800" b="1" dirty="0">
                <a:solidFill>
                  <a:srgbClr val="000000"/>
                </a:solidFill>
              </a:rPr>
              <a:t>Gbps</a:t>
            </a: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2.4 Gbps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2" name="Picture 41" descr="NGFW_sym.png"/>
          <p:cNvPicPr>
            <a:picLocks noChangeAspect="1"/>
          </p:cNvPicPr>
          <p:nvPr/>
        </p:nvPicPr>
        <p:blipFill>
          <a:blip r:embed="rId22" cstate="email">
            <a:extLst>
              <a:ext uri="{BEBA8EAE-BF5A-486C-A8C5-ECC9F3942E4B}">
                <a14:imgProps xmlns:a14="http://schemas.microsoft.com/office/drawing/2010/main">
                  <a14:imgLayer r:embed="rId23">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43" name="Picture 42"/>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3446763867"/>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b="0" i="0" dirty="0" smtClean="0"/>
              <a:t>FortiGate</a:t>
            </a:r>
            <a:r>
              <a:rPr lang="en-US" b="0" i="0" dirty="0"/>
              <a:t> </a:t>
            </a:r>
            <a:r>
              <a:rPr lang="en-US" b="0" i="0" dirty="0" smtClean="0"/>
              <a:t>900D</a:t>
            </a:r>
            <a:endParaRPr lang="en-US" b="0" i="0" dirty="0"/>
          </a:p>
        </p:txBody>
      </p:sp>
      <p:sp>
        <p:nvSpPr>
          <p:cNvPr id="30" name="Oval 29"/>
          <p:cNvSpPr/>
          <p:nvPr/>
        </p:nvSpPr>
        <p:spPr bwMode="auto">
          <a:xfrm>
            <a:off x="1153469" y="1667411"/>
            <a:ext cx="209738" cy="157287"/>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31" name="Oval 30"/>
          <p:cNvSpPr/>
          <p:nvPr/>
        </p:nvSpPr>
        <p:spPr bwMode="auto">
          <a:xfrm>
            <a:off x="3146990" y="1665424"/>
            <a:ext cx="209738" cy="157287"/>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pic>
        <p:nvPicPr>
          <p:cNvPr id="3" name="Picture 2" descr="fg-900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3862" y="1353335"/>
            <a:ext cx="4320000" cy="1217631"/>
          </a:xfrm>
          <a:prstGeom prst="rect">
            <a:avLst/>
          </a:prstGeom>
        </p:spPr>
      </p:pic>
      <p:cxnSp>
        <p:nvCxnSpPr>
          <p:cNvPr id="60" name="Straight Connector 59"/>
          <p:cNvCxnSpPr/>
          <p:nvPr/>
        </p:nvCxnSpPr>
        <p:spPr bwMode="auto">
          <a:xfrm>
            <a:off x="2303768" y="1350269"/>
            <a:ext cx="1569068" cy="0"/>
          </a:xfrm>
          <a:prstGeom prst="line">
            <a:avLst/>
          </a:prstGeom>
          <a:solidFill>
            <a:schemeClr val="accent2">
              <a:alpha val="42000"/>
            </a:schemeClr>
          </a:solidFill>
          <a:ln w="19050" cap="flat" cmpd="sng" algn="ctr">
            <a:solidFill>
              <a:schemeClr val="accent6"/>
            </a:solidFill>
            <a:prstDash val="solid"/>
            <a:round/>
            <a:headEnd type="none" w="med" len="med"/>
            <a:tailEnd type="none" w="med" len="med"/>
          </a:ln>
          <a:effectLst/>
        </p:spPr>
      </p:cxnSp>
      <p:cxnSp>
        <p:nvCxnSpPr>
          <p:cNvPr id="61" name="Straight Connector 60"/>
          <p:cNvCxnSpPr/>
          <p:nvPr/>
        </p:nvCxnSpPr>
        <p:spPr bwMode="auto">
          <a:xfrm>
            <a:off x="2982531" y="1749766"/>
            <a:ext cx="1577187" cy="0"/>
          </a:xfrm>
          <a:prstGeom prst="line">
            <a:avLst/>
          </a:prstGeom>
          <a:solidFill>
            <a:schemeClr val="accent2">
              <a:alpha val="42000"/>
            </a:schemeClr>
          </a:solidFill>
          <a:ln w="19050" cap="flat" cmpd="sng" algn="ctr">
            <a:solidFill>
              <a:schemeClr val="accent6"/>
            </a:solidFill>
            <a:prstDash val="solid"/>
            <a:round/>
            <a:headEnd type="none" w="med" len="med"/>
            <a:tailEnd type="none" w="med" len="med"/>
          </a:ln>
          <a:effectLst/>
        </p:spPr>
      </p:cxnSp>
      <p:cxnSp>
        <p:nvCxnSpPr>
          <p:cNvPr id="62" name="Straight Connector 61"/>
          <p:cNvCxnSpPr/>
          <p:nvPr/>
        </p:nvCxnSpPr>
        <p:spPr bwMode="auto">
          <a:xfrm flipV="1">
            <a:off x="2310247" y="1267653"/>
            <a:ext cx="0" cy="179815"/>
          </a:xfrm>
          <a:prstGeom prst="line">
            <a:avLst/>
          </a:prstGeom>
          <a:solidFill>
            <a:schemeClr val="accent2">
              <a:alpha val="42000"/>
            </a:schemeClr>
          </a:solidFill>
          <a:ln w="19050" cap="flat" cmpd="sng" algn="ctr">
            <a:solidFill>
              <a:srgbClr val="9E0000"/>
            </a:solidFill>
            <a:prstDash val="solid"/>
            <a:round/>
            <a:headEnd type="none" w="med" len="med"/>
            <a:tailEnd type="none" w="med" len="med"/>
          </a:ln>
          <a:effectLst/>
        </p:spPr>
      </p:cxnSp>
      <p:cxnSp>
        <p:nvCxnSpPr>
          <p:cNvPr id="63" name="Straight Connector 62"/>
          <p:cNvCxnSpPr/>
          <p:nvPr/>
        </p:nvCxnSpPr>
        <p:spPr bwMode="auto">
          <a:xfrm flipV="1">
            <a:off x="3865763" y="1345408"/>
            <a:ext cx="3104" cy="124022"/>
          </a:xfrm>
          <a:prstGeom prst="line">
            <a:avLst/>
          </a:prstGeom>
          <a:solidFill>
            <a:schemeClr val="accent2">
              <a:alpha val="42000"/>
            </a:schemeClr>
          </a:solidFill>
          <a:ln w="19050" cap="flat" cmpd="sng" algn="ctr">
            <a:solidFill>
              <a:srgbClr val="9E0000"/>
            </a:solidFill>
            <a:prstDash val="solid"/>
            <a:round/>
            <a:headEnd type="none" w="med" len="med"/>
            <a:tailEnd type="none" w="med" len="med"/>
          </a:ln>
          <a:effectLst/>
        </p:spPr>
      </p:cxnSp>
      <p:cxnSp>
        <p:nvCxnSpPr>
          <p:cNvPr id="64" name="Straight Connector 63"/>
          <p:cNvCxnSpPr/>
          <p:nvPr/>
        </p:nvCxnSpPr>
        <p:spPr bwMode="auto">
          <a:xfrm flipV="1">
            <a:off x="2985904" y="1611357"/>
            <a:ext cx="0" cy="179815"/>
          </a:xfrm>
          <a:prstGeom prst="line">
            <a:avLst/>
          </a:prstGeom>
          <a:solidFill>
            <a:schemeClr val="accent2">
              <a:alpha val="42000"/>
            </a:schemeClr>
          </a:solidFill>
          <a:ln w="19050" cap="flat" cmpd="sng" algn="ctr">
            <a:solidFill>
              <a:srgbClr val="9E0000"/>
            </a:solidFill>
            <a:prstDash val="solid"/>
            <a:round/>
            <a:headEnd type="none" w="med" len="med"/>
            <a:tailEnd type="none" w="med" len="med"/>
          </a:ln>
          <a:effectLst/>
        </p:spPr>
      </p:cxnSp>
      <p:cxnSp>
        <p:nvCxnSpPr>
          <p:cNvPr id="65" name="Straight Connector 64"/>
          <p:cNvCxnSpPr/>
          <p:nvPr/>
        </p:nvCxnSpPr>
        <p:spPr bwMode="auto">
          <a:xfrm flipH="1" flipV="1">
            <a:off x="4559808" y="1621827"/>
            <a:ext cx="3119" cy="130594"/>
          </a:xfrm>
          <a:prstGeom prst="line">
            <a:avLst/>
          </a:prstGeom>
          <a:solidFill>
            <a:schemeClr val="accent2">
              <a:alpha val="42000"/>
            </a:schemeClr>
          </a:solidFill>
          <a:ln w="19050" cap="flat" cmpd="sng" algn="ctr">
            <a:solidFill>
              <a:srgbClr val="9E0000"/>
            </a:solidFill>
            <a:prstDash val="solid"/>
            <a:round/>
            <a:headEnd type="none" w="med" len="med"/>
            <a:tailEnd type="none" w="med" len="med"/>
          </a:ln>
          <a:effectLst/>
        </p:spPr>
      </p:cxnSp>
      <p:sp>
        <p:nvSpPr>
          <p:cNvPr id="23"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Management Ports	</a:t>
            </a:r>
          </a:p>
          <a:p>
            <a:pPr marL="343033" indent="-343033" defTabSz="914379">
              <a:spcBef>
                <a:spcPct val="20000"/>
              </a:spcBef>
              <a:buClr>
                <a:schemeClr val="accent6"/>
              </a:buClr>
              <a:buFont typeface="+mj-ea"/>
              <a:buAutoNum type="circleNumDbPlain"/>
            </a:pPr>
            <a:r>
              <a:rPr lang="en-US" sz="1000" b="1" dirty="0"/>
              <a:t>16x GE SFP Slots</a:t>
            </a:r>
          </a:p>
          <a:p>
            <a:pPr marL="343033" indent="-343033" defTabSz="914379">
              <a:spcBef>
                <a:spcPct val="20000"/>
              </a:spcBef>
              <a:buClr>
                <a:schemeClr val="accent6"/>
              </a:buClr>
              <a:buFont typeface="+mj-ea"/>
              <a:buAutoNum type="circleNumDbPlain"/>
            </a:pPr>
            <a:r>
              <a:rPr lang="en-US" sz="1000" b="1" dirty="0"/>
              <a:t>16x GE RJ45 Ports</a:t>
            </a:r>
          </a:p>
          <a:p>
            <a:pPr marL="343033" indent="-343033" defTabSz="914379">
              <a:spcBef>
                <a:spcPct val="20000"/>
              </a:spcBef>
              <a:buClr>
                <a:schemeClr val="accent6"/>
              </a:buClr>
              <a:buFont typeface="+mj-ea"/>
              <a:buAutoNum type="circleNumDbPlain"/>
            </a:pPr>
            <a:r>
              <a:rPr lang="en-US" sz="1000" b="1" dirty="0"/>
              <a:t>2x 10GE SPF+ Slots</a:t>
            </a:r>
          </a:p>
        </p:txBody>
      </p:sp>
      <p:pic>
        <p:nvPicPr>
          <p:cNvPr id="24" name="Picture 2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61870" y="2295598"/>
            <a:ext cx="372259" cy="547200"/>
          </a:xfrm>
          <a:prstGeom prst="rect">
            <a:avLst/>
          </a:prstGeom>
        </p:spPr>
      </p:pic>
      <p:pic>
        <p:nvPicPr>
          <p:cNvPr id="25" name="Picture 24"/>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6189613" y="2295598"/>
            <a:ext cx="372258" cy="547200"/>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34129" y="2296499"/>
            <a:ext cx="372259" cy="547200"/>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82841" y="2295598"/>
            <a:ext cx="371569" cy="547200"/>
          </a:xfrm>
          <a:prstGeom prst="rect">
            <a:avLst/>
          </a:prstGeom>
        </p:spPr>
      </p:pic>
      <p:pic>
        <p:nvPicPr>
          <p:cNvPr id="28" name="Picture 27" descr="FortiASIC-NP6.png"/>
          <p:cNvPicPr>
            <a:picLocks noChangeAspect="1"/>
          </p:cNvPicPr>
          <p:nvPr/>
        </p:nvPicPr>
        <p:blipFill>
          <a:blip r:embed="rId8" cstate="print">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17966" y="2296499"/>
            <a:ext cx="371646" cy="547200"/>
          </a:xfrm>
          <a:prstGeom prst="rect">
            <a:avLst/>
          </a:prstGeom>
        </p:spPr>
      </p:pic>
      <p:pic>
        <p:nvPicPr>
          <p:cNvPr id="2" name="Picture 1" descr="Storage-256GB.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11194" y="2296499"/>
            <a:ext cx="371646" cy="547200"/>
          </a:xfrm>
          <a:prstGeom prst="rect">
            <a:avLst/>
          </a:prstGeom>
        </p:spPr>
      </p:pic>
      <p:sp>
        <p:nvSpPr>
          <p:cNvPr id="32" name="Oval 31"/>
          <p:cNvSpPr/>
          <p:nvPr/>
        </p:nvSpPr>
        <p:spPr bwMode="auto">
          <a:xfrm>
            <a:off x="1756251" y="1712528"/>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33" name="Oval 32"/>
          <p:cNvSpPr/>
          <p:nvPr/>
        </p:nvSpPr>
        <p:spPr bwMode="auto">
          <a:xfrm>
            <a:off x="2903331" y="1788043"/>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sp>
        <p:nvSpPr>
          <p:cNvPr id="34" name="Oval 33"/>
          <p:cNvSpPr/>
          <p:nvPr/>
        </p:nvSpPr>
        <p:spPr bwMode="auto">
          <a:xfrm>
            <a:off x="2224568" y="1143826"/>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sp>
        <p:nvSpPr>
          <p:cNvPr id="35" name="Oval 34"/>
          <p:cNvSpPr/>
          <p:nvPr/>
        </p:nvSpPr>
        <p:spPr bwMode="auto">
          <a:xfrm>
            <a:off x="3277528" y="1511566"/>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4</a:t>
            </a:r>
          </a:p>
        </p:txBody>
      </p:sp>
      <p:pic>
        <p:nvPicPr>
          <p:cNvPr id="29" name="Picture 28" descr="Firewall-Sym-Dk.pn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36" name="TextBox 35"/>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52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11 Million</a:t>
            </a:r>
          </a:p>
          <a:p>
            <a:r>
              <a:rPr lang="en-US" sz="800" dirty="0">
                <a:solidFill>
                  <a:srgbClr val="7F7F7F"/>
                </a:solidFill>
              </a:rPr>
              <a:t>Concurrent Sessions</a:t>
            </a:r>
          </a:p>
          <a:p>
            <a:endParaRPr lang="en-US" sz="800" dirty="0">
              <a:solidFill>
                <a:srgbClr val="7F7F7F"/>
              </a:solidFill>
            </a:endParaRPr>
          </a:p>
          <a:p>
            <a:r>
              <a:rPr lang="en-US" sz="1800" b="1" dirty="0"/>
              <a:t>280,000</a:t>
            </a:r>
          </a:p>
          <a:p>
            <a:r>
              <a:rPr lang="en-US" sz="800" dirty="0">
                <a:solidFill>
                  <a:srgbClr val="7F7F7F"/>
                </a:solidFill>
              </a:rPr>
              <a:t>New Sessions/Sec</a:t>
            </a:r>
          </a:p>
        </p:txBody>
      </p:sp>
      <p:cxnSp>
        <p:nvCxnSpPr>
          <p:cNvPr id="37" name="Straight Connector 36"/>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Branch Office / Mid Enterprise</a:t>
            </a:r>
          </a:p>
          <a:p>
            <a:r>
              <a:rPr lang="en-US" sz="1000" dirty="0">
                <a:solidFill>
                  <a:schemeClr val="bg1">
                    <a:lumMod val="50000"/>
                  </a:schemeClr>
                </a:solidFill>
              </a:rPr>
              <a:t>NGFW / ISFW</a:t>
            </a:r>
          </a:p>
        </p:txBody>
      </p:sp>
      <p:pic>
        <p:nvPicPr>
          <p:cNvPr id="44" name="Picture 43"/>
          <p:cNvPicPr>
            <a:picLocks noChangeAspect="1"/>
          </p:cNvPicPr>
          <p:nvPr/>
        </p:nvPicPr>
        <p:blipFill>
          <a:blip r:embed="rId12">
            <a:duotone>
              <a:schemeClr val="accent3">
                <a:shade val="45000"/>
                <a:satMod val="135000"/>
              </a:schemeClr>
              <a:prstClr val="white"/>
            </a:duotone>
            <a:extLst>
              <a:ext uri="{BEBA8EAE-BF5A-486C-A8C5-ECC9F3942E4B}">
                <a14:imgProps xmlns:a14="http://schemas.microsoft.com/office/drawing/2010/main">
                  <a14:imgLayer r:embed="rId13">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45" name="Straight Connector 44"/>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46" name="Picture 45"/>
          <p:cNvPicPr>
            <a:picLocks noChangeAspect="1"/>
          </p:cNvPicPr>
          <p:nvPr/>
        </p:nvPicPr>
        <p:blipFill>
          <a:blip r:embed="rId14"/>
          <a:stretch>
            <a:fillRect/>
          </a:stretch>
        </p:blipFill>
        <p:spPr>
          <a:xfrm>
            <a:off x="7396793" y="4062941"/>
            <a:ext cx="505867" cy="503339"/>
          </a:xfrm>
          <a:prstGeom prst="rect">
            <a:avLst/>
          </a:prstGeom>
        </p:spPr>
      </p:pic>
      <p:pic>
        <p:nvPicPr>
          <p:cNvPr id="47" name="Picture 46"/>
          <p:cNvPicPr>
            <a:picLocks noChangeAspect="1"/>
          </p:cNvPicPr>
          <p:nvPr/>
        </p:nvPicPr>
        <p:blipFill>
          <a:blip r:embed="rId15"/>
          <a:stretch>
            <a:fillRect/>
          </a:stretch>
        </p:blipFill>
        <p:spPr>
          <a:xfrm>
            <a:off x="6703208" y="4104601"/>
            <a:ext cx="468167" cy="438533"/>
          </a:xfrm>
          <a:prstGeom prst="rect">
            <a:avLst/>
          </a:prstGeom>
        </p:spPr>
      </p:pic>
      <p:pic>
        <p:nvPicPr>
          <p:cNvPr id="48" name="Picture 47"/>
          <p:cNvPicPr>
            <a:picLocks noChangeAspect="1"/>
          </p:cNvPicPr>
          <p:nvPr/>
        </p:nvPicPr>
        <p:blipFill>
          <a:blip r:embed="rId16"/>
          <a:stretch>
            <a:fillRect/>
          </a:stretch>
        </p:blipFill>
        <p:spPr>
          <a:xfrm>
            <a:off x="8097409" y="4111845"/>
            <a:ext cx="613216" cy="427264"/>
          </a:xfrm>
          <a:prstGeom prst="rect">
            <a:avLst/>
          </a:prstGeom>
        </p:spPr>
      </p:pic>
      <p:grpSp>
        <p:nvGrpSpPr>
          <p:cNvPr id="49" name="Group 48"/>
          <p:cNvGrpSpPr/>
          <p:nvPr/>
        </p:nvGrpSpPr>
        <p:grpSpPr>
          <a:xfrm>
            <a:off x="5984936" y="4091312"/>
            <a:ext cx="482083" cy="459205"/>
            <a:chOff x="5818638" y="4203821"/>
            <a:chExt cx="467667" cy="445474"/>
          </a:xfrm>
        </p:grpSpPr>
        <p:pic>
          <p:nvPicPr>
            <p:cNvPr id="50" name="Picture 49"/>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51" name="Picture 50"/>
            <p:cNvPicPr>
              <a:picLocks noChangeAspect="1"/>
            </p:cNvPicPr>
            <p:nvPr/>
          </p:nvPicPr>
          <p:blipFill>
            <a:blip r:embed="rId18"/>
            <a:stretch>
              <a:fillRect/>
            </a:stretch>
          </p:blipFill>
          <p:spPr>
            <a:xfrm flipH="1">
              <a:off x="5869115" y="4203821"/>
              <a:ext cx="417190" cy="445474"/>
            </a:xfrm>
            <a:prstGeom prst="rect">
              <a:avLst/>
            </a:prstGeom>
          </p:spPr>
        </p:pic>
      </p:grpSp>
      <p:sp>
        <p:nvSpPr>
          <p:cNvPr id="52" name="Rounded Rectangle 51"/>
          <p:cNvSpPr/>
          <p:nvPr/>
        </p:nvSpPr>
        <p:spPr bwMode="invGray">
          <a:xfrm>
            <a:off x="6189612" y="4374693"/>
            <a:ext cx="44011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2,000</a:t>
            </a:r>
          </a:p>
        </p:txBody>
      </p:sp>
      <p:sp>
        <p:nvSpPr>
          <p:cNvPr id="53" name="Rounded Rectangle 52"/>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1,000</a:t>
            </a:r>
          </a:p>
        </p:txBody>
      </p:sp>
      <p:sp>
        <p:nvSpPr>
          <p:cNvPr id="54" name="Rounded Rectangle 53"/>
          <p:cNvSpPr/>
          <p:nvPr/>
        </p:nvSpPr>
        <p:spPr bwMode="invGray">
          <a:xfrm>
            <a:off x="7675167" y="4374693"/>
            <a:ext cx="42224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1,024</a:t>
            </a:r>
          </a:p>
        </p:txBody>
      </p:sp>
      <p:sp>
        <p:nvSpPr>
          <p:cNvPr id="57" name="Rounded Rectangle 56"/>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55" name="Picture 54" descr="Hacker-Dk.png"/>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58" name="TextBox 57"/>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4.2 Gbps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3.5 </a:t>
            </a:r>
            <a:r>
              <a:rPr lang="en-US" sz="1800" b="1" dirty="0">
                <a:solidFill>
                  <a:srgbClr val="000000"/>
                </a:solidFill>
              </a:rPr>
              <a:t>Gbps</a:t>
            </a: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2.4 Gbps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59" name="Picture 58" descr="NGFW_sym.png"/>
          <p:cNvPicPr>
            <a:picLocks noChangeAspect="1"/>
          </p:cNvPicPr>
          <p:nvPr/>
        </p:nvPicPr>
        <p:blipFill>
          <a:blip r:embed="rId20" cstate="email">
            <a:extLst>
              <a:ext uri="{BEBA8EAE-BF5A-486C-A8C5-ECC9F3942E4B}">
                <a14:imgProps xmlns:a14="http://schemas.microsoft.com/office/drawing/2010/main">
                  <a14:imgLayer r:embed="rId21">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66" name="Picture 65"/>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3668204353"/>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a:solidFill>
                  <a:srgbClr val="FFFFFF"/>
                </a:solidFill>
              </a:rPr>
              <a:t>FortiGate/FortiWiFi</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0447" y="2136037"/>
            <a:ext cx="585216" cy="585216"/>
          </a:xfrm>
          <a:prstGeom prst="rect">
            <a:avLst/>
          </a:prstGeom>
        </p:spPr>
      </p:pic>
    </p:spTree>
    <p:extLst>
      <p:ext uri="{BB962C8B-B14F-4D97-AF65-F5344CB8AC3E}">
        <p14:creationId xmlns:p14="http://schemas.microsoft.com/office/powerpoint/2010/main" val="2366605374"/>
      </p:ext>
    </p:extLst>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G-3810D_Ft-top-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86741" y="4077265"/>
            <a:ext cx="1715737" cy="587483"/>
          </a:xfrm>
          <a:prstGeom prst="rect">
            <a:avLst/>
          </a:prstGeom>
        </p:spPr>
      </p:pic>
      <p:sp>
        <p:nvSpPr>
          <p:cNvPr id="3" name="Title 2"/>
          <p:cNvSpPr>
            <a:spLocks noGrp="1"/>
          </p:cNvSpPr>
          <p:nvPr>
            <p:ph type="title"/>
          </p:nvPr>
        </p:nvSpPr>
        <p:spPr/>
        <p:txBody>
          <a:bodyPr/>
          <a:lstStyle/>
          <a:p>
            <a:r>
              <a:rPr lang="en-US" b="0" i="0" dirty="0" smtClean="0">
                <a:latin typeface="+mj-lt"/>
                <a:cs typeface="Arial Narrow"/>
              </a:rPr>
              <a:t>FortiGate</a:t>
            </a:r>
            <a:r>
              <a:rPr lang="en-US" b="0" i="0" dirty="0">
                <a:latin typeface="+mj-lt"/>
                <a:cs typeface="Arial Narrow"/>
              </a:rPr>
              <a:t> </a:t>
            </a:r>
            <a:r>
              <a:rPr lang="en-US" b="0" i="0" dirty="0" smtClean="0">
                <a:latin typeface="+mj-lt"/>
                <a:cs typeface="Arial Narrow"/>
              </a:rPr>
              <a:t>High End Series</a:t>
            </a:r>
            <a:endParaRPr lang="en-US" b="0" i="0" dirty="0">
              <a:latin typeface="+mj-lt"/>
              <a:cs typeface="Arial Narrow"/>
            </a:endParaRPr>
          </a:p>
        </p:txBody>
      </p:sp>
      <p:pic>
        <p:nvPicPr>
          <p:cNvPr id="11" name="Picture 10" descr="FG-3700D-Ft-top.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39126" y="3574578"/>
            <a:ext cx="1970481" cy="863250"/>
          </a:xfrm>
          <a:prstGeom prst="rect">
            <a:avLst/>
          </a:prstGeom>
        </p:spPr>
      </p:pic>
      <p:grpSp>
        <p:nvGrpSpPr>
          <p:cNvPr id="5" name="Group 4"/>
          <p:cNvGrpSpPr/>
          <p:nvPr/>
        </p:nvGrpSpPr>
        <p:grpSpPr>
          <a:xfrm>
            <a:off x="448253" y="898580"/>
            <a:ext cx="8281328" cy="635058"/>
            <a:chOff x="448252" y="898580"/>
            <a:chExt cx="8281328" cy="635058"/>
          </a:xfrm>
        </p:grpSpPr>
        <p:sp>
          <p:nvSpPr>
            <p:cNvPr id="32" name="Rectangle 31"/>
            <p:cNvSpPr/>
            <p:nvPr/>
          </p:nvSpPr>
          <p:spPr bwMode="invGray">
            <a:xfrm>
              <a:off x="448252" y="898580"/>
              <a:ext cx="8281328" cy="635058"/>
            </a:xfrm>
            <a:prstGeom prst="rect">
              <a:avLst/>
            </a:prstGeom>
            <a:solidFill>
              <a:srgbClr val="324040"/>
            </a:solidFill>
            <a:ln w="28575">
              <a:noFill/>
              <a:round/>
              <a:headEnd/>
              <a:tailEnd/>
            </a:ln>
            <a:extLst/>
          </p:spPr>
          <p:txBody>
            <a:bodyPr wrap="square" rtlCol="0" anchor="ctr"/>
            <a:lstStyle/>
            <a:p>
              <a:pPr marL="914362" lvl="4" defTabSz="342865"/>
              <a:r>
                <a:rPr lang="en-US" sz="1800" b="1" dirty="0">
                  <a:solidFill>
                    <a:schemeClr val="bg1"/>
                  </a:solidFill>
                  <a:cs typeface="Arial Narrow"/>
                </a:rPr>
                <a:t>Data Center Firewall / Large Enterprise NGFW with High Speed Interfaces </a:t>
              </a:r>
            </a:p>
          </p:txBody>
        </p:sp>
        <p:pic>
          <p:nvPicPr>
            <p:cNvPr id="38" name="Picture 3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2498" y="917223"/>
              <a:ext cx="585216" cy="585216"/>
            </a:xfrm>
            <a:prstGeom prst="rect">
              <a:avLst/>
            </a:prstGeom>
          </p:spPr>
        </p:pic>
      </p:grpSp>
      <p:pic>
        <p:nvPicPr>
          <p:cNvPr id="33" name="Picture 32" descr="FG-1500D-Ft-top (1).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38074" y="2451233"/>
            <a:ext cx="1779095" cy="397733"/>
          </a:xfrm>
          <a:prstGeom prst="rect">
            <a:avLst/>
          </a:prstGeom>
        </p:spPr>
      </p:pic>
      <p:pic>
        <p:nvPicPr>
          <p:cNvPr id="10" name="Picture 9" descr="FortiGate3200D_FrontTop_small-2.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170622" y="3274905"/>
            <a:ext cx="1761167" cy="517040"/>
          </a:xfrm>
          <a:prstGeom prst="rect">
            <a:avLst/>
          </a:prstGeom>
        </p:spPr>
      </p:pic>
      <p:sp>
        <p:nvSpPr>
          <p:cNvPr id="43" name="Rectangle 42"/>
          <p:cNvSpPr/>
          <p:nvPr/>
        </p:nvSpPr>
        <p:spPr>
          <a:xfrm>
            <a:off x="318469" y="1861651"/>
            <a:ext cx="1819605" cy="984881"/>
          </a:xfrm>
          <a:prstGeom prst="rect">
            <a:avLst/>
          </a:prstGeom>
        </p:spPr>
        <p:txBody>
          <a:bodyPr wrap="square" lIns="91436" tIns="45718" rIns="91436" bIns="45718">
            <a:spAutoFit/>
          </a:bodyPr>
          <a:lstStyle/>
          <a:p>
            <a:pPr marL="285738" indent="-285738">
              <a:lnSpc>
                <a:spcPct val="150000"/>
              </a:lnSpc>
              <a:spcBef>
                <a:spcPts val="300"/>
              </a:spcBef>
              <a:buSzPct val="100000"/>
              <a:buBlip>
                <a:blip r:embed="rId7"/>
              </a:buBlip>
            </a:pPr>
            <a:r>
              <a:rPr lang="en-US" sz="1200" b="1" dirty="0">
                <a:ea typeface="Helvetica 55 Roman" charset="0"/>
                <a:cs typeface="Arial Narrow"/>
              </a:rPr>
              <a:t>FG</a:t>
            </a:r>
            <a:r>
              <a:rPr lang="en-US" sz="1200" b="1" dirty="0" smtClean="0">
                <a:ea typeface="Helvetica 55 Roman" charset="0"/>
                <a:cs typeface="Arial Narrow"/>
              </a:rPr>
              <a:t>-1000D Series</a:t>
            </a:r>
          </a:p>
          <a:p>
            <a:pPr marL="285738" indent="-285738">
              <a:lnSpc>
                <a:spcPct val="150000"/>
              </a:lnSpc>
              <a:spcBef>
                <a:spcPts val="300"/>
              </a:spcBef>
              <a:buSzPct val="100000"/>
              <a:buBlip>
                <a:blip r:embed="rId7"/>
              </a:buBlip>
            </a:pPr>
            <a:r>
              <a:rPr lang="en-US" sz="1200" b="1" dirty="0" smtClean="0">
                <a:ea typeface="Helvetica 55 Roman" charset="0"/>
                <a:cs typeface="Arial Narrow"/>
              </a:rPr>
              <a:t>FG-2000E Series</a:t>
            </a:r>
            <a:endParaRPr lang="en-US" sz="1200" b="1" dirty="0">
              <a:cs typeface="Arial Narrow"/>
            </a:endParaRPr>
          </a:p>
          <a:p>
            <a:pPr marL="285738" indent="-285738">
              <a:lnSpc>
                <a:spcPct val="150000"/>
              </a:lnSpc>
              <a:spcBef>
                <a:spcPts val="300"/>
              </a:spcBef>
              <a:buSzPct val="100000"/>
              <a:buBlip>
                <a:blip r:embed="rId7"/>
              </a:buBlip>
            </a:pPr>
            <a:r>
              <a:rPr lang="en-US" sz="1200" b="1" dirty="0" smtClean="0">
                <a:ea typeface="Helvetica 55 Roman" charset="0"/>
                <a:cs typeface="Arial Narrow"/>
              </a:rPr>
              <a:t>FG-3000D Series</a:t>
            </a:r>
            <a:endParaRPr lang="en-US" sz="1200" b="1" dirty="0">
              <a:ea typeface="Helvetica 55 Roman" charset="0"/>
              <a:cs typeface="Arial Narrow"/>
            </a:endParaRPr>
          </a:p>
        </p:txBody>
      </p:sp>
      <p:graphicFrame>
        <p:nvGraphicFramePr>
          <p:cNvPr id="23" name="Table 22"/>
          <p:cNvGraphicFramePr>
            <a:graphicFrameLocks noGrp="1"/>
          </p:cNvGraphicFramePr>
          <p:nvPr>
            <p:extLst>
              <p:ext uri="{D42A27DB-BD31-4B8C-83A1-F6EECF244321}">
                <p14:modId xmlns:p14="http://schemas.microsoft.com/office/powerpoint/2010/main" val="251788268"/>
              </p:ext>
            </p:extLst>
          </p:nvPr>
        </p:nvGraphicFramePr>
        <p:xfrm>
          <a:off x="4586006" y="1800001"/>
          <a:ext cx="4143574" cy="2409752"/>
        </p:xfrm>
        <a:graphic>
          <a:graphicData uri="http://schemas.openxmlformats.org/drawingml/2006/table">
            <a:tbl>
              <a:tblPr firstRow="1" bandRow="1">
                <a:tableStyleId>{2D5ABB26-0587-4C30-8999-92F81FD0307C}</a:tableStyleId>
              </a:tblPr>
              <a:tblGrid>
                <a:gridCol w="472987"/>
                <a:gridCol w="3670587"/>
              </a:tblGrid>
              <a:tr h="28575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accent6"/>
                          </a:solidFill>
                        </a:rPr>
                        <a:t>Primary Benefits:</a:t>
                      </a:r>
                    </a:p>
                  </a:txBody>
                  <a:tcPr marT="34290" marB="34290"/>
                </a:tc>
                <a:tc hMerge="1">
                  <a:txBody>
                    <a:bodyPr/>
                    <a:lstStyle/>
                    <a:p>
                      <a:endParaRPr lang="en-US" dirty="0"/>
                    </a:p>
                  </a:txBody>
                  <a:tcPr/>
                </a:tc>
              </a:tr>
              <a:tr h="373380">
                <a:tc>
                  <a:txBody>
                    <a:bodyPr/>
                    <a:lstStyle/>
                    <a:p>
                      <a:pPr algn="ctr"/>
                      <a:r>
                        <a:rPr lang="en-US" sz="1000" dirty="0" smtClean="0">
                          <a:solidFill>
                            <a:schemeClr val="accent1">
                              <a:lumMod val="75000"/>
                            </a:schemeClr>
                          </a:solidFill>
                          <a:latin typeface="Zapf Dingbats"/>
                          <a:ea typeface="Zapf Dingbats"/>
                          <a:cs typeface="Zapf Dingbats"/>
                          <a:sym typeface="Zapf Dingbats"/>
                        </a:rPr>
                        <a:t>✔</a:t>
                      </a:r>
                      <a:endParaRPr lang="en-US" sz="1000" dirty="0">
                        <a:solidFill>
                          <a:schemeClr val="accent1">
                            <a:lumMod val="75000"/>
                          </a:schemeClr>
                        </a:solidFill>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cs typeface="Arial Narrow"/>
                        </a:rPr>
                        <a:t>Industry leading 10x data center firewall offers exceptional throughput and ultra-low latency</a:t>
                      </a:r>
                    </a:p>
                  </a:txBody>
                  <a:tcPr marT="34290" marB="34290" anchor="ctr"/>
                </a:tc>
              </a:tr>
              <a:tr h="373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accent1">
                              <a:lumMod val="75000"/>
                            </a:schemeClr>
                          </a:solidFill>
                          <a:latin typeface="Zapf Dingbats"/>
                          <a:ea typeface="Zapf Dingbats"/>
                          <a:cs typeface="Zapf Dingbats"/>
                          <a:sym typeface="Zapf Dingbats"/>
                        </a:rPr>
                        <a:t>✔</a:t>
                      </a:r>
                      <a:endParaRPr lang="en-US" sz="1000" dirty="0" smtClean="0">
                        <a:solidFill>
                          <a:schemeClr val="accent1">
                            <a:lumMod val="75000"/>
                          </a:schemeClr>
                        </a:solidFill>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cs typeface="Arial Narrow"/>
                        </a:rPr>
                        <a:t>Highly available and Virtual Domain (VDOM) support for multi-tenant data center environment </a:t>
                      </a:r>
                    </a:p>
                  </a:txBody>
                  <a:tcPr marT="34290" marB="34290" anchor="ctr"/>
                </a:tc>
              </a:tr>
              <a:tr h="373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accent1">
                              <a:lumMod val="75000"/>
                            </a:schemeClr>
                          </a:solidFill>
                          <a:latin typeface="Zapf Dingbats"/>
                          <a:ea typeface="Zapf Dingbats"/>
                          <a:cs typeface="Zapf Dingbats"/>
                          <a:sym typeface="Zapf Dingbats"/>
                        </a:rPr>
                        <a:t>✔</a:t>
                      </a:r>
                      <a:endParaRPr lang="en-US" sz="1000" dirty="0" smtClean="0">
                        <a:solidFill>
                          <a:schemeClr val="accent1">
                            <a:lumMod val="75000"/>
                          </a:schemeClr>
                        </a:solidFill>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cs typeface="Arial Narrow"/>
                        </a:rPr>
                        <a:t>Integrated High-Speed 10 GE/40 GE/100 GE ports deliver maximum flexibility and scalability </a:t>
                      </a:r>
                    </a:p>
                  </a:txBody>
                  <a:tcPr marT="34290" marB="34290" anchor="ctr"/>
                </a:tc>
              </a:tr>
              <a:tr h="373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accent1">
                              <a:lumMod val="75000"/>
                            </a:schemeClr>
                          </a:solidFill>
                          <a:latin typeface="Zapf Dingbats"/>
                          <a:ea typeface="Zapf Dingbats"/>
                          <a:cs typeface="Zapf Dingbats"/>
                          <a:sym typeface="Zapf Dingbats"/>
                        </a:rPr>
                        <a:t>✔</a:t>
                      </a:r>
                      <a:endParaRPr lang="en-US" sz="1000" dirty="0" smtClean="0">
                        <a:solidFill>
                          <a:schemeClr val="accent1">
                            <a:lumMod val="75000"/>
                          </a:schemeClr>
                        </a:solidFill>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cs typeface="Arial Narrow"/>
                        </a:rPr>
                        <a:t>Intuitive management interface enables broad and deep visibility and control </a:t>
                      </a:r>
                    </a:p>
                  </a:txBody>
                  <a:tcPr marT="34290" marB="34290" anchor="ctr"/>
                </a:tc>
              </a:tr>
              <a:tr h="373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accent1">
                              <a:lumMod val="75000"/>
                            </a:schemeClr>
                          </a:solidFill>
                          <a:latin typeface="Zapf Dingbats"/>
                          <a:ea typeface="Zapf Dingbats"/>
                          <a:cs typeface="Zapf Dingbats"/>
                          <a:sym typeface="Zapf Dingbats"/>
                        </a:rPr>
                        <a:t>✔</a:t>
                      </a:r>
                      <a:endParaRPr lang="en-US" sz="1000" dirty="0" smtClean="0">
                        <a:solidFill>
                          <a:schemeClr val="accent1">
                            <a:lumMod val="75000"/>
                          </a:schemeClr>
                        </a:solidFill>
                      </a:endParaRPr>
                    </a:p>
                  </a:txBody>
                  <a:tcPr marT="34290" marB="34290"/>
                </a:tc>
                <a:tc>
                  <a:txBody>
                    <a:bodyPr/>
                    <a:lstStyle/>
                    <a:p>
                      <a:pPr lvl="0"/>
                      <a:r>
                        <a:rPr lang="en-US" sz="1000" kern="1200" dirty="0" smtClean="0">
                          <a:solidFill>
                            <a:schemeClr val="tx1"/>
                          </a:solidFill>
                          <a:effectLst/>
                          <a:latin typeface="+mn-lt"/>
                          <a:ea typeface="+mn-ea"/>
                          <a:cs typeface="+mn-cs"/>
                        </a:rPr>
                        <a:t>NSS Labs Recommended consolidated security delivers top-rated protection</a:t>
                      </a:r>
                    </a:p>
                  </a:txBody>
                  <a:tcPr marT="34290" marB="34290" anchor="ctr"/>
                </a:tc>
              </a:tr>
              <a:tr h="2571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dirty="0" smtClean="0">
                        <a:solidFill>
                          <a:schemeClr val="accent1">
                            <a:lumMod val="75000"/>
                          </a:schemeClr>
                        </a:solidFill>
                      </a:endParaRPr>
                    </a:p>
                  </a:txBody>
                  <a:tcPr marT="34290" marB="34290"/>
                </a:tc>
                <a:tc>
                  <a:txBody>
                    <a:bodyPr/>
                    <a:lstStyle/>
                    <a:p>
                      <a:pPr lvl="0"/>
                      <a:endParaRPr lang="x-none" sz="1000" kern="1200" dirty="0">
                        <a:solidFill>
                          <a:schemeClr val="tx1"/>
                        </a:solidFill>
                        <a:effectLst/>
                        <a:latin typeface="+mn-lt"/>
                        <a:ea typeface="+mn-ea"/>
                        <a:cs typeface="+mn-cs"/>
                      </a:endParaRPr>
                    </a:p>
                  </a:txBody>
                  <a:tcPr marT="34290" marB="34290" anchor="ctr"/>
                </a:tc>
              </a:tr>
            </a:tbl>
          </a:graphicData>
        </a:graphic>
      </p:graphicFrame>
      <p:pic>
        <p:nvPicPr>
          <p:cNvPr id="7" name="Picture 6" descr="FortiGate1200D_FrontTop.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193961" y="2091312"/>
            <a:ext cx="1680741" cy="464254"/>
          </a:xfrm>
          <a:prstGeom prst="rect">
            <a:avLst/>
          </a:prstGeom>
        </p:spPr>
      </p:pic>
      <p:pic>
        <p:nvPicPr>
          <p:cNvPr id="8" name="Picture 7" descr="FortiGate1000D_Ft_Top_300ppi-2.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154361" y="1778377"/>
            <a:ext cx="1737282" cy="512132"/>
          </a:xfrm>
          <a:prstGeom prst="rect">
            <a:avLst/>
          </a:prstGeom>
        </p:spPr>
      </p:pic>
      <p:pic>
        <p:nvPicPr>
          <p:cNvPr id="2" name="Picture 1" descr="FortiGate3100D_FrontTop_small.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182809" y="3034776"/>
            <a:ext cx="1743516" cy="463123"/>
          </a:xfrm>
          <a:prstGeom prst="rect">
            <a:avLst/>
          </a:prstGeom>
        </p:spPr>
      </p:pic>
      <p:pic>
        <p:nvPicPr>
          <p:cNvPr id="4" name="Picture 3" descr="FortiGate3000D_front.pn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206214" y="2906940"/>
            <a:ext cx="1698287" cy="281026"/>
          </a:xfrm>
          <a:prstGeom prst="rect">
            <a:avLst/>
          </a:prstGeom>
        </p:spPr>
      </p:pic>
      <p:grpSp>
        <p:nvGrpSpPr>
          <p:cNvPr id="47" name="Shape 248"/>
          <p:cNvGrpSpPr/>
          <p:nvPr/>
        </p:nvGrpSpPr>
        <p:grpSpPr>
          <a:xfrm>
            <a:off x="8383560" y="4329950"/>
            <a:ext cx="346021" cy="334799"/>
            <a:chOff x="2010350" y="3580575"/>
            <a:chExt cx="346021" cy="334799"/>
          </a:xfrm>
        </p:grpSpPr>
        <p:pic>
          <p:nvPicPr>
            <p:cNvPr id="48" name="Shape 249"/>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2010350" y="3580575"/>
              <a:ext cx="346021" cy="334799"/>
            </a:xfrm>
            <a:prstGeom prst="rect">
              <a:avLst/>
            </a:prstGeom>
            <a:noFill/>
            <a:ln>
              <a:noFill/>
            </a:ln>
          </p:spPr>
        </p:pic>
        <p:sp>
          <p:nvSpPr>
            <p:cNvPr id="49" name="Shape 250"/>
            <p:cNvSpPr txBox="1"/>
            <p:nvPr/>
          </p:nvSpPr>
          <p:spPr>
            <a:xfrm>
              <a:off x="2041773" y="3612501"/>
              <a:ext cx="275334" cy="261609"/>
            </a:xfrm>
            <a:prstGeom prst="rect">
              <a:avLst/>
            </a:prstGeom>
            <a:noFill/>
            <a:ln>
              <a:noFill/>
            </a:ln>
          </p:spPr>
          <p:txBody>
            <a:bodyPr lIns="0" tIns="0" rIns="0" bIns="0" anchor="t" anchorCtr="0">
              <a:noAutofit/>
            </a:bodyPr>
            <a:lstStyle/>
            <a:p>
              <a:pPr algn="ctr">
                <a:buSzPct val="25000"/>
              </a:pPr>
              <a:r>
                <a:rPr lang="en" sz="500" b="1">
                  <a:solidFill>
                    <a:srgbClr val="3D4D4D"/>
                  </a:solidFill>
                  <a:latin typeface="Arial"/>
                  <a:ea typeface="Arial"/>
                  <a:cs typeface="Arial"/>
                  <a:sym typeface="Arial"/>
                </a:rPr>
                <a:t>Multi</a:t>
              </a:r>
              <a:br>
                <a:rPr lang="en" sz="500" b="1">
                  <a:solidFill>
                    <a:srgbClr val="3D4D4D"/>
                  </a:solidFill>
                  <a:latin typeface="Arial"/>
                  <a:ea typeface="Arial"/>
                  <a:cs typeface="Arial"/>
                  <a:sym typeface="Arial"/>
                </a:rPr>
              </a:br>
              <a:r>
                <a:rPr lang="en" sz="500" b="1">
                  <a:solidFill>
                    <a:srgbClr val="3D4D4D"/>
                  </a:solidFill>
                  <a:latin typeface="Arial"/>
                  <a:ea typeface="Arial"/>
                  <a:cs typeface="Arial"/>
                  <a:sym typeface="Arial"/>
                </a:rPr>
                <a:t>Core</a:t>
              </a:r>
            </a:p>
            <a:p>
              <a:pPr algn="ctr">
                <a:buSzPct val="25000"/>
              </a:pPr>
              <a:r>
                <a:rPr lang="en" sz="700" b="1">
                  <a:solidFill>
                    <a:srgbClr val="3D4D4D"/>
                  </a:solidFill>
                  <a:latin typeface="Arial"/>
                  <a:ea typeface="Arial"/>
                  <a:cs typeface="Arial"/>
                  <a:sym typeface="Arial"/>
                </a:rPr>
                <a:t>CPU</a:t>
              </a:r>
            </a:p>
          </p:txBody>
        </p:sp>
      </p:grpSp>
      <p:grpSp>
        <p:nvGrpSpPr>
          <p:cNvPr id="59" name="Shape 251"/>
          <p:cNvGrpSpPr/>
          <p:nvPr/>
        </p:nvGrpSpPr>
        <p:grpSpPr>
          <a:xfrm>
            <a:off x="7508368" y="4319550"/>
            <a:ext cx="377551" cy="355600"/>
            <a:chOff x="4132360" y="2314221"/>
            <a:chExt cx="377551" cy="355600"/>
          </a:xfrm>
        </p:grpSpPr>
        <p:pic>
          <p:nvPicPr>
            <p:cNvPr id="60" name="Shape 252"/>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4132360" y="2314221"/>
              <a:ext cx="377551" cy="355600"/>
            </a:xfrm>
            <a:prstGeom prst="rect">
              <a:avLst/>
            </a:prstGeom>
            <a:noFill/>
            <a:ln>
              <a:noFill/>
            </a:ln>
          </p:spPr>
        </p:pic>
        <p:sp>
          <p:nvSpPr>
            <p:cNvPr id="61" name="Shape 253"/>
            <p:cNvSpPr txBox="1"/>
            <p:nvPr/>
          </p:nvSpPr>
          <p:spPr>
            <a:xfrm>
              <a:off x="4158437" y="2542881"/>
              <a:ext cx="275334" cy="76943"/>
            </a:xfrm>
            <a:prstGeom prst="rect">
              <a:avLst/>
            </a:prstGeom>
            <a:noFill/>
            <a:ln>
              <a:noFill/>
            </a:ln>
          </p:spPr>
          <p:txBody>
            <a:bodyPr lIns="0" tIns="0" rIns="0" bIns="0" anchor="t" anchorCtr="0">
              <a:noAutofit/>
            </a:bodyPr>
            <a:lstStyle/>
            <a:p>
              <a:pPr algn="ctr">
                <a:buSzPct val="25000"/>
              </a:pPr>
              <a:r>
                <a:rPr lang="en" sz="500" b="1">
                  <a:solidFill>
                    <a:srgbClr val="3D4D4D"/>
                  </a:solidFill>
                  <a:latin typeface="Arial"/>
                  <a:ea typeface="Arial"/>
                  <a:cs typeface="Arial"/>
                  <a:sym typeface="Arial"/>
                </a:rPr>
                <a:t>NP</a:t>
              </a:r>
            </a:p>
          </p:txBody>
        </p:sp>
      </p:grpSp>
      <p:grpSp>
        <p:nvGrpSpPr>
          <p:cNvPr id="62" name="Shape 254"/>
          <p:cNvGrpSpPr/>
          <p:nvPr/>
        </p:nvGrpSpPr>
        <p:grpSpPr>
          <a:xfrm>
            <a:off x="7945963" y="4319550"/>
            <a:ext cx="377551" cy="355600"/>
            <a:chOff x="4583916" y="2302932"/>
            <a:chExt cx="377551" cy="355600"/>
          </a:xfrm>
        </p:grpSpPr>
        <p:pic>
          <p:nvPicPr>
            <p:cNvPr id="63" name="Shape 255"/>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4583916" y="2302932"/>
              <a:ext cx="377551" cy="355600"/>
            </a:xfrm>
            <a:prstGeom prst="rect">
              <a:avLst/>
            </a:prstGeom>
            <a:noFill/>
            <a:ln>
              <a:noFill/>
            </a:ln>
          </p:spPr>
        </p:pic>
        <p:sp>
          <p:nvSpPr>
            <p:cNvPr id="64" name="Shape 256"/>
            <p:cNvSpPr txBox="1"/>
            <p:nvPr/>
          </p:nvSpPr>
          <p:spPr>
            <a:xfrm>
              <a:off x="4609992" y="2531591"/>
              <a:ext cx="275334" cy="76943"/>
            </a:xfrm>
            <a:prstGeom prst="rect">
              <a:avLst/>
            </a:prstGeom>
            <a:noFill/>
            <a:ln>
              <a:noFill/>
            </a:ln>
          </p:spPr>
          <p:txBody>
            <a:bodyPr lIns="0" tIns="0" rIns="0" bIns="0" anchor="t" anchorCtr="0">
              <a:noAutofit/>
            </a:bodyPr>
            <a:lstStyle/>
            <a:p>
              <a:pPr algn="ctr">
                <a:buSzPct val="25000"/>
              </a:pPr>
              <a:r>
                <a:rPr lang="en" sz="500" b="1">
                  <a:solidFill>
                    <a:srgbClr val="3D4D4D"/>
                  </a:solidFill>
                  <a:latin typeface="Arial"/>
                  <a:ea typeface="Arial"/>
                  <a:cs typeface="Arial"/>
                  <a:sym typeface="Arial"/>
                </a:rPr>
                <a:t>CP</a:t>
              </a:r>
            </a:p>
          </p:txBody>
        </p:sp>
      </p:grpSp>
    </p:spTree>
    <p:extLst>
      <p:ext uri="{BB962C8B-B14F-4D97-AF65-F5344CB8AC3E}">
        <p14:creationId xmlns:p14="http://schemas.microsoft.com/office/powerpoint/2010/main" val="3292121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b="0" i="0" dirty="0">
                <a:latin typeface="+mn-lt"/>
                <a:cs typeface="Arial Narrow"/>
              </a:rPr>
              <a:t>FortiGate </a:t>
            </a:r>
            <a:r>
              <a:rPr lang="en-US" b="0" i="0" dirty="0" smtClean="0">
                <a:latin typeface="+mn-lt"/>
                <a:cs typeface="Arial Narrow"/>
              </a:rPr>
              <a:t>1000 &amp; 2000 Series: Comparison</a:t>
            </a:r>
            <a:endParaRPr lang="en-US" b="0" i="0" dirty="0">
              <a:latin typeface="+mn-lt"/>
              <a:cs typeface="Arial Narrow"/>
            </a:endParaRPr>
          </a:p>
        </p:txBody>
      </p:sp>
      <p:sp>
        <p:nvSpPr>
          <p:cNvPr id="2" name="TextBox 1"/>
          <p:cNvSpPr txBox="1"/>
          <p:nvPr/>
        </p:nvSpPr>
        <p:spPr>
          <a:xfrm>
            <a:off x="-508000" y="2805546"/>
            <a:ext cx="184666" cy="246221"/>
          </a:xfrm>
          <a:prstGeom prst="rect">
            <a:avLst/>
          </a:prstGeom>
          <a:noFill/>
        </p:spPr>
        <p:txBody>
          <a:bodyPr wrap="none" lIns="91436" tIns="45718" rIns="91436" bIns="45718" rtlCol="0">
            <a:spAutoFit/>
          </a:bodyPr>
          <a:lstStyle/>
          <a:p>
            <a:endParaRPr lang="en-US" sz="1000" dirty="0">
              <a:solidFill>
                <a:srgbClr val="404040"/>
              </a:solidFill>
              <a:latin typeface="Helvetica 55 Roman"/>
              <a:cs typeface="Helvetica 55 Roman"/>
            </a:endParaRPr>
          </a:p>
        </p:txBody>
      </p:sp>
      <p:graphicFrame>
        <p:nvGraphicFramePr>
          <p:cNvPr id="7" name="Table 6"/>
          <p:cNvGraphicFramePr>
            <a:graphicFrameLocks noGrp="1"/>
          </p:cNvGraphicFramePr>
          <p:nvPr>
            <p:extLst>
              <p:ext uri="{D42A27DB-BD31-4B8C-83A1-F6EECF244321}">
                <p14:modId xmlns:p14="http://schemas.microsoft.com/office/powerpoint/2010/main" val="924157339"/>
              </p:ext>
            </p:extLst>
          </p:nvPr>
        </p:nvGraphicFramePr>
        <p:xfrm>
          <a:off x="252002" y="900001"/>
          <a:ext cx="8640003" cy="3318746"/>
        </p:xfrm>
        <a:graphic>
          <a:graphicData uri="http://schemas.openxmlformats.org/drawingml/2006/table">
            <a:tbl>
              <a:tblPr firstRow="1" bandRow="1">
                <a:effectLst/>
                <a:tableStyleId>{073A0DAA-6AF3-43AB-8588-CEC1D06C72B9}</a:tableStyleId>
              </a:tblPr>
              <a:tblGrid>
                <a:gridCol w="1444718"/>
                <a:gridCol w="1439057"/>
                <a:gridCol w="1439057"/>
                <a:gridCol w="1439057"/>
                <a:gridCol w="1439057"/>
                <a:gridCol w="1439057"/>
              </a:tblGrid>
              <a:tr h="244272">
                <a:tc>
                  <a:txBody>
                    <a:bodyPr/>
                    <a:lstStyle/>
                    <a:p>
                      <a:endParaRPr lang="en-US" sz="1000" dirty="0">
                        <a:latin typeface="+mn-lt"/>
                        <a:cs typeface="Arial Narrow"/>
                      </a:endParaRP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Narrow"/>
                        </a:rPr>
                        <a:t>FG-1000D</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Narrow"/>
                        </a:rPr>
                        <a:t>FG-1200D</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Narrow"/>
                        </a:rPr>
                        <a:t>FG-1500D</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Narrow"/>
                        </a:rPr>
                        <a:t>FG-2000E</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Narrow"/>
                        </a:rPr>
                        <a:t>FG-2500E</a:t>
                      </a:r>
                    </a:p>
                  </a:txBody>
                  <a:tcPr marT="34290" marB="34290" anchor="ctr">
                    <a:solidFill>
                      <a:srgbClr val="3C3C3C"/>
                    </a:solidFill>
                  </a:tcPr>
                </a:tc>
              </a:tr>
              <a:tr h="49275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rgbClr val="FFFFFF"/>
                          </a:solidFill>
                        </a:rPr>
                        <a:t>Firewall </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rgbClr val="FFFFFF"/>
                          </a:solidFill>
                        </a:rPr>
                        <a:t>(1518/512/64 byte</a:t>
                      </a:r>
                      <a:r>
                        <a:rPr lang="en-US" sz="900" b="1" baseline="0" dirty="0" smtClean="0">
                          <a:solidFill>
                            <a:srgbClr val="FFFFFF"/>
                          </a:solidFill>
                        </a:rPr>
                        <a:t> </a:t>
                      </a:r>
                      <a:r>
                        <a:rPr lang="en-US" sz="900" b="1" dirty="0" smtClean="0">
                          <a:solidFill>
                            <a:srgbClr val="FFFFFF"/>
                          </a:solidFill>
                        </a:rPr>
                        <a:t>UDP)</a:t>
                      </a:r>
                    </a:p>
                  </a:txBody>
                  <a:tcPr marT="34290" marB="34290" anchor="ctr">
                    <a:solidFill>
                      <a:srgbClr val="777777"/>
                    </a:solidFill>
                  </a:tcPr>
                </a:tc>
                <a:tc>
                  <a:txBody>
                    <a:bodyPr/>
                    <a:lstStyle/>
                    <a:p>
                      <a:pPr algn="ctr"/>
                      <a:r>
                        <a:rPr lang="en-US" sz="900" dirty="0" smtClean="0">
                          <a:solidFill>
                            <a:srgbClr val="000000"/>
                          </a:solidFill>
                          <a:latin typeface="+mn-lt"/>
                          <a:cs typeface="Arial Narrow"/>
                        </a:rPr>
                        <a:t>52</a:t>
                      </a:r>
                      <a:r>
                        <a:rPr lang="en-US" sz="900" baseline="0" dirty="0" smtClean="0">
                          <a:solidFill>
                            <a:srgbClr val="000000"/>
                          </a:solidFill>
                          <a:latin typeface="+mn-lt"/>
                          <a:cs typeface="Arial Narrow"/>
                        </a:rPr>
                        <a:t> / 52 / 33 Gbps</a:t>
                      </a:r>
                      <a:endParaRPr lang="en-US" sz="900" dirty="0" smtClean="0">
                        <a:solidFill>
                          <a:srgbClr val="000000"/>
                        </a:solidFill>
                        <a:latin typeface="+mn-lt"/>
                        <a:cs typeface="Arial Narrow"/>
                      </a:endParaRPr>
                    </a:p>
                  </a:txBody>
                  <a:tcPr marT="34290" marB="34290" anchor="ctr" horzOverflow="overflow"/>
                </a:tc>
                <a:tc>
                  <a:txBody>
                    <a:bodyPr/>
                    <a:lstStyle/>
                    <a:p>
                      <a:pPr algn="ctr"/>
                      <a:r>
                        <a:rPr lang="en-US" sz="900" dirty="0" smtClean="0">
                          <a:solidFill>
                            <a:srgbClr val="000000"/>
                          </a:solidFill>
                          <a:latin typeface="+mn-lt"/>
                          <a:cs typeface="Arial Narrow"/>
                        </a:rPr>
                        <a:t>72 / 72 / 55 Gbps</a:t>
                      </a:r>
                    </a:p>
                  </a:txBody>
                  <a:tcPr marT="34290" marB="34290" anchor="ctr" horzOverflow="overflow"/>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solidFill>
                            <a:schemeClr val="tx1"/>
                          </a:solidFill>
                          <a:effectLst/>
                          <a:latin typeface="+mn-lt"/>
                          <a:cs typeface="Arial Narrow"/>
                        </a:rPr>
                        <a:t>80 / 80 / 55 Gbps</a:t>
                      </a:r>
                      <a:endParaRPr kumimoji="0" lang="en-US" sz="900" b="0" i="0" u="none" strike="noStrike" cap="none" normalizeH="0" baseline="0" dirty="0" smtClean="0">
                        <a:ln>
                          <a:noFill/>
                        </a:ln>
                        <a:solidFill>
                          <a:schemeClr val="tx1"/>
                        </a:solidFill>
                        <a:effectLst/>
                        <a:latin typeface="+mn-lt"/>
                        <a:cs typeface="Arial Narrow"/>
                      </a:endParaRPr>
                    </a:p>
                  </a:txBody>
                  <a:tcPr marT="34290" marB="34290" anchor="ctr" horzOverflow="overflow"/>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chemeClr val="tx1"/>
                          </a:solidFill>
                          <a:effectLst/>
                          <a:latin typeface="+mn-lt"/>
                          <a:cs typeface="Arial Narrow"/>
                        </a:rPr>
                        <a:t>90 / 90 / 60 Gbps</a:t>
                      </a:r>
                    </a:p>
                  </a:txBody>
                  <a:tcPr marT="34290" marB="34290" anchor="ctr" horzOverflow="overflow"/>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chemeClr val="tx1"/>
                          </a:solidFill>
                          <a:effectLst/>
                          <a:latin typeface="+mn-lt"/>
                          <a:cs typeface="Arial Narrow"/>
                        </a:rPr>
                        <a:t>150 / 150 / 95 Gbps</a:t>
                      </a:r>
                    </a:p>
                  </a:txBody>
                  <a:tcPr marT="34290" marB="34290" anchor="ctr" horzOverflow="overflow"/>
                </a:tc>
              </a:tr>
              <a:tr h="353772">
                <a:tc>
                  <a:txBody>
                    <a:bodyPr/>
                    <a:lstStyle/>
                    <a:p>
                      <a:r>
                        <a:rPr lang="en-US" sz="900" b="1" dirty="0" smtClean="0">
                          <a:solidFill>
                            <a:srgbClr val="FFFFFF"/>
                          </a:solidFill>
                        </a:rPr>
                        <a:t>Concurrent Sessions</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solidFill>
                            <a:srgbClr val="000000"/>
                          </a:solidFill>
                          <a:latin typeface="+mn-lt"/>
                          <a:cs typeface="Arial Narrow"/>
                        </a:rPr>
                        <a:t>11 Mil</a:t>
                      </a:r>
                      <a:endParaRPr lang="en-US" sz="900" dirty="0">
                        <a:solidFill>
                          <a:srgbClr val="000000"/>
                        </a:solidFill>
                        <a:latin typeface="+mn-lt"/>
                        <a:cs typeface="Arial Narrow"/>
                      </a:endParaRPr>
                    </a:p>
                  </a:txBody>
                  <a:tcPr marT="34290" marB="34290" anchor="ctr"/>
                </a:tc>
                <a:tc>
                  <a:txBody>
                    <a:bodyPr/>
                    <a:lstStyle/>
                    <a:p>
                      <a:pPr algn="ctr"/>
                      <a:r>
                        <a:rPr lang="en-US" sz="900" dirty="0" smtClean="0">
                          <a:solidFill>
                            <a:srgbClr val="000000"/>
                          </a:solidFill>
                          <a:latin typeface="+mn-lt"/>
                          <a:cs typeface="Arial Narrow"/>
                        </a:rPr>
                        <a:t>11 Mil</a:t>
                      </a:r>
                      <a:endParaRPr lang="en-US" sz="900" dirty="0">
                        <a:solidFill>
                          <a:srgbClr val="000000"/>
                        </a:solidFill>
                        <a:latin typeface="+mn-lt"/>
                        <a:cs typeface="Arial Narrow"/>
                      </a:endParaRPr>
                    </a:p>
                  </a:txBody>
                  <a:tcPr marT="34290" marB="34290" anchor="ctr"/>
                </a:tc>
                <a:tc>
                  <a:txBody>
                    <a:bodyPr/>
                    <a:lstStyle/>
                    <a:p>
                      <a:pPr algn="ctr"/>
                      <a:r>
                        <a:rPr lang="en-US" sz="900" dirty="0" smtClean="0">
                          <a:latin typeface="+mn-lt"/>
                          <a:cs typeface="Arial Narrow"/>
                        </a:rPr>
                        <a:t>12 Mil</a:t>
                      </a:r>
                      <a:endParaRPr lang="en-US" sz="900" dirty="0">
                        <a:latin typeface="+mn-lt"/>
                        <a:cs typeface="Arial Narrow"/>
                      </a:endParaRPr>
                    </a:p>
                  </a:txBody>
                  <a:tcPr marT="34290" marB="34290" anchor="ctr" horzOverflow="overflow"/>
                </a:tc>
                <a:tc>
                  <a:txBody>
                    <a:bodyPr/>
                    <a:lstStyle/>
                    <a:p>
                      <a:pPr algn="ctr"/>
                      <a:r>
                        <a:rPr lang="en-US" sz="900" dirty="0" smtClean="0">
                          <a:latin typeface="+mn-lt"/>
                          <a:cs typeface="Arial Narrow"/>
                        </a:rPr>
                        <a:t>20 Mil</a:t>
                      </a:r>
                      <a:endParaRPr lang="en-US" sz="900" dirty="0">
                        <a:latin typeface="+mn-lt"/>
                        <a:cs typeface="Arial Narrow"/>
                      </a:endParaRPr>
                    </a:p>
                  </a:txBody>
                  <a:tcPr marT="34290" marB="34290" anchor="ctr" horzOverflow="overflow"/>
                </a:tc>
                <a:tc>
                  <a:txBody>
                    <a:bodyPr/>
                    <a:lstStyle/>
                    <a:p>
                      <a:pPr algn="ctr"/>
                      <a:r>
                        <a:rPr lang="en-US" sz="900" dirty="0" smtClean="0">
                          <a:latin typeface="+mn-lt"/>
                          <a:cs typeface="Arial Narrow"/>
                        </a:rPr>
                        <a:t>20 Mil</a:t>
                      </a:r>
                      <a:endParaRPr lang="en-US" sz="900" dirty="0">
                        <a:latin typeface="+mn-lt"/>
                        <a:cs typeface="Arial Narrow"/>
                      </a:endParaRPr>
                    </a:p>
                  </a:txBody>
                  <a:tcPr marT="34290" marB="34290" anchor="ctr" horzOverflow="overflow"/>
                </a:tc>
              </a:tr>
              <a:tr h="248687">
                <a:tc>
                  <a:txBody>
                    <a:bodyPr/>
                    <a:lstStyle/>
                    <a:p>
                      <a:r>
                        <a:rPr lang="en-US" sz="900" b="1" dirty="0" smtClean="0">
                          <a:solidFill>
                            <a:srgbClr val="FFFFFF"/>
                          </a:solidFill>
                        </a:rPr>
                        <a:t>New Sessions/Sec</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solidFill>
                            <a:srgbClr val="000000"/>
                          </a:solidFill>
                          <a:latin typeface="+mn-lt"/>
                          <a:cs typeface="Arial Narrow"/>
                        </a:rPr>
                        <a:t>280,000</a:t>
                      </a:r>
                      <a:endParaRPr lang="en-US" sz="900" dirty="0">
                        <a:solidFill>
                          <a:srgbClr val="000000"/>
                        </a:solidFill>
                        <a:latin typeface="+mn-lt"/>
                        <a:cs typeface="Arial Narrow"/>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rgbClr val="000000"/>
                          </a:solidFill>
                          <a:latin typeface="+mn-lt"/>
                          <a:cs typeface="Arial Narrow"/>
                        </a:rPr>
                        <a:t>290,000</a:t>
                      </a:r>
                    </a:p>
                  </a:txBody>
                  <a:tcPr marT="34290" marB="34290" anchor="ctr"/>
                </a:tc>
                <a:tc>
                  <a:txBody>
                    <a:bodyPr/>
                    <a:lstStyle/>
                    <a:p>
                      <a:pPr algn="ctr"/>
                      <a:r>
                        <a:rPr lang="en-US" sz="900" dirty="0" smtClean="0">
                          <a:latin typeface="+mn-lt"/>
                          <a:cs typeface="Arial Narrow"/>
                        </a:rPr>
                        <a:t>300,000</a:t>
                      </a:r>
                      <a:endParaRPr lang="en-US" sz="900" dirty="0">
                        <a:latin typeface="+mn-lt"/>
                        <a:cs typeface="Arial Narrow"/>
                      </a:endParaRPr>
                    </a:p>
                  </a:txBody>
                  <a:tcPr marT="34290" marB="34290" anchor="ctr" horzOverflow="overflow"/>
                </a:tc>
                <a:tc>
                  <a:txBody>
                    <a:bodyPr/>
                    <a:lstStyle/>
                    <a:p>
                      <a:pPr algn="ctr"/>
                      <a:r>
                        <a:rPr lang="en-US" sz="900" dirty="0" smtClean="0">
                          <a:latin typeface="+mn-lt"/>
                          <a:cs typeface="Arial Narrow"/>
                        </a:rPr>
                        <a:t>500,000 </a:t>
                      </a:r>
                    </a:p>
                  </a:txBody>
                  <a:tcPr marT="34290" marB="34290" anchor="ctr" horzOverflow="overflow"/>
                </a:tc>
                <a:tc>
                  <a:txBody>
                    <a:bodyPr/>
                    <a:lstStyle/>
                    <a:p>
                      <a:pPr algn="ctr"/>
                      <a:r>
                        <a:rPr lang="en-US" sz="900" dirty="0" smtClean="0">
                          <a:latin typeface="+mn-lt"/>
                          <a:cs typeface="Arial Narrow"/>
                        </a:rPr>
                        <a:t>500,000 </a:t>
                      </a:r>
                    </a:p>
                  </a:txBody>
                  <a:tcPr marT="34290" marB="34290" anchor="ctr" horzOverflow="overflow"/>
                </a:tc>
              </a:tr>
              <a:tr h="307444">
                <a:tc>
                  <a:txBody>
                    <a:bodyPr/>
                    <a:lstStyle/>
                    <a:p>
                      <a:r>
                        <a:rPr lang="en-US" sz="900" b="1" dirty="0" smtClean="0">
                          <a:solidFill>
                            <a:srgbClr val="FFFFFF"/>
                          </a:solidFill>
                        </a:rPr>
                        <a:t>IPSec VPN</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solidFill>
                            <a:srgbClr val="000000"/>
                          </a:solidFill>
                          <a:latin typeface="+mn-lt"/>
                          <a:cs typeface="Arial Narrow"/>
                        </a:rPr>
                        <a:t>25 Gbps</a:t>
                      </a:r>
                    </a:p>
                  </a:txBody>
                  <a:tcPr marT="34290" marB="34290" anchor="ctr"/>
                </a:tc>
                <a:tc>
                  <a:txBody>
                    <a:bodyPr/>
                    <a:lstStyle/>
                    <a:p>
                      <a:pPr algn="ctr"/>
                      <a:r>
                        <a:rPr lang="en-US" sz="900" dirty="0" smtClean="0">
                          <a:solidFill>
                            <a:srgbClr val="000000"/>
                          </a:solidFill>
                          <a:latin typeface="+mn-lt"/>
                          <a:cs typeface="Arial Narrow"/>
                        </a:rPr>
                        <a:t>48 Gbps</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latin typeface="+mn-lt"/>
                          <a:cs typeface="Arial Narrow"/>
                        </a:rPr>
                        <a:t>50 Gbps</a:t>
                      </a: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latin typeface="+mn-lt"/>
                          <a:cs typeface="Arial Narrow"/>
                        </a:rPr>
                        <a:t>65 Gbps </a:t>
                      </a: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latin typeface="+mn-lt"/>
                          <a:cs typeface="Arial Narrow"/>
                        </a:rPr>
                        <a:t>65 Gbps </a:t>
                      </a:r>
                    </a:p>
                  </a:txBody>
                  <a:tcPr marT="34290" marB="34290" anchor="ctr" horzOverflow="overflow"/>
                </a:tc>
              </a:tr>
              <a:tr h="307444">
                <a:tc>
                  <a:txBody>
                    <a:bodyPr/>
                    <a:lstStyle/>
                    <a:p>
                      <a:r>
                        <a:rPr lang="en-US" sz="900" b="1" dirty="0" smtClean="0">
                          <a:solidFill>
                            <a:srgbClr val="FFFFFF"/>
                          </a:solidFill>
                        </a:rPr>
                        <a:t>IPS (HTTP)</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solidFill>
                            <a:srgbClr val="000000"/>
                          </a:solidFill>
                          <a:latin typeface="+mn-lt"/>
                          <a:cs typeface="Arial Narrow"/>
                        </a:rPr>
                        <a:t>8 Gbps</a:t>
                      </a:r>
                      <a:endParaRPr lang="en-US" sz="900" dirty="0">
                        <a:solidFill>
                          <a:srgbClr val="000000"/>
                        </a:solidFill>
                        <a:latin typeface="+mn-lt"/>
                        <a:cs typeface="Arial Narrow"/>
                      </a:endParaRPr>
                    </a:p>
                  </a:txBody>
                  <a:tcPr marT="34290" marB="34290" anchor="ctr"/>
                </a:tc>
                <a:tc>
                  <a:txBody>
                    <a:bodyPr/>
                    <a:lstStyle/>
                    <a:p>
                      <a:pPr algn="ctr"/>
                      <a:r>
                        <a:rPr lang="en-US" sz="900" dirty="0" smtClean="0">
                          <a:solidFill>
                            <a:srgbClr val="000000"/>
                          </a:solidFill>
                          <a:latin typeface="+mn-lt"/>
                          <a:cs typeface="Arial Narrow"/>
                        </a:rPr>
                        <a:t>11 Gbps</a:t>
                      </a:r>
                      <a:endParaRPr lang="en-US" sz="900" dirty="0">
                        <a:solidFill>
                          <a:srgbClr val="000000"/>
                        </a:solidFill>
                        <a:latin typeface="+mn-lt"/>
                        <a:cs typeface="Arial Narrow"/>
                      </a:endParaRPr>
                    </a:p>
                  </a:txBody>
                  <a:tcPr marT="34290" marB="34290" anchor="ctr"/>
                </a:tc>
                <a:tc>
                  <a:txBody>
                    <a:bodyPr/>
                    <a:lstStyle/>
                    <a:p>
                      <a:pPr algn="ctr"/>
                      <a:r>
                        <a:rPr lang="en-US" sz="900" dirty="0" smtClean="0">
                          <a:latin typeface="+mn-lt"/>
                          <a:cs typeface="Arial Narrow"/>
                        </a:rPr>
                        <a:t>15 Gbps</a:t>
                      </a:r>
                      <a:endParaRPr lang="en-US" sz="900" dirty="0">
                        <a:latin typeface="+mn-lt"/>
                        <a:cs typeface="Arial Narrow"/>
                      </a:endParaRPr>
                    </a:p>
                  </a:txBody>
                  <a:tcPr marT="34290" marB="34290" anchor="ctr" horzOverflow="overflow"/>
                </a:tc>
                <a:tc>
                  <a:txBody>
                    <a:bodyPr/>
                    <a:lstStyle/>
                    <a:p>
                      <a:pPr algn="ctr"/>
                      <a:r>
                        <a:rPr lang="is-IS" sz="900" dirty="0" smtClean="0">
                          <a:latin typeface="+mn-lt"/>
                          <a:cs typeface="Arial Narrow"/>
                        </a:rPr>
                        <a:t>25 </a:t>
                      </a:r>
                      <a:r>
                        <a:rPr lang="en-US" sz="900" dirty="0" smtClean="0">
                          <a:latin typeface="+mn-lt"/>
                          <a:cs typeface="Arial Narrow"/>
                        </a:rPr>
                        <a:t>Gbps</a:t>
                      </a:r>
                      <a:endParaRPr lang="is-IS" sz="900" dirty="0" smtClean="0">
                        <a:latin typeface="+mn-lt"/>
                        <a:cs typeface="Arial Narrow"/>
                      </a:endParaRPr>
                    </a:p>
                  </a:txBody>
                  <a:tcPr marT="34290" marB="34290" anchor="ctr" horzOverflow="overflow"/>
                </a:tc>
                <a:tc>
                  <a:txBody>
                    <a:bodyPr/>
                    <a:lstStyle/>
                    <a:p>
                      <a:pPr algn="ctr"/>
                      <a:r>
                        <a:rPr lang="is-IS" sz="900" dirty="0" smtClean="0">
                          <a:latin typeface="+mn-lt"/>
                          <a:cs typeface="Arial Narrow"/>
                        </a:rPr>
                        <a:t>25 </a:t>
                      </a:r>
                      <a:r>
                        <a:rPr lang="en-US" sz="900" dirty="0" smtClean="0">
                          <a:latin typeface="+mn-lt"/>
                          <a:cs typeface="Arial Narrow"/>
                        </a:rPr>
                        <a:t>Gbps</a:t>
                      </a:r>
                      <a:endParaRPr lang="is-IS" sz="900" dirty="0" smtClean="0">
                        <a:latin typeface="+mn-lt"/>
                        <a:cs typeface="Arial Narrow"/>
                      </a:endParaRPr>
                    </a:p>
                  </a:txBody>
                  <a:tcPr marT="34290" marB="34290" anchor="ctr" horzOverflow="overflow"/>
                </a:tc>
              </a:tr>
              <a:tr h="277787">
                <a:tc>
                  <a:txBody>
                    <a:bodyPr/>
                    <a:lstStyle/>
                    <a:p>
                      <a:pPr marL="0" marR="0" indent="0" algn="l" defTabSz="685771" rtl="0" eaLnBrk="1" fontAlgn="auto" latinLnBrk="0" hangingPunct="1">
                        <a:lnSpc>
                          <a:spcPct val="100000"/>
                        </a:lnSpc>
                        <a:spcBef>
                          <a:spcPts val="0"/>
                        </a:spcBef>
                        <a:spcAft>
                          <a:spcPts val="0"/>
                        </a:spcAft>
                        <a:buClrTx/>
                        <a:buSzTx/>
                        <a:buFontTx/>
                        <a:buNone/>
                        <a:tabLst/>
                        <a:defRPr/>
                      </a:pPr>
                      <a:r>
                        <a:rPr lang="en-US" sz="900" b="1" dirty="0" smtClean="0">
                          <a:solidFill>
                            <a:srgbClr val="FFFFFF"/>
                          </a:solidFill>
                        </a:rPr>
                        <a:t>NGFW (Enterprise</a:t>
                      </a:r>
                      <a:r>
                        <a:rPr lang="en-US" sz="900" b="1" baseline="0" dirty="0" smtClean="0">
                          <a:solidFill>
                            <a:srgbClr val="FFFFFF"/>
                          </a:solidFill>
                        </a:rPr>
                        <a:t> Mix)</a:t>
                      </a:r>
                      <a:endParaRPr lang="en-US" sz="900" b="1" dirty="0" smtClean="0">
                        <a:solidFill>
                          <a:srgbClr val="FFFFFF"/>
                        </a:solidFill>
                      </a:endParaRPr>
                    </a:p>
                  </a:txBody>
                  <a:tcPr marT="34290" marB="34290" anchor="ctr">
                    <a:solidFill>
                      <a:srgbClr val="777777"/>
                    </a:solidFill>
                  </a:tcPr>
                </a:tc>
                <a:tc>
                  <a:txBody>
                    <a:bodyPr/>
                    <a:lstStyle/>
                    <a:p>
                      <a:pPr marL="0" indent="0" algn="ctr" defTabSz="914417">
                        <a:spcBef>
                          <a:spcPts val="888"/>
                        </a:spcBef>
                        <a:buFontTx/>
                        <a:buNone/>
                      </a:pPr>
                      <a:r>
                        <a:rPr lang="en-US" sz="900" dirty="0" smtClean="0">
                          <a:solidFill>
                            <a:srgbClr val="000000"/>
                          </a:solidFill>
                        </a:rPr>
                        <a:t>2.4 Gbps</a:t>
                      </a:r>
                    </a:p>
                  </a:txBody>
                  <a:tcPr marT="34290" marB="34290" anchor="ctr"/>
                </a:tc>
                <a:tc>
                  <a:txBody>
                    <a:bodyPr/>
                    <a:lstStyle/>
                    <a:p>
                      <a:pPr marL="0" marR="0" indent="0" algn="ctr" defTabSz="914417" rtl="0" eaLnBrk="1" fontAlgn="auto" latinLnBrk="0" hangingPunct="1">
                        <a:lnSpc>
                          <a:spcPct val="100000"/>
                        </a:lnSpc>
                        <a:spcBef>
                          <a:spcPts val="888"/>
                        </a:spcBef>
                        <a:spcAft>
                          <a:spcPts val="0"/>
                        </a:spcAft>
                        <a:buClrTx/>
                        <a:buSzTx/>
                        <a:buFontTx/>
                        <a:buNone/>
                        <a:tabLst/>
                        <a:defRPr/>
                      </a:pPr>
                      <a:r>
                        <a:rPr lang="en-US" sz="900" dirty="0" smtClean="0">
                          <a:solidFill>
                            <a:srgbClr val="000000"/>
                          </a:solidFill>
                        </a:rPr>
                        <a:t>2.4 Gbps</a:t>
                      </a:r>
                    </a:p>
                  </a:txBody>
                  <a:tcPr marT="34290" marB="34290" anchor="ctr"/>
                </a:tc>
                <a:tc>
                  <a:txBody>
                    <a:bodyPr/>
                    <a:lstStyle/>
                    <a:p>
                      <a:pPr marL="0" indent="0" algn="ctr" defTabSz="914417">
                        <a:spcBef>
                          <a:spcPts val="888"/>
                        </a:spcBef>
                        <a:buFontTx/>
                        <a:buNone/>
                      </a:pPr>
                      <a:r>
                        <a:rPr lang="en-US" sz="900" dirty="0" smtClean="0"/>
                        <a:t>4.5 Gbps</a:t>
                      </a:r>
                      <a:endParaRPr lang="en-US" sz="900" dirty="0"/>
                    </a:p>
                  </a:txBody>
                  <a:tcPr marT="34290" marB="34290" anchor="ctr"/>
                </a:tc>
                <a:tc>
                  <a:txBody>
                    <a:bodyPr/>
                    <a:lstStyle/>
                    <a:p>
                      <a:pPr marL="0" indent="0" algn="ctr" defTabSz="914417">
                        <a:spcBef>
                          <a:spcPts val="888"/>
                        </a:spcBef>
                        <a:buFontTx/>
                        <a:buNone/>
                      </a:pPr>
                      <a:r>
                        <a:rPr lang="en-US" sz="900" dirty="0" smtClean="0"/>
                        <a:t>5 Gbps</a:t>
                      </a:r>
                      <a:endParaRPr lang="en-US" sz="900" dirty="0"/>
                    </a:p>
                  </a:txBody>
                  <a:tcPr marT="34290" marB="34290" anchor="ctr"/>
                </a:tc>
                <a:tc>
                  <a:txBody>
                    <a:bodyPr/>
                    <a:lstStyle/>
                    <a:p>
                      <a:pPr marL="0" indent="0" algn="ctr" defTabSz="914417">
                        <a:spcBef>
                          <a:spcPts val="888"/>
                        </a:spcBef>
                        <a:buFontTx/>
                        <a:buNone/>
                      </a:pPr>
                      <a:r>
                        <a:rPr lang="en-US" sz="900" dirty="0" smtClean="0"/>
                        <a:t>5 Gbps</a:t>
                      </a:r>
                      <a:endParaRPr lang="en-US" sz="900" dirty="0"/>
                    </a:p>
                  </a:txBody>
                  <a:tcPr marT="34290" marB="34290" anchor="ctr"/>
                </a:tc>
              </a:tr>
              <a:tr h="631736">
                <a:tc>
                  <a:txBody>
                    <a:bodyPr/>
                    <a:lstStyle/>
                    <a:p>
                      <a:r>
                        <a:rPr lang="en-US" sz="900" b="1" dirty="0" smtClean="0">
                          <a:solidFill>
                            <a:srgbClr val="FFFFFF"/>
                          </a:solidFill>
                        </a:rPr>
                        <a:t>Interfaces</a:t>
                      </a:r>
                    </a:p>
                  </a:txBody>
                  <a:tcPr marT="34290" marB="34290" anchor="ctr">
                    <a:solidFill>
                      <a:srgbClr val="777777"/>
                    </a:solidFill>
                  </a:tcPr>
                </a:tc>
                <a:tc>
                  <a:txBody>
                    <a:bodyPr/>
                    <a:lstStyle/>
                    <a:p>
                      <a:pPr marL="0" indent="0" algn="ctr" defTabSz="914417">
                        <a:spcBef>
                          <a:spcPts val="888"/>
                        </a:spcBef>
                        <a:buFontTx/>
                        <a:buNone/>
                      </a:pPr>
                      <a:r>
                        <a:rPr lang="en-US" sz="900" dirty="0" smtClean="0">
                          <a:solidFill>
                            <a:srgbClr val="000000"/>
                          </a:solidFill>
                        </a:rPr>
                        <a:t>2x 10GE SPF+ </a:t>
                      </a:r>
                      <a:r>
                        <a:rPr lang="en-US" sz="900" baseline="0" dirty="0" smtClean="0">
                          <a:solidFill>
                            <a:srgbClr val="000000"/>
                          </a:solidFill>
                        </a:rPr>
                        <a:t>, </a:t>
                      </a:r>
                      <a:r>
                        <a:rPr lang="en-US" sz="900" dirty="0" smtClean="0">
                          <a:solidFill>
                            <a:srgbClr val="000000"/>
                          </a:solidFill>
                        </a:rPr>
                        <a:t>16x GE SFP,</a:t>
                      </a:r>
                      <a:r>
                        <a:rPr lang="en-US" sz="900" baseline="0" dirty="0" smtClean="0">
                          <a:solidFill>
                            <a:srgbClr val="000000"/>
                          </a:solidFill>
                        </a:rPr>
                        <a:t/>
                      </a:r>
                      <a:br>
                        <a:rPr lang="en-US" sz="900" baseline="0" dirty="0" smtClean="0">
                          <a:solidFill>
                            <a:srgbClr val="000000"/>
                          </a:solidFill>
                        </a:rPr>
                      </a:br>
                      <a:r>
                        <a:rPr lang="en-US" sz="900" dirty="0" smtClean="0">
                          <a:solidFill>
                            <a:srgbClr val="000000"/>
                          </a:solidFill>
                        </a:rPr>
                        <a:t>18x GE RJ45,</a:t>
                      </a:r>
                      <a:r>
                        <a:rPr lang="en-US" sz="900" baseline="0" dirty="0" smtClean="0">
                          <a:solidFill>
                            <a:srgbClr val="000000"/>
                          </a:solidFill>
                        </a:rPr>
                        <a:t> </a:t>
                      </a:r>
                      <a:endParaRPr lang="en-US" sz="900" dirty="0" smtClean="0">
                        <a:solidFill>
                          <a:srgbClr val="000000"/>
                        </a:solidFill>
                      </a:endParaRPr>
                    </a:p>
                  </a:txBody>
                  <a:tcPr marT="34290" marB="34290" anchor="ctr"/>
                </a:tc>
                <a:tc>
                  <a:txBody>
                    <a:bodyPr/>
                    <a:lstStyle/>
                    <a:p>
                      <a:pPr marL="0" marR="0" indent="0" algn="ctr" defTabSz="914417" rtl="0" eaLnBrk="1" fontAlgn="auto" latinLnBrk="0" hangingPunct="1">
                        <a:lnSpc>
                          <a:spcPct val="100000"/>
                        </a:lnSpc>
                        <a:spcBef>
                          <a:spcPts val="888"/>
                        </a:spcBef>
                        <a:spcAft>
                          <a:spcPts val="0"/>
                        </a:spcAft>
                        <a:buClrTx/>
                        <a:buSzTx/>
                        <a:buFontTx/>
                        <a:buNone/>
                        <a:tabLst/>
                        <a:defRPr/>
                      </a:pPr>
                      <a:r>
                        <a:rPr lang="en-US" sz="900" dirty="0" smtClean="0">
                          <a:solidFill>
                            <a:srgbClr val="000000"/>
                          </a:solidFill>
                        </a:rPr>
                        <a:t>4x 10GE SPF/+,</a:t>
                      </a:r>
                      <a:br>
                        <a:rPr lang="en-US" sz="900" dirty="0" smtClean="0">
                          <a:solidFill>
                            <a:srgbClr val="000000"/>
                          </a:solidFill>
                        </a:rPr>
                      </a:br>
                      <a:r>
                        <a:rPr lang="en-US" sz="900" dirty="0" smtClean="0">
                          <a:solidFill>
                            <a:srgbClr val="000000"/>
                          </a:solidFill>
                        </a:rPr>
                        <a:t>16x GE SFP, </a:t>
                      </a:r>
                      <a:br>
                        <a:rPr lang="en-US" sz="900" dirty="0" smtClean="0">
                          <a:solidFill>
                            <a:srgbClr val="000000"/>
                          </a:solidFill>
                        </a:rPr>
                      </a:br>
                      <a:r>
                        <a:rPr lang="en-US" sz="900" dirty="0" smtClean="0">
                          <a:solidFill>
                            <a:srgbClr val="000000"/>
                          </a:solidFill>
                        </a:rPr>
                        <a:t>18x GE RJ45</a:t>
                      </a:r>
                    </a:p>
                  </a:txBody>
                  <a:tcPr marT="34290" marB="34290" anchor="ctr"/>
                </a:tc>
                <a:tc>
                  <a:txBody>
                    <a:bodyPr/>
                    <a:lstStyle/>
                    <a:p>
                      <a:pPr marL="0" indent="0" algn="ctr" defTabSz="914417">
                        <a:spcBef>
                          <a:spcPts val="888"/>
                        </a:spcBef>
                        <a:buFontTx/>
                        <a:buNone/>
                      </a:pPr>
                      <a:r>
                        <a:rPr lang="en-US" sz="900" dirty="0" smtClean="0"/>
                        <a:t>8x 10GE SPF/+,</a:t>
                      </a:r>
                      <a:br>
                        <a:rPr lang="en-US" sz="900" dirty="0" smtClean="0"/>
                      </a:br>
                      <a:r>
                        <a:rPr lang="en-US" sz="900" dirty="0" smtClean="0"/>
                        <a:t>16x GE SFP, </a:t>
                      </a:r>
                      <a:br>
                        <a:rPr lang="en-US" sz="900" dirty="0" smtClean="0"/>
                      </a:br>
                      <a:r>
                        <a:rPr lang="en-US" sz="900" dirty="0" smtClean="0"/>
                        <a:t>18x GE RJ45</a:t>
                      </a:r>
                      <a:endParaRPr lang="en-US" sz="900" dirty="0"/>
                    </a:p>
                  </a:txBody>
                  <a:tcPr marT="34290" marB="34290" anchor="ctr"/>
                </a:tc>
                <a:tc>
                  <a:txBody>
                    <a:bodyPr/>
                    <a:lstStyle/>
                    <a:p>
                      <a:pPr marL="0" marR="0" indent="0" algn="ctr" defTabSz="914417" rtl="0" eaLnBrk="1" fontAlgn="auto" latinLnBrk="0" hangingPunct="1">
                        <a:lnSpc>
                          <a:spcPct val="100000"/>
                        </a:lnSpc>
                        <a:spcBef>
                          <a:spcPts val="888"/>
                        </a:spcBef>
                        <a:spcAft>
                          <a:spcPts val="0"/>
                        </a:spcAft>
                        <a:buClrTx/>
                        <a:buSzTx/>
                        <a:buFontTx/>
                        <a:buNone/>
                        <a:tabLst/>
                        <a:defRPr/>
                      </a:pPr>
                      <a:r>
                        <a:rPr lang="en-US" sz="900" dirty="0" smtClean="0"/>
                        <a:t>6x 10GE SPF+, </a:t>
                      </a:r>
                      <a:br>
                        <a:rPr lang="en-US" sz="900" dirty="0" smtClean="0"/>
                      </a:br>
                      <a:r>
                        <a:rPr lang="en-US" sz="900" dirty="0" smtClean="0"/>
                        <a:t>34x GE RJ45</a:t>
                      </a:r>
                    </a:p>
                  </a:txBody>
                  <a:tcPr marT="34290" marB="34290" anchor="ctr"/>
                </a:tc>
                <a:tc>
                  <a:txBody>
                    <a:bodyPr/>
                    <a:lstStyle/>
                    <a:p>
                      <a:pPr marL="0" marR="0" indent="0" algn="ctr" defTabSz="914417" rtl="0" eaLnBrk="1" fontAlgn="auto" latinLnBrk="0" hangingPunct="1">
                        <a:lnSpc>
                          <a:spcPct val="100000"/>
                        </a:lnSpc>
                        <a:spcBef>
                          <a:spcPts val="888"/>
                        </a:spcBef>
                        <a:spcAft>
                          <a:spcPts val="0"/>
                        </a:spcAft>
                        <a:buClrTx/>
                        <a:buSzTx/>
                        <a:buFontTx/>
                        <a:buNone/>
                        <a:tabLst/>
                        <a:defRPr/>
                      </a:pPr>
                      <a:r>
                        <a:rPr lang="en-US" sz="900" dirty="0" smtClean="0"/>
                        <a:t>2x 10GE Bypass SFP+,10x 10GE SPF+, </a:t>
                      </a:r>
                      <a:br>
                        <a:rPr lang="en-US" sz="900" dirty="0" smtClean="0"/>
                      </a:br>
                      <a:r>
                        <a:rPr lang="en-US" sz="900" dirty="0" smtClean="0"/>
                        <a:t>34x GE RJ45</a:t>
                      </a:r>
                    </a:p>
                  </a:txBody>
                  <a:tcPr marT="34290" marB="34290" anchor="ctr"/>
                </a:tc>
              </a:tr>
              <a:tr h="227425">
                <a:tc>
                  <a:txBody>
                    <a:bodyPr/>
                    <a:lstStyle/>
                    <a:p>
                      <a:r>
                        <a:rPr lang="en-US" sz="900" b="1" dirty="0" smtClean="0">
                          <a:solidFill>
                            <a:srgbClr val="FFFFFF"/>
                          </a:solidFill>
                        </a:rPr>
                        <a:t>Storage</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solidFill>
                            <a:srgbClr val="000000"/>
                          </a:solidFill>
                          <a:latin typeface="+mn-lt"/>
                          <a:cs typeface="Arial Narrow"/>
                        </a:rPr>
                        <a:t>256 GB</a:t>
                      </a:r>
                      <a:endParaRPr lang="en-US" sz="900" dirty="0">
                        <a:solidFill>
                          <a:srgbClr val="000000"/>
                        </a:solidFill>
                        <a:latin typeface="+mn-lt"/>
                        <a:cs typeface="Arial Narrow"/>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rgbClr val="000000"/>
                          </a:solidFill>
                          <a:latin typeface="+mn-lt"/>
                          <a:cs typeface="Arial Narrow"/>
                        </a:rPr>
                        <a:t>240 GB</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480 GB</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480 GB</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480 GB</a:t>
                      </a:r>
                    </a:p>
                  </a:txBody>
                  <a:tcPr marT="34290" marB="34290" anchor="ctr"/>
                </a:tc>
              </a:tr>
              <a:tr h="227425">
                <a:tc>
                  <a:txBody>
                    <a:bodyPr/>
                    <a:lstStyle/>
                    <a:p>
                      <a:r>
                        <a:rPr lang="en-US" sz="900" b="1" dirty="0" smtClean="0">
                          <a:solidFill>
                            <a:srgbClr val="FFFFFF"/>
                          </a:solidFill>
                        </a:rPr>
                        <a:t>Variants</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solidFill>
                            <a:srgbClr val="000000"/>
                          </a:solidFill>
                          <a:latin typeface="+mn-lt"/>
                          <a:cs typeface="Arial Narrow"/>
                        </a:rPr>
                        <a:t>-</a:t>
                      </a:r>
                      <a:endParaRPr lang="en-US" sz="900" dirty="0">
                        <a:solidFill>
                          <a:srgbClr val="000000"/>
                        </a:solidFill>
                        <a:latin typeface="+mn-lt"/>
                        <a:cs typeface="Arial Narrow"/>
                      </a:endParaRPr>
                    </a:p>
                  </a:txBody>
                  <a:tcPr marT="34290" marB="34290" anchor="ctr"/>
                </a:tc>
                <a:tc>
                  <a:txBody>
                    <a:bodyPr/>
                    <a:lstStyle/>
                    <a:p>
                      <a:pPr algn="ctr"/>
                      <a:r>
                        <a:rPr lang="en-US" sz="900" dirty="0" smtClean="0">
                          <a:solidFill>
                            <a:srgbClr val="000000"/>
                          </a:solidFill>
                          <a:latin typeface="+mn-lt"/>
                          <a:cs typeface="Arial Narrow"/>
                        </a:rPr>
                        <a:t>-</a:t>
                      </a:r>
                      <a:endParaRPr lang="en-US" sz="900" dirty="0">
                        <a:solidFill>
                          <a:srgbClr val="000000"/>
                        </a:solidFill>
                        <a:latin typeface="+mn-lt"/>
                        <a:cs typeface="Arial Narrow"/>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DC, 10</a:t>
                      </a:r>
                      <a:r>
                        <a:rPr lang="en-US" sz="900" baseline="0" dirty="0" smtClean="0">
                          <a:latin typeface="+mn-lt"/>
                          <a:cs typeface="Arial Narrow"/>
                        </a:rPr>
                        <a:t> GE RJ45</a:t>
                      </a:r>
                      <a:endParaRPr lang="en-US" sz="900" dirty="0" smtClean="0">
                        <a:latin typeface="+mn-lt"/>
                        <a:cs typeface="Arial Narrow"/>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a:t>
                      </a:r>
                    </a:p>
                  </a:txBody>
                  <a:tcPr marT="34290" marB="34290" anchor="ctr"/>
                </a:tc>
              </a:tr>
            </a:tbl>
          </a:graphicData>
        </a:graphic>
      </p:graphicFrame>
    </p:spTree>
    <p:extLst>
      <p:ext uri="{BB962C8B-B14F-4D97-AF65-F5344CB8AC3E}">
        <p14:creationId xmlns:p14="http://schemas.microsoft.com/office/powerpoint/2010/main" val="3156480067"/>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b="0" i="0" dirty="0"/>
              <a:t>FortiGate </a:t>
            </a:r>
            <a:r>
              <a:rPr lang="en-US" b="0" i="0" dirty="0" smtClean="0"/>
              <a:t>3000 Series</a:t>
            </a:r>
            <a:r>
              <a:rPr lang="en-US" b="0" i="0" dirty="0">
                <a:cs typeface="Arial Narrow"/>
              </a:rPr>
              <a:t>: </a:t>
            </a:r>
            <a:r>
              <a:rPr lang="en-US" b="0" i="0" dirty="0" smtClean="0">
                <a:cs typeface="Arial Narrow"/>
              </a:rPr>
              <a:t>Comparison</a:t>
            </a:r>
            <a:endParaRPr lang="en-US" b="0" i="0" dirty="0"/>
          </a:p>
        </p:txBody>
      </p:sp>
      <p:graphicFrame>
        <p:nvGraphicFramePr>
          <p:cNvPr id="5" name="Table 4"/>
          <p:cNvGraphicFramePr>
            <a:graphicFrameLocks noGrp="1"/>
          </p:cNvGraphicFramePr>
          <p:nvPr>
            <p:extLst>
              <p:ext uri="{D42A27DB-BD31-4B8C-83A1-F6EECF244321}">
                <p14:modId xmlns:p14="http://schemas.microsoft.com/office/powerpoint/2010/main" val="2354872500"/>
              </p:ext>
            </p:extLst>
          </p:nvPr>
        </p:nvGraphicFramePr>
        <p:xfrm>
          <a:off x="252001" y="900001"/>
          <a:ext cx="8640004" cy="3618585"/>
        </p:xfrm>
        <a:graphic>
          <a:graphicData uri="http://schemas.openxmlformats.org/drawingml/2006/table">
            <a:tbl>
              <a:tblPr firstRow="1" bandRow="1">
                <a:effectLst/>
                <a:tableStyleId>{073A0DAA-6AF3-43AB-8588-CEC1D06C72B9}</a:tableStyleId>
              </a:tblPr>
              <a:tblGrid>
                <a:gridCol w="1447846"/>
                <a:gridCol w="1198693"/>
                <a:gridCol w="1198693"/>
                <a:gridCol w="1198693"/>
                <a:gridCol w="1198693"/>
                <a:gridCol w="1198693"/>
                <a:gridCol w="1198693"/>
              </a:tblGrid>
              <a:tr h="24795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smtClean="0">
                        <a:ln>
                          <a:noFill/>
                        </a:ln>
                        <a:solidFill>
                          <a:srgbClr val="FFFFFF"/>
                        </a:solidFill>
                        <a:effectLst/>
                        <a:uLnTx/>
                        <a:uFillTx/>
                        <a:latin typeface="+mn-lt"/>
                        <a:ea typeface="+mn-ea"/>
                        <a:cs typeface="+mn-cs"/>
                      </a:endParaRPr>
                    </a:p>
                  </a:txBody>
                  <a:tcPr marT="34290" marB="3429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FG-3000D</a:t>
                      </a:r>
                    </a:p>
                  </a:txBody>
                  <a:tcPr marT="34290" marB="3429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FG-3100D</a:t>
                      </a:r>
                    </a:p>
                  </a:txBody>
                  <a:tcPr marT="34290" marB="3429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FG-3200D</a:t>
                      </a:r>
                    </a:p>
                  </a:txBody>
                  <a:tcPr marT="34290" marB="34290" anchor="ctr">
                    <a:solidFill>
                      <a:schemeClr val="accent4">
                        <a:lumMod val="50000"/>
                      </a:schemeClr>
                    </a:solidFill>
                  </a:tcPr>
                </a:tc>
                <a:tc>
                  <a:txBody>
                    <a:bodyPr/>
                    <a:lstStyle/>
                    <a:p>
                      <a:pPr algn="ctr"/>
                      <a:r>
                        <a:rPr lang="en-US" sz="1000" dirty="0" smtClean="0"/>
                        <a:t>FG-3700D</a:t>
                      </a:r>
                      <a:endParaRPr lang="en-US" sz="1000" dirty="0"/>
                    </a:p>
                  </a:txBody>
                  <a:tcPr marT="34290" marB="3429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FG-3810D</a:t>
                      </a:r>
                    </a:p>
                  </a:txBody>
                  <a:tcPr marT="34290" marB="3429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FG-3815D</a:t>
                      </a:r>
                    </a:p>
                  </a:txBody>
                  <a:tcPr marT="34290" marB="34290" anchor="ctr">
                    <a:solidFill>
                      <a:schemeClr val="accent4">
                        <a:lumMod val="50000"/>
                      </a:schemeClr>
                    </a:solidFill>
                  </a:tcPr>
                </a:tc>
              </a:tr>
              <a:tr h="50017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rgbClr val="FFFFFF"/>
                          </a:solidFill>
                        </a:rPr>
                        <a:t>Firewall </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rgbClr val="FFFFFF"/>
                          </a:solidFill>
                        </a:rPr>
                        <a:t>(1518/512/64 byte</a:t>
                      </a:r>
                      <a:r>
                        <a:rPr lang="en-US" sz="900" b="1" baseline="0" dirty="0" smtClean="0">
                          <a:solidFill>
                            <a:srgbClr val="FFFFFF"/>
                          </a:solidFill>
                        </a:rPr>
                        <a:t> </a:t>
                      </a:r>
                      <a:r>
                        <a:rPr lang="en-US" sz="900" b="1" dirty="0" smtClean="0">
                          <a:solidFill>
                            <a:srgbClr val="FFFFFF"/>
                          </a:solidFill>
                        </a:rPr>
                        <a:t>UDP)</a:t>
                      </a:r>
                    </a:p>
                  </a:txBody>
                  <a:tcPr marT="34290" marB="34290" anchor="ctr">
                    <a:solidFill>
                      <a:srgbClr val="77777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80 / 80 / 50</a:t>
                      </a:r>
                      <a:r>
                        <a:rPr lang="en-US" sz="900" baseline="0" dirty="0" smtClean="0"/>
                        <a:t> </a:t>
                      </a:r>
                      <a:r>
                        <a:rPr lang="en-US" sz="900" dirty="0" smtClean="0"/>
                        <a:t>Gbps</a:t>
                      </a:r>
                    </a:p>
                  </a:txBody>
                  <a:tcPr marT="34290" marB="34290" anchor="ctr" horzOverflow="overflow"/>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80 / 80 / 50</a:t>
                      </a:r>
                      <a:r>
                        <a:rPr lang="en-US" sz="900" baseline="0" dirty="0" smtClean="0"/>
                        <a:t> </a:t>
                      </a:r>
                      <a:r>
                        <a:rPr lang="en-US" sz="900" dirty="0" smtClean="0"/>
                        <a:t>Gbps</a:t>
                      </a:r>
                    </a:p>
                  </a:txBody>
                  <a:tcPr marT="34290" marB="34290" anchor="ctr" horzOverflow="overflow"/>
                </a:tc>
                <a:tc>
                  <a:txBody>
                    <a:bodyPr/>
                    <a:lstStyle/>
                    <a:p>
                      <a:pPr algn="ctr"/>
                      <a:r>
                        <a:rPr lang="en-US" sz="900" dirty="0" smtClean="0"/>
                        <a:t>80 / 80 / 50</a:t>
                      </a:r>
                      <a:r>
                        <a:rPr lang="en-US" sz="900" baseline="0" dirty="0" smtClean="0"/>
                        <a:t> </a:t>
                      </a:r>
                      <a:r>
                        <a:rPr lang="en-US" sz="900" dirty="0" smtClean="0"/>
                        <a:t>Gbps</a:t>
                      </a:r>
                      <a:endParaRPr lang="en-US" sz="900" dirty="0"/>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solidFill>
                            <a:schemeClr val="tx1"/>
                          </a:solidFill>
                          <a:latin typeface="+mn-lt"/>
                          <a:cs typeface="Arial Narrow"/>
                        </a:rPr>
                        <a:t>160 / 160 / 110 Gbps</a:t>
                      </a:r>
                    </a:p>
                  </a:txBody>
                  <a:tcPr marT="34290" marB="34290" anchor="ctr" horzOverflow="overflow"/>
                </a:tc>
                <a:tc>
                  <a:txBody>
                    <a:bodyPr/>
                    <a:lstStyle/>
                    <a:p>
                      <a:pPr algn="ctr"/>
                      <a:r>
                        <a:rPr lang="en-US" sz="900" dirty="0" smtClean="0">
                          <a:solidFill>
                            <a:schemeClr val="tx1"/>
                          </a:solidFill>
                        </a:rPr>
                        <a:t>320 / 300 / 150 Gbps</a:t>
                      </a:r>
                    </a:p>
                  </a:txBody>
                  <a:tcPr marT="34290" marB="34290" anchor="ctr" horzOverflow="overflow"/>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rPr>
                        <a:t>320 / 300 / 150 Gbps</a:t>
                      </a:r>
                    </a:p>
                  </a:txBody>
                  <a:tcPr marT="34290" marB="34290" anchor="ctr" horzOverflow="overflow"/>
                </a:tc>
              </a:tr>
              <a:tr h="359100">
                <a:tc>
                  <a:txBody>
                    <a:bodyPr/>
                    <a:lstStyle/>
                    <a:p>
                      <a:r>
                        <a:rPr lang="en-US" sz="900" b="1" dirty="0" smtClean="0">
                          <a:solidFill>
                            <a:srgbClr val="FFFFFF"/>
                          </a:solidFill>
                        </a:rPr>
                        <a:t>Concurrent Sessions</a:t>
                      </a:r>
                      <a:endParaRPr lang="en-US" sz="900" b="1" dirty="0">
                        <a:solidFill>
                          <a:srgbClr val="FFFFFF"/>
                        </a:solidFill>
                      </a:endParaRPr>
                    </a:p>
                  </a:txBody>
                  <a:tcPr marT="34290" marB="34290" anchor="ctr">
                    <a:solidFill>
                      <a:srgbClr val="77777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50 Mil</a:t>
                      </a:r>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50 Mil</a:t>
                      </a:r>
                    </a:p>
                  </a:txBody>
                  <a:tcPr marT="34290" marB="34290" anchor="ctr"/>
                </a:tc>
                <a:tc>
                  <a:txBody>
                    <a:bodyPr/>
                    <a:lstStyle/>
                    <a:p>
                      <a:pPr algn="ctr"/>
                      <a:r>
                        <a:rPr lang="en-US" sz="900" dirty="0" smtClean="0"/>
                        <a:t>50 Mil</a:t>
                      </a:r>
                      <a:endParaRPr lang="en-US" sz="900" dirty="0"/>
                    </a:p>
                  </a:txBody>
                  <a:tcPr marT="34290" marB="34290" anchor="ctr"/>
                </a:tc>
                <a:tc>
                  <a:txBody>
                    <a:bodyPr/>
                    <a:lstStyle/>
                    <a:p>
                      <a:pPr algn="ctr"/>
                      <a:r>
                        <a:rPr lang="en-US" sz="900" dirty="0" smtClean="0">
                          <a:solidFill>
                            <a:schemeClr val="tx1"/>
                          </a:solidFill>
                          <a:latin typeface="+mn-lt"/>
                          <a:cs typeface="Arial Narrow"/>
                        </a:rPr>
                        <a:t>50 Mil</a:t>
                      </a:r>
                      <a:endParaRPr lang="en-US" sz="900" dirty="0">
                        <a:solidFill>
                          <a:schemeClr val="tx1"/>
                        </a:solidFill>
                        <a:latin typeface="+mn-lt"/>
                        <a:cs typeface="Arial Narrow"/>
                      </a:endParaRPr>
                    </a:p>
                  </a:txBody>
                  <a:tcPr marT="34290" marB="34290" anchor="ctr" horzOverflow="overflow"/>
                </a:tc>
                <a:tc>
                  <a:txBody>
                    <a:bodyPr/>
                    <a:lstStyle/>
                    <a:p>
                      <a:pPr algn="ctr"/>
                      <a:r>
                        <a:rPr lang="en-US" sz="900" dirty="0" smtClean="0">
                          <a:solidFill>
                            <a:schemeClr val="tx1"/>
                          </a:solidFill>
                        </a:rPr>
                        <a:t>95 Mil</a:t>
                      </a:r>
                      <a:endParaRPr lang="en-US" sz="900" dirty="0">
                        <a:solidFill>
                          <a:schemeClr val="tx1"/>
                        </a:solidFill>
                      </a:endParaRPr>
                    </a:p>
                  </a:txBody>
                  <a:tcPr marT="34290" marB="34290" anchor="ctr" horzOverflow="overflow"/>
                </a:tc>
                <a:tc>
                  <a:txBody>
                    <a:bodyPr/>
                    <a:lstStyle/>
                    <a:p>
                      <a:pPr algn="ctr"/>
                      <a:r>
                        <a:rPr lang="en-US" sz="900" dirty="0" smtClean="0">
                          <a:solidFill>
                            <a:schemeClr val="tx1"/>
                          </a:solidFill>
                        </a:rPr>
                        <a:t>95 Mil</a:t>
                      </a:r>
                      <a:endParaRPr lang="en-US" sz="900" dirty="0">
                        <a:solidFill>
                          <a:schemeClr val="tx1"/>
                        </a:solidFill>
                      </a:endParaRPr>
                    </a:p>
                  </a:txBody>
                  <a:tcPr marT="34290" marB="34290" anchor="ctr" horzOverflow="overflow"/>
                </a:tc>
              </a:tr>
              <a:tr h="299250">
                <a:tc>
                  <a:txBody>
                    <a:bodyPr/>
                    <a:lstStyle/>
                    <a:p>
                      <a:r>
                        <a:rPr lang="en-US" sz="900" b="1" dirty="0" smtClean="0">
                          <a:solidFill>
                            <a:srgbClr val="FFFFFF"/>
                          </a:solidFill>
                        </a:rPr>
                        <a:t>New Sessions/Sec</a:t>
                      </a:r>
                      <a:endParaRPr lang="en-US" sz="900" b="1" dirty="0">
                        <a:solidFill>
                          <a:srgbClr val="FFFFFF"/>
                        </a:solidFill>
                      </a:endParaRPr>
                    </a:p>
                  </a:txBody>
                  <a:tcPr marT="34290" marB="34290" anchor="ctr">
                    <a:solidFill>
                      <a:srgbClr val="77777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400,000</a:t>
                      </a:r>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400,000</a:t>
                      </a:r>
                    </a:p>
                  </a:txBody>
                  <a:tcPr marT="34290" marB="34290" anchor="ctr"/>
                </a:tc>
                <a:tc>
                  <a:txBody>
                    <a:bodyPr/>
                    <a:lstStyle/>
                    <a:p>
                      <a:pPr algn="ctr"/>
                      <a:r>
                        <a:rPr lang="en-US" sz="900" dirty="0" smtClean="0"/>
                        <a:t>400,000</a:t>
                      </a:r>
                      <a:endParaRPr lang="en-US" sz="900" dirty="0"/>
                    </a:p>
                  </a:txBody>
                  <a:tcPr marT="34290" marB="34290" anchor="ctr"/>
                </a:tc>
                <a:tc>
                  <a:txBody>
                    <a:bodyPr/>
                    <a:lstStyle/>
                    <a:p>
                      <a:pPr algn="ctr"/>
                      <a:r>
                        <a:rPr lang="en-US" sz="900" dirty="0" smtClean="0">
                          <a:solidFill>
                            <a:schemeClr val="tx1"/>
                          </a:solidFill>
                          <a:latin typeface="+mn-lt"/>
                          <a:cs typeface="Arial Narrow"/>
                        </a:rPr>
                        <a:t>400,000</a:t>
                      </a:r>
                      <a:endParaRPr lang="en-US" sz="900" dirty="0">
                        <a:solidFill>
                          <a:schemeClr val="tx1"/>
                        </a:solidFill>
                        <a:latin typeface="+mn-lt"/>
                        <a:cs typeface="Arial Narrow"/>
                      </a:endParaRPr>
                    </a:p>
                  </a:txBody>
                  <a:tcPr marT="34290" marB="34290" anchor="ctr" horzOverflow="overflow"/>
                </a:tc>
                <a:tc>
                  <a:txBody>
                    <a:bodyPr/>
                    <a:lstStyle/>
                    <a:p>
                      <a:pPr algn="ctr"/>
                      <a:r>
                        <a:rPr lang="en-US" sz="900" dirty="0" smtClean="0">
                          <a:solidFill>
                            <a:schemeClr val="tx1"/>
                          </a:solidFill>
                          <a:latin typeface="+mn-lt"/>
                          <a:cs typeface="Arial Narrow"/>
                        </a:rPr>
                        <a:t>480,000</a:t>
                      </a:r>
                      <a:endParaRPr lang="en-US" sz="900" dirty="0">
                        <a:solidFill>
                          <a:schemeClr val="tx1"/>
                        </a:solidFill>
                      </a:endParaRPr>
                    </a:p>
                  </a:txBody>
                  <a:tcPr marT="34290" marB="34290" anchor="ctr" horzOverflow="overflow"/>
                </a:tc>
                <a:tc>
                  <a:txBody>
                    <a:bodyPr/>
                    <a:lstStyle/>
                    <a:p>
                      <a:pPr algn="ctr"/>
                      <a:r>
                        <a:rPr lang="en-US" sz="900" dirty="0" smtClean="0">
                          <a:solidFill>
                            <a:schemeClr val="tx1"/>
                          </a:solidFill>
                          <a:latin typeface="+mn-lt"/>
                          <a:cs typeface="Arial Narrow"/>
                        </a:rPr>
                        <a:t>480,000</a:t>
                      </a:r>
                      <a:endParaRPr lang="en-US" sz="900" dirty="0">
                        <a:solidFill>
                          <a:schemeClr val="tx1"/>
                        </a:solidFill>
                      </a:endParaRPr>
                    </a:p>
                  </a:txBody>
                  <a:tcPr marT="34290" marB="34290" anchor="ctr" horzOverflow="overflow"/>
                </a:tc>
              </a:tr>
              <a:tr h="312075">
                <a:tc>
                  <a:txBody>
                    <a:bodyPr/>
                    <a:lstStyle/>
                    <a:p>
                      <a:r>
                        <a:rPr lang="en-US" sz="900" b="1" dirty="0" smtClean="0">
                          <a:solidFill>
                            <a:srgbClr val="FFFFFF"/>
                          </a:solidFill>
                        </a:rPr>
                        <a:t>IPSec VPN</a:t>
                      </a:r>
                      <a:endParaRPr lang="en-US" sz="900" b="1" dirty="0">
                        <a:solidFill>
                          <a:srgbClr val="FFFFFF"/>
                        </a:solidFill>
                      </a:endParaRPr>
                    </a:p>
                  </a:txBody>
                  <a:tcPr marT="34290" marB="34290" anchor="ctr">
                    <a:solidFill>
                      <a:srgbClr val="77777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50 Gbps</a:t>
                      </a:r>
                    </a:p>
                  </a:txBody>
                  <a:tcPr marT="34290" marB="34290" anchor="ctr" horzOverflow="overflow"/>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50 Gbps</a:t>
                      </a:r>
                    </a:p>
                  </a:txBody>
                  <a:tcPr marT="34290" marB="34290" anchor="ctr" horzOverflow="overflow"/>
                </a:tc>
                <a:tc>
                  <a:txBody>
                    <a:bodyPr/>
                    <a:lstStyle/>
                    <a:p>
                      <a:pPr algn="ctr"/>
                      <a:r>
                        <a:rPr lang="en-US" sz="900" dirty="0" smtClean="0"/>
                        <a:t>50 Gbps</a:t>
                      </a:r>
                      <a:endParaRPr lang="en-US" sz="900" dirty="0"/>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solidFill>
                            <a:schemeClr val="tx1"/>
                          </a:solidFill>
                          <a:latin typeface="+mn-lt"/>
                          <a:cs typeface="Arial Narrow"/>
                        </a:rPr>
                        <a:t>100 Gbps</a:t>
                      </a:r>
                    </a:p>
                  </a:txBody>
                  <a:tcPr marT="34290" marB="34290" anchor="ctr" horzOverflow="overflow"/>
                </a:tc>
                <a:tc>
                  <a:txBody>
                    <a:bodyPr/>
                    <a:lstStyle/>
                    <a:p>
                      <a:pPr algn="ctr"/>
                      <a:r>
                        <a:rPr lang="en-US" sz="900" dirty="0" smtClean="0">
                          <a:solidFill>
                            <a:schemeClr val="tx1"/>
                          </a:solidFill>
                        </a:rPr>
                        <a:t>135 Gbps</a:t>
                      </a:r>
                      <a:endParaRPr lang="en-US" sz="900" dirty="0">
                        <a:solidFill>
                          <a:schemeClr val="tx1"/>
                        </a:solidFill>
                      </a:endParaRPr>
                    </a:p>
                  </a:txBody>
                  <a:tcPr marT="34290" marB="34290" anchor="ctr"/>
                </a:tc>
                <a:tc>
                  <a:txBody>
                    <a:bodyPr/>
                    <a:lstStyle/>
                    <a:p>
                      <a:pPr algn="ctr"/>
                      <a:r>
                        <a:rPr lang="en-US" sz="900" dirty="0" smtClean="0">
                          <a:solidFill>
                            <a:schemeClr val="tx1"/>
                          </a:solidFill>
                        </a:rPr>
                        <a:t>135 Gbps</a:t>
                      </a:r>
                      <a:endParaRPr lang="en-US" sz="900" dirty="0">
                        <a:solidFill>
                          <a:schemeClr val="tx1"/>
                        </a:solidFill>
                      </a:endParaRPr>
                    </a:p>
                  </a:txBody>
                  <a:tcPr marT="34290" marB="34290" anchor="ctr"/>
                </a:tc>
              </a:tr>
              <a:tr h="312075">
                <a:tc>
                  <a:txBody>
                    <a:bodyPr/>
                    <a:lstStyle/>
                    <a:p>
                      <a:r>
                        <a:rPr lang="en-US" sz="900" b="1" dirty="0" smtClean="0">
                          <a:solidFill>
                            <a:srgbClr val="FFFFFF"/>
                          </a:solidFill>
                        </a:rPr>
                        <a:t>IPS (HTTP)</a:t>
                      </a:r>
                      <a:endParaRPr lang="en-US" sz="900" b="1" dirty="0">
                        <a:solidFill>
                          <a:srgbClr val="FFFFFF"/>
                        </a:solidFill>
                      </a:endParaRPr>
                    </a:p>
                  </a:txBody>
                  <a:tcPr marT="34290" marB="34290" anchor="ctr">
                    <a:solidFill>
                      <a:srgbClr val="77777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30 Gbps</a:t>
                      </a:r>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30 Gbps</a:t>
                      </a:r>
                    </a:p>
                  </a:txBody>
                  <a:tcPr marT="34290" marB="34290" anchor="ctr"/>
                </a:tc>
                <a:tc>
                  <a:txBody>
                    <a:bodyPr/>
                    <a:lstStyle/>
                    <a:p>
                      <a:pPr algn="ctr"/>
                      <a:r>
                        <a:rPr lang="en-US" sz="900" dirty="0" smtClean="0"/>
                        <a:t>30 Gbps</a:t>
                      </a:r>
                      <a:endParaRPr lang="en-US" sz="900" dirty="0"/>
                    </a:p>
                  </a:txBody>
                  <a:tcPr marT="34290" marB="34290" anchor="ctr"/>
                </a:tc>
                <a:tc>
                  <a:txBody>
                    <a:bodyPr/>
                    <a:lstStyle/>
                    <a:p>
                      <a:pPr algn="ctr"/>
                      <a:r>
                        <a:rPr lang="en-US" sz="900" dirty="0" smtClean="0">
                          <a:solidFill>
                            <a:schemeClr val="tx1"/>
                          </a:solidFill>
                          <a:latin typeface="+mn-lt"/>
                          <a:cs typeface="Arial Narrow"/>
                        </a:rPr>
                        <a:t>30 Gbps</a:t>
                      </a:r>
                      <a:endParaRPr lang="en-US" sz="900" dirty="0">
                        <a:solidFill>
                          <a:schemeClr val="tx1"/>
                        </a:solidFill>
                        <a:latin typeface="+mn-lt"/>
                        <a:cs typeface="Arial Narrow"/>
                      </a:endParaRPr>
                    </a:p>
                  </a:txBody>
                  <a:tcPr marT="34290" marB="34290" anchor="ctr" horzOverflow="overflow"/>
                </a:tc>
                <a:tc>
                  <a:txBody>
                    <a:bodyPr/>
                    <a:lstStyle/>
                    <a:p>
                      <a:pPr algn="ctr"/>
                      <a:r>
                        <a:rPr lang="en-US" sz="900" dirty="0" smtClean="0">
                          <a:solidFill>
                            <a:schemeClr val="tx1"/>
                          </a:solidFill>
                        </a:rPr>
                        <a:t>30 Gbps</a:t>
                      </a:r>
                      <a:endParaRPr lang="en-US" sz="900" dirty="0">
                        <a:solidFill>
                          <a:schemeClr val="tx1"/>
                        </a:solidFill>
                      </a:endParaRPr>
                    </a:p>
                  </a:txBody>
                  <a:tcPr marT="34290" marB="34290" anchor="ctr" horzOverflow="overflow"/>
                </a:tc>
                <a:tc>
                  <a:txBody>
                    <a:bodyPr/>
                    <a:lstStyle/>
                    <a:p>
                      <a:pPr algn="ctr"/>
                      <a:r>
                        <a:rPr lang="en-US" sz="900" dirty="0" smtClean="0">
                          <a:solidFill>
                            <a:schemeClr val="tx1"/>
                          </a:solidFill>
                        </a:rPr>
                        <a:t>30 Gbps</a:t>
                      </a:r>
                      <a:endParaRPr lang="en-US" sz="900" dirty="0">
                        <a:solidFill>
                          <a:schemeClr val="tx1"/>
                        </a:solidFill>
                      </a:endParaRPr>
                    </a:p>
                  </a:txBody>
                  <a:tcPr marT="34290" marB="34290" anchor="ctr" horzOverflow="overflow"/>
                </a:tc>
              </a:tr>
              <a:tr h="272655">
                <a:tc>
                  <a:txBody>
                    <a:bodyPr/>
                    <a:lstStyle/>
                    <a:p>
                      <a:r>
                        <a:rPr lang="en-US" sz="900" b="1" dirty="0" smtClean="0">
                          <a:solidFill>
                            <a:srgbClr val="FFFFFF"/>
                          </a:solidFill>
                        </a:rPr>
                        <a:t>NGFW (Enterprise</a:t>
                      </a:r>
                      <a:r>
                        <a:rPr lang="en-US" sz="900" b="1" baseline="0" dirty="0" smtClean="0">
                          <a:solidFill>
                            <a:srgbClr val="FFFFFF"/>
                          </a:solidFill>
                        </a:rPr>
                        <a:t> Mix)</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t>12 Gbps</a:t>
                      </a:r>
                    </a:p>
                  </a:txBody>
                  <a:tcPr marT="34290" marB="34290"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900" dirty="0" smtClean="0"/>
                        <a:t>12 Gbps</a:t>
                      </a:r>
                    </a:p>
                  </a:txBody>
                  <a:tcPr marT="34290" marB="34290"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900" dirty="0" smtClean="0"/>
                        <a:t>12 Gbps</a:t>
                      </a:r>
                    </a:p>
                  </a:txBody>
                  <a:tcPr marT="34290" marB="34290"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900" dirty="0" smtClean="0"/>
                        <a:t>12 Gbps</a:t>
                      </a:r>
                    </a:p>
                  </a:txBody>
                  <a:tcPr marT="34290" marB="34290" anchor="ct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900" dirty="0" smtClean="0"/>
                        <a:t>12 Gbps</a:t>
                      </a:r>
                    </a:p>
                  </a:txBody>
                  <a:tcPr marT="34290" marB="3429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900" dirty="0" smtClean="0"/>
                        <a:t>12 Gbps</a:t>
                      </a:r>
                    </a:p>
                  </a:txBody>
                  <a:tcPr marT="34290" marB="34290" anchor="ctr"/>
                </a:tc>
              </a:tr>
              <a:tr h="891540">
                <a:tc>
                  <a:txBody>
                    <a:bodyPr/>
                    <a:lstStyle/>
                    <a:p>
                      <a:r>
                        <a:rPr lang="en-US" sz="900" b="1" dirty="0" smtClean="0">
                          <a:solidFill>
                            <a:srgbClr val="FFFFFF"/>
                          </a:solidFill>
                        </a:rPr>
                        <a:t>Interfaces</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t>16x 10GE </a:t>
                      </a:r>
                      <a:br>
                        <a:rPr lang="en-US" sz="900" dirty="0" smtClean="0"/>
                      </a:br>
                      <a:r>
                        <a:rPr lang="en-US" sz="900" dirty="0" smtClean="0"/>
                        <a:t>SFP+</a:t>
                      </a:r>
                    </a:p>
                    <a:p>
                      <a:pPr algn="ctr"/>
                      <a:r>
                        <a:rPr lang="en-US" sz="900" baseline="0" dirty="0" smtClean="0"/>
                        <a:t>2 x GE RJ45</a:t>
                      </a:r>
                      <a:endParaRPr lang="en-US" sz="900" dirty="0" smtClean="0"/>
                    </a:p>
                  </a:txBody>
                  <a:tcPr marT="34290" marB="34290" anchor="ctr"/>
                </a:tc>
                <a:tc>
                  <a:txBody>
                    <a:bodyPr/>
                    <a:lstStyle/>
                    <a:p>
                      <a:pPr algn="ctr"/>
                      <a:r>
                        <a:rPr lang="en-US" sz="900" dirty="0" smtClean="0"/>
                        <a:t>32x 10GE </a:t>
                      </a:r>
                      <a:br>
                        <a:rPr lang="en-US" sz="900" dirty="0" smtClean="0"/>
                      </a:br>
                      <a:r>
                        <a:rPr lang="en-US" sz="900" dirty="0" smtClean="0"/>
                        <a:t>SFP+</a:t>
                      </a:r>
                    </a:p>
                    <a:p>
                      <a:pPr algn="ctr"/>
                      <a:r>
                        <a:rPr lang="en-US" sz="900" baseline="0" dirty="0" smtClean="0"/>
                        <a:t>2 x GE RJ45</a:t>
                      </a:r>
                      <a:endParaRPr lang="en-US" sz="900" dirty="0" smtClean="0"/>
                    </a:p>
                  </a:txBody>
                  <a:tcPr marT="34290" marB="34290" anchor="ctr"/>
                </a:tc>
                <a:tc>
                  <a:txBody>
                    <a:bodyPr/>
                    <a:lstStyle/>
                    <a:p>
                      <a:pPr algn="ctr"/>
                      <a:r>
                        <a:rPr lang="en-US" sz="900" dirty="0" smtClean="0"/>
                        <a:t>48x 10GE </a:t>
                      </a:r>
                      <a:br>
                        <a:rPr lang="en-US" sz="900" dirty="0" smtClean="0"/>
                      </a:br>
                      <a:r>
                        <a:rPr lang="en-US" sz="900" dirty="0" smtClean="0"/>
                        <a:t>SFP+</a:t>
                      </a:r>
                    </a:p>
                    <a:p>
                      <a:pPr algn="ctr"/>
                      <a:r>
                        <a:rPr lang="en-US" sz="900" baseline="0" dirty="0" smtClean="0"/>
                        <a:t>2 x GE RJ45</a:t>
                      </a:r>
                      <a:endParaRPr lang="en-US" sz="900" dirty="0"/>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rPr>
                        <a:t>4 x 40GE QSFP+, 20 x 10-GE SFP+</a:t>
                      </a:r>
                      <a:r>
                        <a:rPr lang="en-US" sz="900" baseline="0" dirty="0" smtClean="0">
                          <a:solidFill>
                            <a:schemeClr val="tx1"/>
                          </a:solidFill>
                        </a:rPr>
                        <a:t> /</a:t>
                      </a:r>
                      <a:r>
                        <a:rPr lang="en-US" sz="900" dirty="0" smtClean="0">
                          <a:solidFill>
                            <a:schemeClr val="tx1"/>
                          </a:solidFill>
                        </a:rPr>
                        <a:t>GE SFP Slots, </a:t>
                      </a:r>
                      <a:r>
                        <a:rPr lang="en-US" sz="900" baseline="0" dirty="0" smtClean="0">
                          <a:solidFill>
                            <a:schemeClr val="tx1"/>
                          </a:solidFill>
                        </a:rPr>
                        <a:t>8 x ultra-low latency 10 GE SFP+ slots,</a:t>
                      </a:r>
                      <a:endParaRPr lang="en-US" sz="900" dirty="0" smtClean="0">
                        <a:solidFill>
                          <a:schemeClr val="tx1"/>
                        </a:solidFill>
                      </a:endParaRPr>
                    </a:p>
                    <a:p>
                      <a:pPr algn="ctr"/>
                      <a:r>
                        <a:rPr lang="en-US" sz="900" baseline="0" dirty="0" smtClean="0">
                          <a:solidFill>
                            <a:schemeClr val="tx1"/>
                          </a:solidFill>
                        </a:rPr>
                        <a:t>2 x GE RJ45</a:t>
                      </a:r>
                      <a:endParaRPr lang="en-US" sz="900" dirty="0">
                        <a:solidFill>
                          <a:schemeClr val="tx1"/>
                        </a:solidFill>
                      </a:endParaRPr>
                    </a:p>
                  </a:txBody>
                  <a:tcPr marT="34290" marB="34290" anchor="ctr"/>
                </a:tc>
                <a:tc>
                  <a:txBody>
                    <a:bodyPr/>
                    <a:lstStyle/>
                    <a:p>
                      <a:pPr algn="ctr"/>
                      <a:r>
                        <a:rPr lang="fr-FR" sz="900" dirty="0" smtClean="0">
                          <a:solidFill>
                            <a:schemeClr val="tx1"/>
                          </a:solidFill>
                        </a:rPr>
                        <a:t>6 x 100GE CFP2, 2 x GE RJ45</a:t>
                      </a:r>
                    </a:p>
                  </a:txBody>
                  <a:tcPr marT="34290" marB="3429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900" dirty="0" smtClean="0">
                          <a:solidFill>
                            <a:schemeClr val="tx1"/>
                          </a:solidFill>
                        </a:rPr>
                        <a:t>4 x 100GE CFP2, 10x 10GE SFP+,</a:t>
                      </a:r>
                      <a:r>
                        <a:rPr lang="fr-FR" sz="900" baseline="0" dirty="0" smtClean="0">
                          <a:solidFill>
                            <a:schemeClr val="tx1"/>
                          </a:solidFill>
                        </a:rPr>
                        <a:t> </a:t>
                      </a:r>
                      <a:r>
                        <a:rPr lang="fr-FR" sz="900" dirty="0" smtClean="0">
                          <a:solidFill>
                            <a:schemeClr val="tx1"/>
                          </a:solidFill>
                        </a:rPr>
                        <a:t>2 x GE RJ45</a:t>
                      </a:r>
                    </a:p>
                  </a:txBody>
                  <a:tcPr marT="34290" marB="34290" anchor="ctr"/>
                </a:tc>
              </a:tr>
              <a:tr h="205740">
                <a:tc>
                  <a:txBody>
                    <a:bodyPr/>
                    <a:lstStyle/>
                    <a:p>
                      <a:r>
                        <a:rPr lang="en-US" sz="900" b="1" dirty="0" smtClean="0">
                          <a:solidFill>
                            <a:srgbClr val="FFFFFF"/>
                          </a:solidFill>
                        </a:rPr>
                        <a:t>Storage</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latin typeface="+mn-lt"/>
                          <a:cs typeface="Arial Narrow"/>
                        </a:rPr>
                        <a:t>480 GB</a:t>
                      </a:r>
                      <a:endParaRPr lang="en-US" sz="900" dirty="0">
                        <a:latin typeface="+mn-lt"/>
                        <a:cs typeface="Arial Narrow"/>
                      </a:endParaRPr>
                    </a:p>
                  </a:txBody>
                  <a:tcPr marT="34290" marB="34290" anchor="ctr"/>
                </a:tc>
                <a:tc>
                  <a:txBody>
                    <a:bodyPr/>
                    <a:lstStyle/>
                    <a:p>
                      <a:pPr algn="ctr"/>
                      <a:r>
                        <a:rPr lang="en-US" sz="900" dirty="0" smtClean="0">
                          <a:latin typeface="+mn-lt"/>
                          <a:cs typeface="Arial Narrow"/>
                        </a:rPr>
                        <a:t>480 GB</a:t>
                      </a:r>
                      <a:endParaRPr lang="en-US" sz="900" dirty="0">
                        <a:latin typeface="+mn-lt"/>
                        <a:cs typeface="Arial Narrow"/>
                      </a:endParaRPr>
                    </a:p>
                  </a:txBody>
                  <a:tcPr marT="34290" marB="34290" anchor="ctr"/>
                </a:tc>
                <a:tc>
                  <a:txBody>
                    <a:bodyPr/>
                    <a:lstStyle/>
                    <a:p>
                      <a:pPr algn="ctr"/>
                      <a:r>
                        <a:rPr lang="en-US" sz="900" dirty="0" smtClean="0">
                          <a:latin typeface="+mn-lt"/>
                          <a:cs typeface="Arial Narrow"/>
                        </a:rPr>
                        <a:t>960 GB</a:t>
                      </a:r>
                      <a:endParaRPr lang="en-US" sz="900" dirty="0">
                        <a:latin typeface="+mn-lt"/>
                        <a:cs typeface="Arial Narrow"/>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Narrow"/>
                        </a:rPr>
                        <a:t>960</a:t>
                      </a:r>
                      <a:r>
                        <a:rPr lang="en-US" sz="900" baseline="0" dirty="0" smtClean="0">
                          <a:solidFill>
                            <a:schemeClr val="tx1"/>
                          </a:solidFill>
                          <a:latin typeface="+mn-lt"/>
                          <a:cs typeface="Arial Narrow"/>
                        </a:rPr>
                        <a:t> GB</a:t>
                      </a:r>
                      <a:endParaRPr lang="en-US" sz="900" dirty="0" smtClean="0">
                        <a:solidFill>
                          <a:schemeClr val="tx1"/>
                        </a:solidFill>
                        <a:latin typeface="+mn-lt"/>
                        <a:cs typeface="Arial Narrow"/>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Narrow"/>
                        </a:rPr>
                        <a:t>960</a:t>
                      </a:r>
                      <a:r>
                        <a:rPr lang="en-US" sz="900" baseline="0" dirty="0" smtClean="0">
                          <a:solidFill>
                            <a:schemeClr val="tx1"/>
                          </a:solidFill>
                          <a:latin typeface="+mn-lt"/>
                          <a:cs typeface="Arial Narrow"/>
                        </a:rPr>
                        <a:t> GB</a:t>
                      </a:r>
                      <a:endParaRPr lang="en-US" sz="900" dirty="0" smtClean="0">
                        <a:solidFill>
                          <a:schemeClr val="tx1"/>
                        </a:solidFill>
                        <a:latin typeface="+mn-lt"/>
                        <a:cs typeface="Arial Narrow"/>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Narrow"/>
                        </a:rPr>
                        <a:t>960</a:t>
                      </a:r>
                      <a:r>
                        <a:rPr lang="en-US" sz="900" baseline="0" dirty="0" smtClean="0">
                          <a:solidFill>
                            <a:schemeClr val="tx1"/>
                          </a:solidFill>
                          <a:latin typeface="+mn-lt"/>
                          <a:cs typeface="Arial Narrow"/>
                        </a:rPr>
                        <a:t> GB</a:t>
                      </a:r>
                      <a:endParaRPr lang="en-US" sz="900" dirty="0" smtClean="0">
                        <a:solidFill>
                          <a:schemeClr val="tx1"/>
                        </a:solidFill>
                        <a:latin typeface="+mn-lt"/>
                        <a:cs typeface="Arial Narrow"/>
                      </a:endParaRPr>
                    </a:p>
                  </a:txBody>
                  <a:tcPr marT="34290" marB="34290" anchor="ctr"/>
                </a:tc>
              </a:tr>
              <a:tr h="218025">
                <a:tc>
                  <a:txBody>
                    <a:bodyPr/>
                    <a:lstStyle/>
                    <a:p>
                      <a:r>
                        <a:rPr lang="en-US" sz="900" b="1" dirty="0" smtClean="0">
                          <a:solidFill>
                            <a:srgbClr val="FFFFFF"/>
                          </a:solidFill>
                        </a:rPr>
                        <a:t>Variants</a:t>
                      </a:r>
                      <a:endParaRPr lang="en-US" sz="900" b="1" dirty="0">
                        <a:solidFill>
                          <a:srgbClr val="FFFFFF"/>
                        </a:solidFill>
                      </a:endParaRPr>
                    </a:p>
                  </a:txBody>
                  <a:tcPr marT="34290" marB="34290" anchor="ctr">
                    <a:solidFill>
                      <a:srgbClr val="77777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DC</a:t>
                      </a:r>
                    </a:p>
                  </a:txBody>
                  <a:tcPr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DC</a:t>
                      </a:r>
                    </a:p>
                  </a:txBody>
                  <a:tcPr marT="34290" marB="34290" anchor="ctr"/>
                </a:tc>
                <a:tc>
                  <a:txBody>
                    <a:bodyPr/>
                    <a:lstStyle/>
                    <a:p>
                      <a:pPr algn="ctr"/>
                      <a:r>
                        <a:rPr lang="en-US" sz="900" dirty="0" smtClean="0">
                          <a:latin typeface="+mn-lt"/>
                          <a:cs typeface="Arial Narrow"/>
                        </a:rPr>
                        <a:t>DC</a:t>
                      </a:r>
                      <a:endParaRPr lang="en-US" sz="900" dirty="0">
                        <a:latin typeface="+mn-lt"/>
                        <a:cs typeface="Arial Narrow"/>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latin typeface="+mn-lt"/>
                          <a:cs typeface="Arial Narrow"/>
                        </a:rPr>
                        <a:t>DC, NEBS</a:t>
                      </a:r>
                    </a:p>
                  </a:txBody>
                  <a:tcPr marT="34290" marB="34290" anchor="ctr"/>
                </a:tc>
                <a:tc>
                  <a:txBody>
                    <a:bodyPr/>
                    <a:lstStyle/>
                    <a:p>
                      <a:pPr algn="ctr"/>
                      <a:r>
                        <a:rPr lang="en-US" sz="900" dirty="0" smtClean="0">
                          <a:solidFill>
                            <a:schemeClr val="tx1"/>
                          </a:solidFill>
                          <a:latin typeface="+mn-lt"/>
                          <a:cs typeface="Arial Narrow"/>
                        </a:rPr>
                        <a:t>DC</a:t>
                      </a:r>
                      <a:endParaRPr lang="en-US" sz="900" dirty="0">
                        <a:solidFill>
                          <a:schemeClr val="tx1"/>
                        </a:solidFill>
                        <a:latin typeface="+mn-lt"/>
                        <a:cs typeface="Arial Narrow"/>
                      </a:endParaRPr>
                    </a:p>
                  </a:txBody>
                  <a:tcPr marT="34290" marB="34290" anchor="ctr"/>
                </a:tc>
                <a:tc>
                  <a:txBody>
                    <a:bodyPr/>
                    <a:lstStyle/>
                    <a:p>
                      <a:pPr algn="ctr"/>
                      <a:r>
                        <a:rPr lang="en-US" sz="900" dirty="0" smtClean="0">
                          <a:solidFill>
                            <a:schemeClr val="tx1"/>
                          </a:solidFill>
                          <a:latin typeface="+mn-lt"/>
                          <a:cs typeface="Arial Narrow"/>
                        </a:rPr>
                        <a:t>DC</a:t>
                      </a:r>
                      <a:endParaRPr lang="en-US" sz="900" dirty="0">
                        <a:solidFill>
                          <a:schemeClr val="tx1"/>
                        </a:solidFill>
                        <a:latin typeface="+mn-lt"/>
                        <a:cs typeface="Arial Narrow"/>
                      </a:endParaRPr>
                    </a:p>
                  </a:txBody>
                  <a:tcPr marT="34290" marB="34290" anchor="ctr"/>
                </a:tc>
              </a:tr>
            </a:tbl>
          </a:graphicData>
        </a:graphic>
      </p:graphicFrame>
      <p:sp>
        <p:nvSpPr>
          <p:cNvPr id="2" name="TextBox 1"/>
          <p:cNvSpPr txBox="1"/>
          <p:nvPr/>
        </p:nvSpPr>
        <p:spPr>
          <a:xfrm>
            <a:off x="10253580" y="2566737"/>
            <a:ext cx="184658" cy="307773"/>
          </a:xfrm>
          <a:prstGeom prst="rect">
            <a:avLst/>
          </a:prstGeom>
          <a:noFill/>
        </p:spPr>
        <p:txBody>
          <a:bodyPr wrap="none" lIns="91436" tIns="45718" rIns="91436" bIns="45718" rtlCol="0">
            <a:spAutoFit/>
          </a:bodyPr>
          <a:lstStyle/>
          <a:p>
            <a:endParaRPr lang="en-US" dirty="0"/>
          </a:p>
        </p:txBody>
      </p:sp>
    </p:spTree>
    <p:extLst>
      <p:ext uri="{BB962C8B-B14F-4D97-AF65-F5344CB8AC3E}">
        <p14:creationId xmlns:p14="http://schemas.microsoft.com/office/powerpoint/2010/main" val="1971028593"/>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FG-1000D Front and Bac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4013" y="1124002"/>
            <a:ext cx="3600000" cy="1636364"/>
          </a:xfrm>
          <a:prstGeom prst="rect">
            <a:avLst/>
          </a:prstGeom>
        </p:spPr>
      </p:pic>
      <p:sp>
        <p:nvSpPr>
          <p:cNvPr id="2" name="Title 1"/>
          <p:cNvSpPr>
            <a:spLocks noGrp="1"/>
          </p:cNvSpPr>
          <p:nvPr>
            <p:ph type="title"/>
          </p:nvPr>
        </p:nvSpPr>
        <p:spPr/>
        <p:txBody>
          <a:bodyPr/>
          <a:lstStyle/>
          <a:p>
            <a:r>
              <a:rPr lang="en-US" b="0" i="0" dirty="0" smtClean="0">
                <a:cs typeface="Arial Narrow"/>
              </a:rPr>
              <a:t>FortiGate 1000D</a:t>
            </a:r>
            <a:endParaRPr lang="en-US" dirty="0"/>
          </a:p>
        </p:txBody>
      </p:sp>
      <p:cxnSp>
        <p:nvCxnSpPr>
          <p:cNvPr id="4" name="Straight Connector 3"/>
          <p:cNvCxnSpPr/>
          <p:nvPr/>
        </p:nvCxnSpPr>
        <p:spPr bwMode="auto">
          <a:xfrm>
            <a:off x="2296116" y="1375423"/>
            <a:ext cx="1436325" cy="0"/>
          </a:xfrm>
          <a:prstGeom prst="line">
            <a:avLst/>
          </a:prstGeom>
          <a:solidFill>
            <a:schemeClr val="accent2">
              <a:alpha val="42000"/>
            </a:schemeClr>
          </a:solidFill>
          <a:ln w="19050" cap="flat" cmpd="sng" algn="ctr">
            <a:solidFill>
              <a:schemeClr val="accent6"/>
            </a:solidFill>
            <a:prstDash val="solid"/>
            <a:round/>
            <a:headEnd type="none" w="med" len="med"/>
            <a:tailEnd type="none" w="med" len="med"/>
          </a:ln>
          <a:effectLst/>
        </p:spPr>
      </p:cxnSp>
      <p:cxnSp>
        <p:nvCxnSpPr>
          <p:cNvPr id="23" name="Straight Connector 22"/>
          <p:cNvCxnSpPr/>
          <p:nvPr/>
        </p:nvCxnSpPr>
        <p:spPr bwMode="auto">
          <a:xfrm flipV="1">
            <a:off x="2868175" y="1797048"/>
            <a:ext cx="1363759" cy="7816"/>
          </a:xfrm>
          <a:prstGeom prst="line">
            <a:avLst/>
          </a:prstGeom>
          <a:solidFill>
            <a:schemeClr val="accent2">
              <a:alpha val="42000"/>
            </a:schemeClr>
          </a:solidFill>
          <a:ln w="19050" cap="flat" cmpd="sng" algn="ctr">
            <a:solidFill>
              <a:schemeClr val="accent6"/>
            </a:solidFill>
            <a:prstDash val="solid"/>
            <a:round/>
            <a:headEnd type="none" w="med" len="med"/>
            <a:tailEnd type="none" w="med" len="med"/>
          </a:ln>
          <a:effectLst/>
        </p:spPr>
      </p:cxnSp>
      <p:cxnSp>
        <p:nvCxnSpPr>
          <p:cNvPr id="24" name="Straight Connector 23"/>
          <p:cNvCxnSpPr/>
          <p:nvPr/>
        </p:nvCxnSpPr>
        <p:spPr bwMode="auto">
          <a:xfrm flipV="1">
            <a:off x="2302594" y="1292807"/>
            <a:ext cx="0" cy="179815"/>
          </a:xfrm>
          <a:prstGeom prst="line">
            <a:avLst/>
          </a:prstGeom>
          <a:solidFill>
            <a:schemeClr val="accent2">
              <a:alpha val="42000"/>
            </a:schemeClr>
          </a:solidFill>
          <a:ln w="19050" cap="flat" cmpd="sng" algn="ctr">
            <a:solidFill>
              <a:srgbClr val="9E0000"/>
            </a:solidFill>
            <a:prstDash val="solid"/>
            <a:round/>
            <a:headEnd type="none" w="med" len="med"/>
            <a:tailEnd type="none" w="med" len="med"/>
          </a:ln>
          <a:effectLst/>
        </p:spPr>
      </p:cxnSp>
      <p:cxnSp>
        <p:nvCxnSpPr>
          <p:cNvPr id="26" name="Straight Connector 25"/>
          <p:cNvCxnSpPr/>
          <p:nvPr/>
        </p:nvCxnSpPr>
        <p:spPr bwMode="auto">
          <a:xfrm flipV="1">
            <a:off x="3729336" y="1370563"/>
            <a:ext cx="3104" cy="124022"/>
          </a:xfrm>
          <a:prstGeom prst="line">
            <a:avLst/>
          </a:prstGeom>
          <a:solidFill>
            <a:schemeClr val="accent2">
              <a:alpha val="42000"/>
            </a:schemeClr>
          </a:solidFill>
          <a:ln w="19050" cap="flat" cmpd="sng" algn="ctr">
            <a:solidFill>
              <a:srgbClr val="9E0000"/>
            </a:solidFill>
            <a:prstDash val="solid"/>
            <a:round/>
            <a:headEnd type="none" w="med" len="med"/>
            <a:tailEnd type="none" w="med" len="med"/>
          </a:ln>
          <a:effectLst/>
        </p:spPr>
      </p:cxnSp>
      <p:cxnSp>
        <p:nvCxnSpPr>
          <p:cNvPr id="30" name="Straight Connector 29"/>
          <p:cNvCxnSpPr/>
          <p:nvPr/>
        </p:nvCxnSpPr>
        <p:spPr bwMode="auto">
          <a:xfrm flipV="1">
            <a:off x="2871548" y="1666454"/>
            <a:ext cx="0" cy="179815"/>
          </a:xfrm>
          <a:prstGeom prst="line">
            <a:avLst/>
          </a:prstGeom>
          <a:solidFill>
            <a:schemeClr val="accent2">
              <a:alpha val="42000"/>
            </a:schemeClr>
          </a:solidFill>
          <a:ln w="19050" cap="flat" cmpd="sng" algn="ctr">
            <a:solidFill>
              <a:srgbClr val="9E0000"/>
            </a:solidFill>
            <a:prstDash val="solid"/>
            <a:round/>
            <a:headEnd type="none" w="med" len="med"/>
            <a:tailEnd type="none" w="med" len="med"/>
          </a:ln>
          <a:effectLst/>
        </p:spPr>
      </p:cxnSp>
      <p:cxnSp>
        <p:nvCxnSpPr>
          <p:cNvPr id="31" name="Straight Connector 30"/>
          <p:cNvCxnSpPr/>
          <p:nvPr/>
        </p:nvCxnSpPr>
        <p:spPr bwMode="auto">
          <a:xfrm flipH="1" flipV="1">
            <a:off x="4231933" y="1666454"/>
            <a:ext cx="3119" cy="130594"/>
          </a:xfrm>
          <a:prstGeom prst="line">
            <a:avLst/>
          </a:prstGeom>
          <a:solidFill>
            <a:schemeClr val="accent2">
              <a:alpha val="42000"/>
            </a:schemeClr>
          </a:solidFill>
          <a:ln w="19050" cap="flat" cmpd="sng" algn="ctr">
            <a:solidFill>
              <a:srgbClr val="9E0000"/>
            </a:solidFill>
            <a:prstDash val="solid"/>
            <a:round/>
            <a:headEnd type="none" w="med" len="med"/>
            <a:tailEnd type="none" w="med" len="med"/>
          </a:ln>
          <a:effectLst/>
        </p:spPr>
      </p:cxnSp>
      <p:sp>
        <p:nvSpPr>
          <p:cNvPr id="25"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dirty="0"/>
              <a:t>2x GE RJ45 Management Ports	</a:t>
            </a:r>
          </a:p>
          <a:p>
            <a:pPr marL="343033" indent="-343033" defTabSz="914379">
              <a:spcBef>
                <a:spcPct val="20000"/>
              </a:spcBef>
              <a:buClr>
                <a:schemeClr val="accent6"/>
              </a:buClr>
              <a:buFont typeface="+mj-ea"/>
              <a:buAutoNum type="circleNumDbPlain"/>
            </a:pPr>
            <a:r>
              <a:rPr lang="en-US" sz="1000" dirty="0"/>
              <a:t>16x GE SFP Slots</a:t>
            </a:r>
          </a:p>
          <a:p>
            <a:pPr marL="343033" indent="-343033" defTabSz="914379">
              <a:spcBef>
                <a:spcPct val="20000"/>
              </a:spcBef>
              <a:buClr>
                <a:schemeClr val="accent6"/>
              </a:buClr>
              <a:buFont typeface="+mj-ea"/>
              <a:buAutoNum type="circleNumDbPlain"/>
            </a:pPr>
            <a:r>
              <a:rPr lang="en-US" sz="1000" dirty="0"/>
              <a:t>16x GE RJ45 Ports</a:t>
            </a:r>
          </a:p>
          <a:p>
            <a:pPr marL="343033" indent="-343033" defTabSz="914379">
              <a:spcBef>
                <a:spcPct val="20000"/>
              </a:spcBef>
              <a:buClr>
                <a:schemeClr val="accent6"/>
              </a:buClr>
              <a:buFont typeface="+mj-ea"/>
              <a:buAutoNum type="circleNumDbPlain"/>
            </a:pPr>
            <a:r>
              <a:rPr lang="en-US" sz="1000" dirty="0"/>
              <a:t>2x 10GE SPF+ Slots</a:t>
            </a:r>
          </a:p>
        </p:txBody>
      </p:sp>
      <p:pic>
        <p:nvPicPr>
          <p:cNvPr id="27" name="Picture 2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61870" y="2296499"/>
            <a:ext cx="372259" cy="547200"/>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34129" y="2296499"/>
            <a:ext cx="372259" cy="547200"/>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78035" y="2296499"/>
            <a:ext cx="371569" cy="547200"/>
          </a:xfrm>
          <a:prstGeom prst="rect">
            <a:avLst/>
          </a:prstGeom>
        </p:spPr>
      </p:pic>
      <p:pic>
        <p:nvPicPr>
          <p:cNvPr id="36" name="Picture 35"/>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6189613" y="2296499"/>
            <a:ext cx="372258" cy="547200"/>
          </a:xfrm>
          <a:prstGeom prst="rect">
            <a:avLst/>
          </a:prstGeom>
        </p:spPr>
      </p:pic>
      <p:pic>
        <p:nvPicPr>
          <p:cNvPr id="37" name="Picture 36" descr="FortiASIC-NP6.png"/>
          <p:cNvPicPr>
            <a:picLocks noChangeAspect="1"/>
          </p:cNvPicPr>
          <p:nvPr/>
        </p:nvPicPr>
        <p:blipFill>
          <a:blip r:embed="rId9" cstate="print">
            <a:duotone>
              <a:schemeClr val="accent4">
                <a:shade val="45000"/>
                <a:satMod val="135000"/>
              </a:schemeClr>
              <a:prstClr val="white"/>
            </a:duotone>
            <a:extLst>
              <a:ext uri="{BEBA8EAE-BF5A-486C-A8C5-ECC9F3942E4B}">
                <a14:imgProps xmlns:a14="http://schemas.microsoft.com/office/drawing/2010/main">
                  <a14:imgLayer r:embed="rId10">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17966" y="2296499"/>
            <a:ext cx="371646" cy="547200"/>
          </a:xfrm>
          <a:prstGeom prst="rect">
            <a:avLst/>
          </a:prstGeom>
        </p:spPr>
      </p:pic>
      <p:pic>
        <p:nvPicPr>
          <p:cNvPr id="38" name="Picture 37" descr="Storage-256GB.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06389" y="2296499"/>
            <a:ext cx="371646" cy="547200"/>
          </a:xfrm>
          <a:prstGeom prst="rect">
            <a:avLst/>
          </a:prstGeom>
        </p:spPr>
      </p:pic>
      <p:sp>
        <p:nvSpPr>
          <p:cNvPr id="39" name="Oval 38"/>
          <p:cNvSpPr/>
          <p:nvPr/>
        </p:nvSpPr>
        <p:spPr bwMode="auto">
          <a:xfrm>
            <a:off x="1597851" y="182126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40" name="Oval 39"/>
          <p:cNvSpPr/>
          <p:nvPr/>
        </p:nvSpPr>
        <p:spPr bwMode="auto">
          <a:xfrm>
            <a:off x="2792348" y="182126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sp>
        <p:nvSpPr>
          <p:cNvPr id="41" name="Oval 40"/>
          <p:cNvSpPr/>
          <p:nvPr/>
        </p:nvSpPr>
        <p:spPr bwMode="auto">
          <a:xfrm>
            <a:off x="2216915" y="1161143"/>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sp>
        <p:nvSpPr>
          <p:cNvPr id="42" name="Oval 41"/>
          <p:cNvSpPr/>
          <p:nvPr/>
        </p:nvSpPr>
        <p:spPr bwMode="auto">
          <a:xfrm>
            <a:off x="3223784" y="1509167"/>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4</a:t>
            </a:r>
          </a:p>
        </p:txBody>
      </p:sp>
      <p:pic>
        <p:nvPicPr>
          <p:cNvPr id="32" name="Picture 31" descr="Firewall-Sym-Dk.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33" name="TextBox 32"/>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52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11 Million</a:t>
            </a:r>
          </a:p>
          <a:p>
            <a:r>
              <a:rPr lang="en-US" sz="800" dirty="0">
                <a:solidFill>
                  <a:srgbClr val="7F7F7F"/>
                </a:solidFill>
              </a:rPr>
              <a:t>Concurrent Sessions</a:t>
            </a:r>
          </a:p>
          <a:p>
            <a:endParaRPr lang="en-US" sz="800" dirty="0">
              <a:solidFill>
                <a:srgbClr val="7F7F7F"/>
              </a:solidFill>
            </a:endParaRPr>
          </a:p>
          <a:p>
            <a:r>
              <a:rPr lang="en-US" sz="1800" b="1" dirty="0"/>
              <a:t>280,000</a:t>
            </a:r>
          </a:p>
          <a:p>
            <a:r>
              <a:rPr lang="en-US" sz="800" dirty="0">
                <a:solidFill>
                  <a:srgbClr val="7F7F7F"/>
                </a:solidFill>
              </a:rPr>
              <a:t>New Sessions/Sec</a:t>
            </a:r>
          </a:p>
        </p:txBody>
      </p:sp>
      <p:cxnSp>
        <p:nvCxnSpPr>
          <p:cNvPr id="34" name="Straight Connector 33"/>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Large Enterprise / Data Center </a:t>
            </a:r>
          </a:p>
          <a:p>
            <a:r>
              <a:rPr lang="en-US" sz="1000" dirty="0">
                <a:solidFill>
                  <a:schemeClr val="bg1">
                    <a:lumMod val="50000"/>
                  </a:schemeClr>
                </a:solidFill>
              </a:rPr>
              <a:t>NGFW / ISFW / DCFW</a:t>
            </a:r>
          </a:p>
        </p:txBody>
      </p:sp>
      <p:pic>
        <p:nvPicPr>
          <p:cNvPr id="48" name="Picture 47"/>
          <p:cNvPicPr>
            <a:picLocks noChangeAspect="1"/>
          </p:cNvPicPr>
          <p:nvPr/>
        </p:nvPicPr>
        <p:blipFill>
          <a:blip r:embed="rId13">
            <a:duotone>
              <a:schemeClr val="accent3">
                <a:shade val="45000"/>
                <a:satMod val="135000"/>
              </a:schemeClr>
              <a:prstClr val="white"/>
            </a:duotone>
            <a:extLst>
              <a:ext uri="{BEBA8EAE-BF5A-486C-A8C5-ECC9F3942E4B}">
                <a14:imgProps xmlns:a14="http://schemas.microsoft.com/office/drawing/2010/main">
                  <a14:imgLayer r:embed="rId14">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cxnSp>
        <p:nvCxnSpPr>
          <p:cNvPr id="49" name="Straight Connector 48"/>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60" name="Picture 59"/>
          <p:cNvPicPr>
            <a:picLocks noChangeAspect="1"/>
          </p:cNvPicPr>
          <p:nvPr/>
        </p:nvPicPr>
        <p:blipFill>
          <a:blip r:embed="rId15"/>
          <a:stretch>
            <a:fillRect/>
          </a:stretch>
        </p:blipFill>
        <p:spPr>
          <a:xfrm>
            <a:off x="7396793" y="4062941"/>
            <a:ext cx="505867" cy="503339"/>
          </a:xfrm>
          <a:prstGeom prst="rect">
            <a:avLst/>
          </a:prstGeom>
        </p:spPr>
      </p:pic>
      <p:pic>
        <p:nvPicPr>
          <p:cNvPr id="61" name="Picture 60"/>
          <p:cNvPicPr>
            <a:picLocks noChangeAspect="1"/>
          </p:cNvPicPr>
          <p:nvPr/>
        </p:nvPicPr>
        <p:blipFill>
          <a:blip r:embed="rId16"/>
          <a:stretch>
            <a:fillRect/>
          </a:stretch>
        </p:blipFill>
        <p:spPr>
          <a:xfrm>
            <a:off x="6703208" y="4104601"/>
            <a:ext cx="468167" cy="438533"/>
          </a:xfrm>
          <a:prstGeom prst="rect">
            <a:avLst/>
          </a:prstGeom>
        </p:spPr>
      </p:pic>
      <p:pic>
        <p:nvPicPr>
          <p:cNvPr id="62" name="Picture 61"/>
          <p:cNvPicPr>
            <a:picLocks noChangeAspect="1"/>
          </p:cNvPicPr>
          <p:nvPr/>
        </p:nvPicPr>
        <p:blipFill>
          <a:blip r:embed="rId17"/>
          <a:stretch>
            <a:fillRect/>
          </a:stretch>
        </p:blipFill>
        <p:spPr>
          <a:xfrm>
            <a:off x="8097409" y="4111845"/>
            <a:ext cx="613216" cy="427264"/>
          </a:xfrm>
          <a:prstGeom prst="rect">
            <a:avLst/>
          </a:prstGeom>
        </p:spPr>
      </p:pic>
      <p:grpSp>
        <p:nvGrpSpPr>
          <p:cNvPr id="63" name="Group 62"/>
          <p:cNvGrpSpPr/>
          <p:nvPr/>
        </p:nvGrpSpPr>
        <p:grpSpPr>
          <a:xfrm>
            <a:off x="5984936" y="4091312"/>
            <a:ext cx="482083" cy="459205"/>
            <a:chOff x="5818638" y="4203821"/>
            <a:chExt cx="467667" cy="445474"/>
          </a:xfrm>
        </p:grpSpPr>
        <p:pic>
          <p:nvPicPr>
            <p:cNvPr id="64" name="Picture 63"/>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65" name="Picture 64"/>
            <p:cNvPicPr>
              <a:picLocks noChangeAspect="1"/>
            </p:cNvPicPr>
            <p:nvPr/>
          </p:nvPicPr>
          <p:blipFill>
            <a:blip r:embed="rId19"/>
            <a:stretch>
              <a:fillRect/>
            </a:stretch>
          </p:blipFill>
          <p:spPr>
            <a:xfrm flipH="1">
              <a:off x="5869115" y="4203821"/>
              <a:ext cx="417190" cy="445474"/>
            </a:xfrm>
            <a:prstGeom prst="rect">
              <a:avLst/>
            </a:prstGeom>
          </p:spPr>
        </p:pic>
      </p:grpSp>
      <p:sp>
        <p:nvSpPr>
          <p:cNvPr id="66" name="Rounded Rectangle 65"/>
          <p:cNvSpPr/>
          <p:nvPr/>
        </p:nvSpPr>
        <p:spPr bwMode="invGray">
          <a:xfrm>
            <a:off x="6189612" y="4374693"/>
            <a:ext cx="44011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8,000</a:t>
            </a:r>
          </a:p>
        </p:txBody>
      </p:sp>
      <p:sp>
        <p:nvSpPr>
          <p:cNvPr id="67" name="Rounded Rectangle 66"/>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5,000</a:t>
            </a:r>
          </a:p>
        </p:txBody>
      </p:sp>
      <p:sp>
        <p:nvSpPr>
          <p:cNvPr id="68" name="Rounded Rectangle 67"/>
          <p:cNvSpPr/>
          <p:nvPr/>
        </p:nvSpPr>
        <p:spPr bwMode="invGray">
          <a:xfrm>
            <a:off x="7675167" y="4374693"/>
            <a:ext cx="42224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4,096</a:t>
            </a:r>
          </a:p>
        </p:txBody>
      </p:sp>
      <p:sp>
        <p:nvSpPr>
          <p:cNvPr id="50" name="Rounded Rectangle 49"/>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51" name="Picture 50" descr="Hacker-Dk.png"/>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52" name="TextBox 51"/>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4.2 Gbps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5 </a:t>
            </a:r>
            <a:r>
              <a:rPr lang="en-US" sz="1800" b="1" dirty="0">
                <a:solidFill>
                  <a:srgbClr val="000000"/>
                </a:solidFill>
              </a:rPr>
              <a:t>Gbps</a:t>
            </a: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3 Gbps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53" name="Picture 52" descr="NGFW_sym.png"/>
          <p:cNvPicPr>
            <a:picLocks noChangeAspect="1"/>
          </p:cNvPicPr>
          <p:nvPr/>
        </p:nvPicPr>
        <p:blipFill>
          <a:blip r:embed="rId21" cstate="email">
            <a:extLst>
              <a:ext uri="{BEBA8EAE-BF5A-486C-A8C5-ECC9F3942E4B}">
                <a14:imgProps xmlns:a14="http://schemas.microsoft.com/office/drawing/2010/main">
                  <a14:imgLayer r:embed="rId22">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54" name="Picture 53"/>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3810546072"/>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FG-1200D-Front &amp; Back.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4013" y="1123283"/>
            <a:ext cx="3600000" cy="1625806"/>
          </a:xfrm>
          <a:prstGeom prst="rect">
            <a:avLst/>
          </a:prstGeom>
        </p:spPr>
      </p:pic>
      <p:sp>
        <p:nvSpPr>
          <p:cNvPr id="2" name="Title 1"/>
          <p:cNvSpPr>
            <a:spLocks noGrp="1"/>
          </p:cNvSpPr>
          <p:nvPr>
            <p:ph type="title"/>
          </p:nvPr>
        </p:nvSpPr>
        <p:spPr/>
        <p:txBody>
          <a:bodyPr/>
          <a:lstStyle/>
          <a:p>
            <a:r>
              <a:rPr lang="en-US" b="0" i="0" dirty="0" smtClean="0">
                <a:cs typeface="Arial Narrow"/>
              </a:rPr>
              <a:t>FortiGate 1200D</a:t>
            </a:r>
            <a:endParaRPr lang="en-US" dirty="0"/>
          </a:p>
        </p:txBody>
      </p:sp>
      <p:sp>
        <p:nvSpPr>
          <p:cNvPr id="23"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dirty="0"/>
              <a:t>2x GE RJ45 Management Ports	</a:t>
            </a:r>
          </a:p>
          <a:p>
            <a:pPr marL="343033" indent="-343033" defTabSz="914379">
              <a:spcBef>
                <a:spcPct val="20000"/>
              </a:spcBef>
              <a:buClr>
                <a:schemeClr val="accent6"/>
              </a:buClr>
              <a:buFont typeface="+mj-ea"/>
              <a:buAutoNum type="circleNumDbPlain"/>
            </a:pPr>
            <a:r>
              <a:rPr lang="en-US" sz="1000" dirty="0"/>
              <a:t>16x GE SFP Slots</a:t>
            </a:r>
          </a:p>
          <a:p>
            <a:pPr marL="343033" indent="-343033" defTabSz="914379">
              <a:spcBef>
                <a:spcPct val="20000"/>
              </a:spcBef>
              <a:buClr>
                <a:schemeClr val="accent6"/>
              </a:buClr>
              <a:buFont typeface="+mj-ea"/>
              <a:buAutoNum type="circleNumDbPlain"/>
            </a:pPr>
            <a:r>
              <a:rPr lang="en-US" sz="1000" dirty="0"/>
              <a:t>16x GE RJ45 Ports</a:t>
            </a:r>
          </a:p>
          <a:p>
            <a:pPr marL="343033" indent="-343033" defTabSz="914379">
              <a:spcBef>
                <a:spcPct val="20000"/>
              </a:spcBef>
              <a:buClr>
                <a:schemeClr val="accent6"/>
              </a:buClr>
              <a:buFont typeface="+mj-ea"/>
              <a:buAutoNum type="circleNumDbPlain"/>
            </a:pPr>
            <a:r>
              <a:rPr lang="en-US" sz="1000" dirty="0"/>
              <a:t>4x 10GE SPF/+ Slots</a:t>
            </a:r>
          </a:p>
        </p:txBody>
      </p:sp>
      <p:pic>
        <p:nvPicPr>
          <p:cNvPr id="24" name="Picture 2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60357" y="2297696"/>
            <a:ext cx="372259" cy="547200"/>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2617" y="2303318"/>
            <a:ext cx="372259" cy="547200"/>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77825" y="2303318"/>
            <a:ext cx="371569" cy="547200"/>
          </a:xfrm>
          <a:prstGeom prst="rect">
            <a:avLst/>
          </a:prstGeom>
        </p:spPr>
      </p:pic>
      <p:pic>
        <p:nvPicPr>
          <p:cNvPr id="29" name="Picture 28"/>
          <p:cNvPicPr>
            <a:picLocks noChangeAspect="1"/>
          </p:cNvPicPr>
          <p:nvPr/>
        </p:nvPicPr>
        <p:blipFill>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6188099" y="2297696"/>
            <a:ext cx="372258" cy="547200"/>
          </a:xfrm>
          <a:prstGeom prst="rect">
            <a:avLst/>
          </a:prstGeom>
        </p:spPr>
      </p:pic>
      <p:pic>
        <p:nvPicPr>
          <p:cNvPr id="30" name="Picture 29" descr="FortiASIC-NP6.png"/>
          <p:cNvPicPr>
            <a:picLocks noChangeAspect="1"/>
          </p:cNvPicPr>
          <p:nvPr/>
        </p:nvPicPr>
        <p:blipFill>
          <a:blip r:embed="rId8" cstate="print">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17966" y="2296499"/>
            <a:ext cx="371646" cy="547200"/>
          </a:xfrm>
          <a:prstGeom prst="rect">
            <a:avLst/>
          </a:prstGeom>
        </p:spPr>
      </p:pic>
      <p:pic>
        <p:nvPicPr>
          <p:cNvPr id="3" name="Picture 2" descr="Storage-240GB.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04875" y="2303318"/>
            <a:ext cx="371646" cy="547200"/>
          </a:xfrm>
          <a:prstGeom prst="rect">
            <a:avLst/>
          </a:prstGeom>
        </p:spPr>
      </p:pic>
      <p:sp>
        <p:nvSpPr>
          <p:cNvPr id="31" name="Oval 30"/>
          <p:cNvSpPr/>
          <p:nvPr/>
        </p:nvSpPr>
        <p:spPr bwMode="auto">
          <a:xfrm>
            <a:off x="1756251" y="1782638"/>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32" name="Oval 31"/>
          <p:cNvSpPr/>
          <p:nvPr/>
        </p:nvSpPr>
        <p:spPr bwMode="auto">
          <a:xfrm>
            <a:off x="3444060" y="1782638"/>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sp>
        <p:nvSpPr>
          <p:cNvPr id="33" name="Oval 32"/>
          <p:cNvSpPr/>
          <p:nvPr/>
        </p:nvSpPr>
        <p:spPr bwMode="auto">
          <a:xfrm>
            <a:off x="2399376" y="1782638"/>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sp>
        <p:nvSpPr>
          <p:cNvPr id="34" name="Oval 33"/>
          <p:cNvSpPr/>
          <p:nvPr/>
        </p:nvSpPr>
        <p:spPr bwMode="auto">
          <a:xfrm>
            <a:off x="4124881" y="1782638"/>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4</a:t>
            </a:r>
          </a:p>
        </p:txBody>
      </p:sp>
      <p:pic>
        <p:nvPicPr>
          <p:cNvPr id="16" name="Picture 15" descr="Firewall-Sym-Dk.pn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7" name="TextBox 16"/>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72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11 Million</a:t>
            </a:r>
          </a:p>
          <a:p>
            <a:r>
              <a:rPr lang="en-US" sz="800" dirty="0">
                <a:solidFill>
                  <a:srgbClr val="7F7F7F"/>
                </a:solidFill>
              </a:rPr>
              <a:t>Concurrent Sessions</a:t>
            </a:r>
          </a:p>
          <a:p>
            <a:endParaRPr lang="en-US" sz="800" dirty="0">
              <a:solidFill>
                <a:srgbClr val="7F7F7F"/>
              </a:solidFill>
            </a:endParaRPr>
          </a:p>
          <a:p>
            <a:r>
              <a:rPr lang="en-US" sz="1800" b="1" dirty="0"/>
              <a:t>290,000</a:t>
            </a:r>
          </a:p>
          <a:p>
            <a:r>
              <a:rPr lang="en-US" sz="800" dirty="0">
                <a:solidFill>
                  <a:srgbClr val="7F7F7F"/>
                </a:solidFill>
              </a:rPr>
              <a:t>New Sessions/Sec</a:t>
            </a:r>
          </a:p>
        </p:txBody>
      </p:sp>
      <p:cxnSp>
        <p:nvCxnSpPr>
          <p:cNvPr id="18" name="Straight Connector 17"/>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Large Enterprise / Data Center </a:t>
            </a:r>
          </a:p>
          <a:p>
            <a:r>
              <a:rPr lang="en-US" sz="1000" dirty="0">
                <a:solidFill>
                  <a:schemeClr val="bg1">
                    <a:lumMod val="50000"/>
                  </a:schemeClr>
                </a:solidFill>
              </a:rPr>
              <a:t>NGFW / ISFW / DCFW</a:t>
            </a:r>
          </a:p>
        </p:txBody>
      </p:sp>
      <p:pic>
        <p:nvPicPr>
          <p:cNvPr id="36" name="Picture 35"/>
          <p:cNvPicPr>
            <a:picLocks noChangeAspect="1"/>
          </p:cNvPicPr>
          <p:nvPr/>
        </p:nvPicPr>
        <p:blipFill>
          <a:blip r:embed="rId12">
            <a:duotone>
              <a:schemeClr val="accent3">
                <a:shade val="45000"/>
                <a:satMod val="135000"/>
              </a:schemeClr>
              <a:prstClr val="white"/>
            </a:duotone>
            <a:extLst>
              <a:ext uri="{BEBA8EAE-BF5A-486C-A8C5-ECC9F3942E4B}">
                <a14:imgProps xmlns:a14="http://schemas.microsoft.com/office/drawing/2010/main">
                  <a14:imgLayer r:embed="rId13">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pic>
        <p:nvPicPr>
          <p:cNvPr id="37" name="Picture 36"/>
          <p:cNvPicPr>
            <a:picLocks noChangeAspect="1"/>
          </p:cNvPicPr>
          <p:nvPr/>
        </p:nvPicPr>
        <p:blipFill>
          <a:blip r:embed="rId14"/>
          <a:stretch>
            <a:fillRect/>
          </a:stretch>
        </p:blipFill>
        <p:spPr>
          <a:xfrm>
            <a:off x="7396793" y="4062941"/>
            <a:ext cx="505867" cy="503339"/>
          </a:xfrm>
          <a:prstGeom prst="rect">
            <a:avLst/>
          </a:prstGeom>
        </p:spPr>
      </p:pic>
      <p:pic>
        <p:nvPicPr>
          <p:cNvPr id="38" name="Picture 37"/>
          <p:cNvPicPr>
            <a:picLocks noChangeAspect="1"/>
          </p:cNvPicPr>
          <p:nvPr/>
        </p:nvPicPr>
        <p:blipFill>
          <a:blip r:embed="rId15"/>
          <a:stretch>
            <a:fillRect/>
          </a:stretch>
        </p:blipFill>
        <p:spPr>
          <a:xfrm>
            <a:off x="6703208" y="4104601"/>
            <a:ext cx="468167" cy="438533"/>
          </a:xfrm>
          <a:prstGeom prst="rect">
            <a:avLst/>
          </a:prstGeom>
        </p:spPr>
      </p:pic>
      <p:pic>
        <p:nvPicPr>
          <p:cNvPr id="39" name="Picture 38"/>
          <p:cNvPicPr>
            <a:picLocks noChangeAspect="1"/>
          </p:cNvPicPr>
          <p:nvPr/>
        </p:nvPicPr>
        <p:blipFill>
          <a:blip r:embed="rId16"/>
          <a:stretch>
            <a:fillRect/>
          </a:stretch>
        </p:blipFill>
        <p:spPr>
          <a:xfrm>
            <a:off x="8097409" y="4111845"/>
            <a:ext cx="613216" cy="427264"/>
          </a:xfrm>
          <a:prstGeom prst="rect">
            <a:avLst/>
          </a:prstGeom>
        </p:spPr>
      </p:pic>
      <p:grpSp>
        <p:nvGrpSpPr>
          <p:cNvPr id="40" name="Group 39"/>
          <p:cNvGrpSpPr/>
          <p:nvPr/>
        </p:nvGrpSpPr>
        <p:grpSpPr>
          <a:xfrm>
            <a:off x="5984936" y="4091312"/>
            <a:ext cx="482083" cy="459205"/>
            <a:chOff x="5818638" y="4203821"/>
            <a:chExt cx="467667" cy="445474"/>
          </a:xfrm>
        </p:grpSpPr>
        <p:pic>
          <p:nvPicPr>
            <p:cNvPr id="41" name="Picture 40"/>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42" name="Picture 41"/>
            <p:cNvPicPr>
              <a:picLocks noChangeAspect="1"/>
            </p:cNvPicPr>
            <p:nvPr/>
          </p:nvPicPr>
          <p:blipFill>
            <a:blip r:embed="rId18"/>
            <a:stretch>
              <a:fillRect/>
            </a:stretch>
          </p:blipFill>
          <p:spPr>
            <a:xfrm flipH="1">
              <a:off x="5869115" y="4203821"/>
              <a:ext cx="417190" cy="445474"/>
            </a:xfrm>
            <a:prstGeom prst="rect">
              <a:avLst/>
            </a:prstGeom>
          </p:spPr>
        </p:pic>
      </p:grpSp>
      <p:sp>
        <p:nvSpPr>
          <p:cNvPr id="43" name="Rounded Rectangle 42"/>
          <p:cNvSpPr/>
          <p:nvPr/>
        </p:nvSpPr>
        <p:spPr bwMode="invGray">
          <a:xfrm>
            <a:off x="6189612" y="4374693"/>
            <a:ext cx="44011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8,000</a:t>
            </a:r>
          </a:p>
        </p:txBody>
      </p:sp>
      <p:sp>
        <p:nvSpPr>
          <p:cNvPr id="44" name="Rounded Rectangle 43"/>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5,000</a:t>
            </a:r>
          </a:p>
        </p:txBody>
      </p:sp>
      <p:sp>
        <p:nvSpPr>
          <p:cNvPr id="45" name="Rounded Rectangle 44"/>
          <p:cNvSpPr/>
          <p:nvPr/>
        </p:nvSpPr>
        <p:spPr bwMode="invGray">
          <a:xfrm>
            <a:off x="7675167" y="4374693"/>
            <a:ext cx="42224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4,096</a:t>
            </a:r>
          </a:p>
        </p:txBody>
      </p:sp>
      <p:sp>
        <p:nvSpPr>
          <p:cNvPr id="46" name="Rounded Rectangle 45"/>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cxnSp>
        <p:nvCxnSpPr>
          <p:cNvPr id="47" name="Straight Connector 46"/>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49" name="Picture 48" descr="Hacker-Dk.png"/>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50" name="TextBox 49"/>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6.8 Gbps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6 </a:t>
            </a:r>
            <a:r>
              <a:rPr lang="en-US" sz="1800" b="1" dirty="0">
                <a:solidFill>
                  <a:srgbClr val="000000"/>
                </a:solidFill>
              </a:rPr>
              <a:t>Gbps</a:t>
            </a: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4 Gbps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51" name="Picture 50" descr="NGFW_sym.png"/>
          <p:cNvPicPr>
            <a:picLocks noChangeAspect="1"/>
          </p:cNvPicPr>
          <p:nvPr/>
        </p:nvPicPr>
        <p:blipFill>
          <a:blip r:embed="rId20" cstate="email">
            <a:extLst>
              <a:ext uri="{BEBA8EAE-BF5A-486C-A8C5-ECC9F3942E4B}">
                <a14:imgProps xmlns:a14="http://schemas.microsoft.com/office/drawing/2010/main">
                  <a14:imgLayer r:embed="rId21">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52" name="Picture 51"/>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2674137912"/>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G-1500D-DS.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4013" y="1161143"/>
            <a:ext cx="3600000" cy="1588146"/>
          </a:xfrm>
          <a:prstGeom prst="rect">
            <a:avLst/>
          </a:prstGeom>
        </p:spPr>
      </p:pic>
      <p:sp>
        <p:nvSpPr>
          <p:cNvPr id="2" name="Title 1"/>
          <p:cNvSpPr>
            <a:spLocks noGrp="1"/>
          </p:cNvSpPr>
          <p:nvPr>
            <p:ph type="title"/>
          </p:nvPr>
        </p:nvSpPr>
        <p:spPr/>
        <p:txBody>
          <a:bodyPr/>
          <a:lstStyle/>
          <a:p>
            <a:r>
              <a:rPr lang="en-US" b="0" i="0" dirty="0" smtClean="0">
                <a:cs typeface="Arial Narrow"/>
              </a:rPr>
              <a:t>FortiGate 1500D</a:t>
            </a:r>
            <a:endParaRPr lang="en-US" dirty="0"/>
          </a:p>
        </p:txBody>
      </p:sp>
      <p:sp>
        <p:nvSpPr>
          <p:cNvPr id="22"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Management Ports	</a:t>
            </a:r>
          </a:p>
          <a:p>
            <a:pPr marL="343033" indent="-343033" defTabSz="914379">
              <a:spcBef>
                <a:spcPct val="20000"/>
              </a:spcBef>
              <a:buClr>
                <a:schemeClr val="accent6"/>
              </a:buClr>
              <a:buFont typeface="+mj-ea"/>
              <a:buAutoNum type="circleNumDbPlain"/>
            </a:pPr>
            <a:r>
              <a:rPr lang="en-US" sz="1000" b="1" dirty="0"/>
              <a:t>16x GE SFP Slots</a:t>
            </a:r>
          </a:p>
          <a:p>
            <a:pPr marL="343033" indent="-343033" defTabSz="914379">
              <a:spcBef>
                <a:spcPct val="20000"/>
              </a:spcBef>
              <a:buClr>
                <a:schemeClr val="accent6"/>
              </a:buClr>
              <a:buFont typeface="+mj-ea"/>
              <a:buAutoNum type="circleNumDbPlain"/>
            </a:pPr>
            <a:r>
              <a:rPr lang="en-US" sz="1000" b="1" dirty="0"/>
              <a:t>16x GE RJ45 Ports</a:t>
            </a:r>
          </a:p>
          <a:p>
            <a:pPr marL="343033" indent="-343033" defTabSz="914379">
              <a:spcBef>
                <a:spcPct val="20000"/>
              </a:spcBef>
              <a:buClr>
                <a:schemeClr val="accent6"/>
              </a:buClr>
              <a:buFont typeface="+mj-ea"/>
              <a:buAutoNum type="circleNumDbPlain"/>
            </a:pPr>
            <a:r>
              <a:rPr lang="en-US" sz="1000" b="1" dirty="0"/>
              <a:t>8x 10GE SPF/+ Slots</a:t>
            </a:r>
          </a:p>
        </p:txBody>
      </p: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60357" y="2303318"/>
            <a:ext cx="372259" cy="547200"/>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2617" y="2296795"/>
            <a:ext cx="372259" cy="547200"/>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77825" y="2303318"/>
            <a:ext cx="371569" cy="547200"/>
          </a:xfrm>
          <a:prstGeom prst="rect">
            <a:avLst/>
          </a:prstGeom>
        </p:spPr>
      </p:pic>
      <p:pic>
        <p:nvPicPr>
          <p:cNvPr id="27" name="Picture 26"/>
          <p:cNvPicPr>
            <a:picLocks noChangeAspect="1"/>
          </p:cNvPicPr>
          <p:nvPr/>
        </p:nvPicPr>
        <p:blipFill>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6188099" y="2297696"/>
            <a:ext cx="372258" cy="547200"/>
          </a:xfrm>
          <a:prstGeom prst="rect">
            <a:avLst/>
          </a:prstGeom>
        </p:spPr>
      </p:pic>
      <p:pic>
        <p:nvPicPr>
          <p:cNvPr id="28" name="Picture 27" descr="FortiASIC-NP6.png"/>
          <p:cNvPicPr>
            <a:picLocks noChangeAspect="1"/>
          </p:cNvPicPr>
          <p:nvPr/>
        </p:nvPicPr>
        <p:blipFill>
          <a:blip r:embed="rId8" cstate="print">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17966" y="2296499"/>
            <a:ext cx="371646" cy="547200"/>
          </a:xfrm>
          <a:prstGeom prst="rect">
            <a:avLst/>
          </a:prstGeom>
        </p:spPr>
      </p:pic>
      <p:sp>
        <p:nvSpPr>
          <p:cNvPr id="31" name="Oval 30"/>
          <p:cNvSpPr/>
          <p:nvPr/>
        </p:nvSpPr>
        <p:spPr bwMode="auto">
          <a:xfrm>
            <a:off x="1756251" y="182126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32" name="Oval 31"/>
          <p:cNvSpPr/>
          <p:nvPr/>
        </p:nvSpPr>
        <p:spPr bwMode="auto">
          <a:xfrm>
            <a:off x="3500822" y="182126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sp>
        <p:nvSpPr>
          <p:cNvPr id="33" name="Oval 32"/>
          <p:cNvSpPr/>
          <p:nvPr/>
        </p:nvSpPr>
        <p:spPr bwMode="auto">
          <a:xfrm>
            <a:off x="2456138" y="182126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sp>
        <p:nvSpPr>
          <p:cNvPr id="34" name="Oval 33"/>
          <p:cNvSpPr/>
          <p:nvPr/>
        </p:nvSpPr>
        <p:spPr bwMode="auto">
          <a:xfrm>
            <a:off x="4295167" y="182126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4</a:t>
            </a:r>
          </a:p>
        </p:txBody>
      </p:sp>
      <p:pic>
        <p:nvPicPr>
          <p:cNvPr id="16" name="Picture 15" descr="Storage-480GB.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07821" y="2296499"/>
            <a:ext cx="371646" cy="547200"/>
          </a:xfrm>
          <a:prstGeom prst="rect">
            <a:avLst/>
          </a:prstGeom>
        </p:spPr>
      </p:pic>
      <p:pic>
        <p:nvPicPr>
          <p:cNvPr id="37" name="Picture 36" descr="Firewall-Sym-Dk.pn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38" name="TextBox 37"/>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80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12 Million</a:t>
            </a:r>
          </a:p>
          <a:p>
            <a:r>
              <a:rPr lang="en-US" sz="800" dirty="0">
                <a:solidFill>
                  <a:srgbClr val="7F7F7F"/>
                </a:solidFill>
              </a:rPr>
              <a:t>Concurrent Sessions</a:t>
            </a:r>
          </a:p>
          <a:p>
            <a:endParaRPr lang="en-US" sz="800" dirty="0">
              <a:solidFill>
                <a:srgbClr val="7F7F7F"/>
              </a:solidFill>
            </a:endParaRPr>
          </a:p>
          <a:p>
            <a:r>
              <a:rPr lang="en-US" sz="1800" b="1" dirty="0"/>
              <a:t>300,000</a:t>
            </a:r>
          </a:p>
          <a:p>
            <a:r>
              <a:rPr lang="en-US" sz="800" dirty="0">
                <a:solidFill>
                  <a:srgbClr val="7F7F7F"/>
                </a:solidFill>
              </a:rPr>
              <a:t>New Sessions/Sec</a:t>
            </a:r>
          </a:p>
        </p:txBody>
      </p:sp>
      <p:cxnSp>
        <p:nvCxnSpPr>
          <p:cNvPr id="39" name="Straight Connector 38"/>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Large Enterprise / Data Center </a:t>
            </a:r>
          </a:p>
          <a:p>
            <a:r>
              <a:rPr lang="en-US" sz="1000" dirty="0">
                <a:solidFill>
                  <a:schemeClr val="bg1">
                    <a:lumMod val="50000"/>
                  </a:schemeClr>
                </a:solidFill>
              </a:rPr>
              <a:t>NGFW / ISFW / DCFW</a:t>
            </a:r>
          </a:p>
        </p:txBody>
      </p:sp>
      <p:pic>
        <p:nvPicPr>
          <p:cNvPr id="46" name="Picture 45"/>
          <p:cNvPicPr>
            <a:picLocks noChangeAspect="1"/>
          </p:cNvPicPr>
          <p:nvPr/>
        </p:nvPicPr>
        <p:blipFill>
          <a:blip r:embed="rId12">
            <a:duotone>
              <a:schemeClr val="accent3">
                <a:shade val="45000"/>
                <a:satMod val="135000"/>
              </a:schemeClr>
              <a:prstClr val="white"/>
            </a:duotone>
            <a:extLst>
              <a:ext uri="{BEBA8EAE-BF5A-486C-A8C5-ECC9F3942E4B}">
                <a14:imgProps xmlns:a14="http://schemas.microsoft.com/office/drawing/2010/main">
                  <a14:imgLayer r:embed="rId13">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pic>
        <p:nvPicPr>
          <p:cNvPr id="47" name="Picture 46"/>
          <p:cNvPicPr>
            <a:picLocks noChangeAspect="1"/>
          </p:cNvPicPr>
          <p:nvPr/>
        </p:nvPicPr>
        <p:blipFill>
          <a:blip r:embed="rId14"/>
          <a:stretch>
            <a:fillRect/>
          </a:stretch>
        </p:blipFill>
        <p:spPr>
          <a:xfrm>
            <a:off x="7396793" y="4062941"/>
            <a:ext cx="505867" cy="503339"/>
          </a:xfrm>
          <a:prstGeom prst="rect">
            <a:avLst/>
          </a:prstGeom>
        </p:spPr>
      </p:pic>
      <p:pic>
        <p:nvPicPr>
          <p:cNvPr id="48" name="Picture 47"/>
          <p:cNvPicPr>
            <a:picLocks noChangeAspect="1"/>
          </p:cNvPicPr>
          <p:nvPr/>
        </p:nvPicPr>
        <p:blipFill>
          <a:blip r:embed="rId15"/>
          <a:stretch>
            <a:fillRect/>
          </a:stretch>
        </p:blipFill>
        <p:spPr>
          <a:xfrm>
            <a:off x="6703208" y="4104601"/>
            <a:ext cx="468167" cy="438533"/>
          </a:xfrm>
          <a:prstGeom prst="rect">
            <a:avLst/>
          </a:prstGeom>
        </p:spPr>
      </p:pic>
      <p:pic>
        <p:nvPicPr>
          <p:cNvPr id="49" name="Picture 48"/>
          <p:cNvPicPr>
            <a:picLocks noChangeAspect="1"/>
          </p:cNvPicPr>
          <p:nvPr/>
        </p:nvPicPr>
        <p:blipFill>
          <a:blip r:embed="rId16"/>
          <a:stretch>
            <a:fillRect/>
          </a:stretch>
        </p:blipFill>
        <p:spPr>
          <a:xfrm>
            <a:off x="8097409" y="4111845"/>
            <a:ext cx="613216" cy="427264"/>
          </a:xfrm>
          <a:prstGeom prst="rect">
            <a:avLst/>
          </a:prstGeom>
        </p:spPr>
      </p:pic>
      <p:grpSp>
        <p:nvGrpSpPr>
          <p:cNvPr id="50" name="Group 49"/>
          <p:cNvGrpSpPr/>
          <p:nvPr/>
        </p:nvGrpSpPr>
        <p:grpSpPr>
          <a:xfrm>
            <a:off x="5984936" y="4091312"/>
            <a:ext cx="482083" cy="459205"/>
            <a:chOff x="5818638" y="4203821"/>
            <a:chExt cx="467667" cy="445474"/>
          </a:xfrm>
        </p:grpSpPr>
        <p:pic>
          <p:nvPicPr>
            <p:cNvPr id="51" name="Picture 50"/>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52" name="Picture 51"/>
            <p:cNvPicPr>
              <a:picLocks noChangeAspect="1"/>
            </p:cNvPicPr>
            <p:nvPr/>
          </p:nvPicPr>
          <p:blipFill>
            <a:blip r:embed="rId18"/>
            <a:stretch>
              <a:fillRect/>
            </a:stretch>
          </p:blipFill>
          <p:spPr>
            <a:xfrm flipH="1">
              <a:off x="5869115" y="4203821"/>
              <a:ext cx="417190" cy="445474"/>
            </a:xfrm>
            <a:prstGeom prst="rect">
              <a:avLst/>
            </a:prstGeom>
          </p:spPr>
        </p:pic>
      </p:grpSp>
      <p:sp>
        <p:nvSpPr>
          <p:cNvPr id="53" name="Rounded Rectangle 52"/>
          <p:cNvSpPr/>
          <p:nvPr/>
        </p:nvSpPr>
        <p:spPr bwMode="invGray">
          <a:xfrm>
            <a:off x="6189612" y="4374693"/>
            <a:ext cx="44011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8,000</a:t>
            </a:r>
          </a:p>
        </p:txBody>
      </p:sp>
      <p:sp>
        <p:nvSpPr>
          <p:cNvPr id="54" name="Rounded Rectangle 53"/>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5,000</a:t>
            </a:r>
          </a:p>
        </p:txBody>
      </p:sp>
      <p:sp>
        <p:nvSpPr>
          <p:cNvPr id="55" name="Rounded Rectangle 54"/>
          <p:cNvSpPr/>
          <p:nvPr/>
        </p:nvSpPr>
        <p:spPr bwMode="invGray">
          <a:xfrm>
            <a:off x="7675167" y="4374693"/>
            <a:ext cx="42224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4,096</a:t>
            </a:r>
          </a:p>
        </p:txBody>
      </p:sp>
      <p:sp>
        <p:nvSpPr>
          <p:cNvPr id="56" name="Rounded Rectangle 55"/>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cxnSp>
        <p:nvCxnSpPr>
          <p:cNvPr id="57" name="Straight Connector 56"/>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36" name="Picture 35" descr="Hacker-Dk.png"/>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0" name="TextBox 39"/>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13 Gbps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7 </a:t>
            </a:r>
            <a:r>
              <a:rPr lang="en-US" sz="1800" b="1" dirty="0">
                <a:solidFill>
                  <a:srgbClr val="000000"/>
                </a:solidFill>
              </a:rPr>
              <a:t>Gbps</a:t>
            </a: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5 Gbps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59" name="Picture 58" descr="NGFW_sym.png"/>
          <p:cNvPicPr>
            <a:picLocks noChangeAspect="1"/>
          </p:cNvPicPr>
          <p:nvPr/>
        </p:nvPicPr>
        <p:blipFill>
          <a:blip r:embed="rId20" cstate="email">
            <a:extLst>
              <a:ext uri="{BEBA8EAE-BF5A-486C-A8C5-ECC9F3942E4B}">
                <a14:imgProps xmlns:a14="http://schemas.microsoft.com/office/drawing/2010/main">
                  <a14:imgLayer r:embed="rId21">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60" name="Picture 59"/>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3981680724"/>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G-1500D-DS.png"/>
          <p:cNvPicPr>
            <a:picLocks noChangeAspect="1"/>
          </p:cNvPicPr>
          <p:nvPr/>
        </p:nvPicPr>
        <p:blipFill rotWithShape="1">
          <a:blip r:embed="rId2" cstate="print">
            <a:extLst>
              <a:ext uri="{28A0092B-C50C-407E-A947-70E740481C1C}">
                <a14:useLocalDpi xmlns:a14="http://schemas.microsoft.com/office/drawing/2010/main"/>
              </a:ext>
            </a:extLst>
          </a:blip>
          <a:srcRect t="51470"/>
          <a:stretch/>
        </p:blipFill>
        <p:spPr>
          <a:xfrm>
            <a:off x="1094013" y="1978552"/>
            <a:ext cx="3600000" cy="770738"/>
          </a:xfrm>
          <a:prstGeom prst="rect">
            <a:avLst/>
          </a:prstGeom>
        </p:spPr>
      </p:pic>
      <p:sp>
        <p:nvSpPr>
          <p:cNvPr id="2" name="Title 1"/>
          <p:cNvSpPr>
            <a:spLocks noGrp="1"/>
          </p:cNvSpPr>
          <p:nvPr>
            <p:ph type="title"/>
          </p:nvPr>
        </p:nvSpPr>
        <p:spPr/>
        <p:txBody>
          <a:bodyPr/>
          <a:lstStyle/>
          <a:p>
            <a:r>
              <a:rPr lang="en-US" b="0" i="0" dirty="0" smtClean="0">
                <a:cs typeface="Arial Narrow"/>
              </a:rPr>
              <a:t>FortiGate 1500DT</a:t>
            </a:r>
            <a:endParaRPr lang="en-US" dirty="0"/>
          </a:p>
        </p:txBody>
      </p:sp>
      <p:sp>
        <p:nvSpPr>
          <p:cNvPr id="22"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Management Ports	</a:t>
            </a:r>
          </a:p>
          <a:p>
            <a:pPr marL="343033" indent="-343033" defTabSz="914379">
              <a:spcBef>
                <a:spcPct val="20000"/>
              </a:spcBef>
              <a:buClr>
                <a:schemeClr val="accent6"/>
              </a:buClr>
              <a:buFont typeface="+mj-ea"/>
              <a:buAutoNum type="circleNumDbPlain"/>
            </a:pPr>
            <a:r>
              <a:rPr lang="en-US" sz="1000" b="1" dirty="0"/>
              <a:t>16x GE SFP Slots</a:t>
            </a:r>
          </a:p>
          <a:p>
            <a:pPr marL="343033" indent="-343033" defTabSz="914379">
              <a:spcBef>
                <a:spcPct val="20000"/>
              </a:spcBef>
              <a:buClr>
                <a:schemeClr val="accent6"/>
              </a:buClr>
              <a:buFont typeface="+mj-ea"/>
              <a:buAutoNum type="circleNumDbPlain"/>
            </a:pPr>
            <a:r>
              <a:rPr lang="en-US" sz="1000" b="1" dirty="0"/>
              <a:t>16x GE RJ45 Ports</a:t>
            </a:r>
          </a:p>
          <a:p>
            <a:pPr marL="343033" indent="-343033" defTabSz="914379">
              <a:spcBef>
                <a:spcPct val="20000"/>
              </a:spcBef>
              <a:buClr>
                <a:schemeClr val="accent6"/>
              </a:buClr>
              <a:buFont typeface="+mj-ea"/>
              <a:buAutoNum type="circleNumDbPlain"/>
            </a:pPr>
            <a:r>
              <a:rPr lang="en-US" sz="1000" b="1" dirty="0"/>
              <a:t>4x 10GE RJ45 Ports</a:t>
            </a:r>
          </a:p>
          <a:p>
            <a:pPr marL="343033" indent="-343033" defTabSz="914379">
              <a:spcBef>
                <a:spcPct val="20000"/>
              </a:spcBef>
              <a:buClr>
                <a:schemeClr val="accent6"/>
              </a:buClr>
              <a:buFont typeface="+mj-ea"/>
              <a:buAutoNum type="circleNumDbPlain"/>
            </a:pPr>
            <a:r>
              <a:rPr lang="en-US" sz="1000" b="1" dirty="0"/>
              <a:t>4x 10GE SPF/+ Slots</a:t>
            </a:r>
          </a:p>
        </p:txBody>
      </p: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60357" y="2303318"/>
            <a:ext cx="372259" cy="547200"/>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2617" y="2296795"/>
            <a:ext cx="372259" cy="547200"/>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77825" y="2303318"/>
            <a:ext cx="371569" cy="547200"/>
          </a:xfrm>
          <a:prstGeom prst="rect">
            <a:avLst/>
          </a:prstGeom>
        </p:spPr>
      </p:pic>
      <p:pic>
        <p:nvPicPr>
          <p:cNvPr id="27" name="Picture 26"/>
          <p:cNvPicPr>
            <a:picLocks noChangeAspect="1"/>
          </p:cNvPicPr>
          <p:nvPr/>
        </p:nvPicPr>
        <p:blipFill>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6188099" y="2297696"/>
            <a:ext cx="372258" cy="547200"/>
          </a:xfrm>
          <a:prstGeom prst="rect">
            <a:avLst/>
          </a:prstGeom>
        </p:spPr>
      </p:pic>
      <p:pic>
        <p:nvPicPr>
          <p:cNvPr id="28" name="Picture 27" descr="FortiASIC-NP6.png"/>
          <p:cNvPicPr>
            <a:picLocks noChangeAspect="1"/>
          </p:cNvPicPr>
          <p:nvPr/>
        </p:nvPicPr>
        <p:blipFill>
          <a:blip r:embed="rId8" cstate="print">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17966" y="2296499"/>
            <a:ext cx="371646" cy="547200"/>
          </a:xfrm>
          <a:prstGeom prst="rect">
            <a:avLst/>
          </a:prstGeom>
        </p:spPr>
      </p:pic>
      <p:sp>
        <p:nvSpPr>
          <p:cNvPr id="31" name="Oval 30"/>
          <p:cNvSpPr/>
          <p:nvPr/>
        </p:nvSpPr>
        <p:spPr bwMode="auto">
          <a:xfrm>
            <a:off x="1756251" y="182126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32" name="Oval 31"/>
          <p:cNvSpPr/>
          <p:nvPr/>
        </p:nvSpPr>
        <p:spPr bwMode="auto">
          <a:xfrm>
            <a:off x="3500822" y="182126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sp>
        <p:nvSpPr>
          <p:cNvPr id="33" name="Oval 32"/>
          <p:cNvSpPr/>
          <p:nvPr/>
        </p:nvSpPr>
        <p:spPr bwMode="auto">
          <a:xfrm>
            <a:off x="2456138" y="182126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sp>
        <p:nvSpPr>
          <p:cNvPr id="34" name="Oval 33"/>
          <p:cNvSpPr/>
          <p:nvPr/>
        </p:nvSpPr>
        <p:spPr bwMode="auto">
          <a:xfrm>
            <a:off x="4136767" y="182126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4</a:t>
            </a:r>
          </a:p>
        </p:txBody>
      </p:sp>
      <p:pic>
        <p:nvPicPr>
          <p:cNvPr id="16" name="Picture 15" descr="Storage-480GB.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07821" y="2296499"/>
            <a:ext cx="371646" cy="547200"/>
          </a:xfrm>
          <a:prstGeom prst="rect">
            <a:avLst/>
          </a:prstGeom>
        </p:spPr>
      </p:pic>
      <p:pic>
        <p:nvPicPr>
          <p:cNvPr id="37" name="Picture 36" descr="Firewall-Sym-Dk.pn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38" name="TextBox 37"/>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80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12 Million</a:t>
            </a:r>
          </a:p>
          <a:p>
            <a:r>
              <a:rPr lang="en-US" sz="800" dirty="0">
                <a:solidFill>
                  <a:srgbClr val="7F7F7F"/>
                </a:solidFill>
              </a:rPr>
              <a:t>Concurrent Sessions</a:t>
            </a:r>
          </a:p>
          <a:p>
            <a:endParaRPr lang="en-US" sz="800" dirty="0">
              <a:solidFill>
                <a:srgbClr val="7F7F7F"/>
              </a:solidFill>
            </a:endParaRPr>
          </a:p>
          <a:p>
            <a:r>
              <a:rPr lang="en-US" sz="1800" b="1" dirty="0"/>
              <a:t>300,000</a:t>
            </a:r>
          </a:p>
          <a:p>
            <a:r>
              <a:rPr lang="en-US" sz="800" dirty="0">
                <a:solidFill>
                  <a:srgbClr val="7F7F7F"/>
                </a:solidFill>
              </a:rPr>
              <a:t>New Sessions/Sec</a:t>
            </a:r>
          </a:p>
        </p:txBody>
      </p:sp>
      <p:cxnSp>
        <p:nvCxnSpPr>
          <p:cNvPr id="39" name="Straight Connector 38"/>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6274749" y="3146247"/>
            <a:ext cx="2862753" cy="438582"/>
          </a:xfrm>
          <a:prstGeom prst="rect">
            <a:avLst/>
          </a:prstGeom>
          <a:noFill/>
        </p:spPr>
        <p:txBody>
          <a:bodyPr wrap="square" lIns="91436" tIns="45718" rIns="91436" bIns="45718" rtlCol="0">
            <a:spAutoFit/>
          </a:bodyPr>
          <a:lstStyle/>
          <a:p>
            <a:r>
              <a:rPr lang="en-US" sz="1200" b="1" dirty="0"/>
              <a:t>Large Enterprise / Data Center </a:t>
            </a:r>
          </a:p>
          <a:p>
            <a:r>
              <a:rPr lang="en-US" sz="1000" dirty="0">
                <a:solidFill>
                  <a:schemeClr val="bg1">
                    <a:lumMod val="50000"/>
                  </a:schemeClr>
                </a:solidFill>
              </a:rPr>
              <a:t>NGFW / ISFW / DCFW</a:t>
            </a:r>
          </a:p>
        </p:txBody>
      </p:sp>
      <p:pic>
        <p:nvPicPr>
          <p:cNvPr id="46" name="Picture 45"/>
          <p:cNvPicPr>
            <a:picLocks noChangeAspect="1"/>
          </p:cNvPicPr>
          <p:nvPr/>
        </p:nvPicPr>
        <p:blipFill>
          <a:blip r:embed="rId12">
            <a:duotone>
              <a:schemeClr val="accent3">
                <a:shade val="45000"/>
                <a:satMod val="135000"/>
              </a:schemeClr>
              <a:prstClr val="white"/>
            </a:duotone>
            <a:extLst>
              <a:ext uri="{BEBA8EAE-BF5A-486C-A8C5-ECC9F3942E4B}">
                <a14:imgProps xmlns:a14="http://schemas.microsoft.com/office/drawing/2010/main">
                  <a14:imgLayer r:embed="rId13">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pic>
        <p:nvPicPr>
          <p:cNvPr id="47" name="Picture 46"/>
          <p:cNvPicPr>
            <a:picLocks noChangeAspect="1"/>
          </p:cNvPicPr>
          <p:nvPr/>
        </p:nvPicPr>
        <p:blipFill>
          <a:blip r:embed="rId14"/>
          <a:stretch>
            <a:fillRect/>
          </a:stretch>
        </p:blipFill>
        <p:spPr>
          <a:xfrm>
            <a:off x="7396793" y="4062941"/>
            <a:ext cx="505867" cy="503339"/>
          </a:xfrm>
          <a:prstGeom prst="rect">
            <a:avLst/>
          </a:prstGeom>
        </p:spPr>
      </p:pic>
      <p:pic>
        <p:nvPicPr>
          <p:cNvPr id="48" name="Picture 47"/>
          <p:cNvPicPr>
            <a:picLocks noChangeAspect="1"/>
          </p:cNvPicPr>
          <p:nvPr/>
        </p:nvPicPr>
        <p:blipFill>
          <a:blip r:embed="rId15"/>
          <a:stretch>
            <a:fillRect/>
          </a:stretch>
        </p:blipFill>
        <p:spPr>
          <a:xfrm>
            <a:off x="6703208" y="4104601"/>
            <a:ext cx="468167" cy="438533"/>
          </a:xfrm>
          <a:prstGeom prst="rect">
            <a:avLst/>
          </a:prstGeom>
        </p:spPr>
      </p:pic>
      <p:pic>
        <p:nvPicPr>
          <p:cNvPr id="49" name="Picture 48"/>
          <p:cNvPicPr>
            <a:picLocks noChangeAspect="1"/>
          </p:cNvPicPr>
          <p:nvPr/>
        </p:nvPicPr>
        <p:blipFill>
          <a:blip r:embed="rId16"/>
          <a:stretch>
            <a:fillRect/>
          </a:stretch>
        </p:blipFill>
        <p:spPr>
          <a:xfrm>
            <a:off x="8097409" y="4111845"/>
            <a:ext cx="613216" cy="427264"/>
          </a:xfrm>
          <a:prstGeom prst="rect">
            <a:avLst/>
          </a:prstGeom>
        </p:spPr>
      </p:pic>
      <p:grpSp>
        <p:nvGrpSpPr>
          <p:cNvPr id="50" name="Group 49"/>
          <p:cNvGrpSpPr/>
          <p:nvPr/>
        </p:nvGrpSpPr>
        <p:grpSpPr>
          <a:xfrm>
            <a:off x="5984936" y="4091312"/>
            <a:ext cx="482083" cy="459205"/>
            <a:chOff x="5818638" y="4203821"/>
            <a:chExt cx="467667" cy="445474"/>
          </a:xfrm>
        </p:grpSpPr>
        <p:pic>
          <p:nvPicPr>
            <p:cNvPr id="51" name="Picture 50"/>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52" name="Picture 51"/>
            <p:cNvPicPr>
              <a:picLocks noChangeAspect="1"/>
            </p:cNvPicPr>
            <p:nvPr/>
          </p:nvPicPr>
          <p:blipFill>
            <a:blip r:embed="rId18"/>
            <a:stretch>
              <a:fillRect/>
            </a:stretch>
          </p:blipFill>
          <p:spPr>
            <a:xfrm flipH="1">
              <a:off x="5869115" y="4203821"/>
              <a:ext cx="417190" cy="445474"/>
            </a:xfrm>
            <a:prstGeom prst="rect">
              <a:avLst/>
            </a:prstGeom>
          </p:spPr>
        </p:pic>
      </p:grpSp>
      <p:sp>
        <p:nvSpPr>
          <p:cNvPr id="53" name="Rounded Rectangle 52"/>
          <p:cNvSpPr/>
          <p:nvPr/>
        </p:nvSpPr>
        <p:spPr bwMode="invGray">
          <a:xfrm>
            <a:off x="6189612" y="4374693"/>
            <a:ext cx="44011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8,000</a:t>
            </a:r>
          </a:p>
        </p:txBody>
      </p:sp>
      <p:sp>
        <p:nvSpPr>
          <p:cNvPr id="54" name="Rounded Rectangle 53"/>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5,000</a:t>
            </a:r>
          </a:p>
        </p:txBody>
      </p:sp>
      <p:sp>
        <p:nvSpPr>
          <p:cNvPr id="55" name="Rounded Rectangle 54"/>
          <p:cNvSpPr/>
          <p:nvPr/>
        </p:nvSpPr>
        <p:spPr bwMode="invGray">
          <a:xfrm>
            <a:off x="7675167" y="4374693"/>
            <a:ext cx="42224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4,096</a:t>
            </a:r>
          </a:p>
        </p:txBody>
      </p:sp>
      <p:sp>
        <p:nvSpPr>
          <p:cNvPr id="56" name="Rounded Rectangle 55"/>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cxnSp>
        <p:nvCxnSpPr>
          <p:cNvPr id="57" name="Straight Connector 56"/>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3" name="Picture 2" descr="FG-1500DT-Front.png"/>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1094013" y="1141790"/>
            <a:ext cx="3600000" cy="679475"/>
          </a:xfrm>
          <a:prstGeom prst="rect">
            <a:avLst/>
          </a:prstGeom>
        </p:spPr>
      </p:pic>
      <p:sp>
        <p:nvSpPr>
          <p:cNvPr id="40" name="Oval 39"/>
          <p:cNvSpPr/>
          <p:nvPr/>
        </p:nvSpPr>
        <p:spPr bwMode="auto">
          <a:xfrm>
            <a:off x="4447567" y="182126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5</a:t>
            </a:r>
          </a:p>
        </p:txBody>
      </p:sp>
      <p:pic>
        <p:nvPicPr>
          <p:cNvPr id="59" name="Picture 58" descr="Hacker-Dk.png"/>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60" name="TextBox 59"/>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13 Gbps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7 </a:t>
            </a:r>
            <a:r>
              <a:rPr lang="en-US" sz="1800" b="1" dirty="0">
                <a:solidFill>
                  <a:srgbClr val="000000"/>
                </a:solidFill>
              </a:rPr>
              <a:t>Gbps</a:t>
            </a: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5 Gbps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61" name="Picture 60" descr="NGFW_sym.png"/>
          <p:cNvPicPr>
            <a:picLocks noChangeAspect="1"/>
          </p:cNvPicPr>
          <p:nvPr/>
        </p:nvPicPr>
        <p:blipFill>
          <a:blip r:embed="rId21" cstate="email">
            <a:extLst>
              <a:ext uri="{BEBA8EAE-BF5A-486C-A8C5-ECC9F3942E4B}">
                <a14:imgProps xmlns:a14="http://schemas.microsoft.com/office/drawing/2010/main">
                  <a14:imgLayer r:embed="rId22">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62" name="Picture 61"/>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1902550938"/>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G-2000E+Fron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4013" y="1086387"/>
            <a:ext cx="3600000" cy="737368"/>
          </a:xfrm>
          <a:prstGeom prst="rect">
            <a:avLst/>
          </a:prstGeom>
        </p:spPr>
      </p:pic>
      <p:pic>
        <p:nvPicPr>
          <p:cNvPr id="5" name="Picture 4" descr="FG-2000E_2500E+Back.pd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4013" y="2023858"/>
            <a:ext cx="3600000" cy="736508"/>
          </a:xfrm>
          <a:prstGeom prst="rect">
            <a:avLst/>
          </a:prstGeom>
        </p:spPr>
      </p:pic>
      <p:sp>
        <p:nvSpPr>
          <p:cNvPr id="2" name="Title 1"/>
          <p:cNvSpPr>
            <a:spLocks noGrp="1"/>
          </p:cNvSpPr>
          <p:nvPr>
            <p:ph type="title"/>
          </p:nvPr>
        </p:nvSpPr>
        <p:spPr/>
        <p:txBody>
          <a:bodyPr/>
          <a:lstStyle/>
          <a:p>
            <a:r>
              <a:rPr lang="en-US" b="0" i="0" dirty="0" smtClean="0">
                <a:cs typeface="Arial Narrow"/>
              </a:rPr>
              <a:t>FortiGate 2000E</a:t>
            </a:r>
            <a:endParaRPr lang="en-US" dirty="0"/>
          </a:p>
        </p:txBody>
      </p:sp>
      <p:sp>
        <p:nvSpPr>
          <p:cNvPr id="25" name="Rectangle 47"/>
          <p:cNvSpPr>
            <a:spLocks noChangeArrowheads="1"/>
          </p:cNvSpPr>
          <p:nvPr/>
        </p:nvSpPr>
        <p:spPr bwMode="auto">
          <a:xfrm>
            <a:off x="5867401" y="1161143"/>
            <a:ext cx="2884755" cy="1043214"/>
          </a:xfrm>
          <a:prstGeom prst="rect">
            <a:avLst/>
          </a:prstGeom>
          <a:noFill/>
          <a:ln w="9525">
            <a:noFill/>
            <a:miter lim="800000"/>
            <a:headEnd/>
            <a:tailEnd/>
          </a:ln>
        </p:spPr>
        <p:txBody>
          <a:bodyPr lIns="54853" tIns="27427" rIns="54853" bIns="27427" anchor="t">
            <a:prstTxWarp prst="textNoShape">
              <a:avLst/>
            </a:prstTxWarp>
          </a:bodyPr>
          <a:lstStyle/>
          <a:p>
            <a:pPr marL="343047" indent="-343047" defTabSz="914417">
              <a:spcBef>
                <a:spcPct val="20000"/>
              </a:spcBef>
              <a:buClr>
                <a:schemeClr val="accent6"/>
              </a:buClr>
              <a:buFont typeface="+mj-ea"/>
              <a:buAutoNum type="circleNumDbPlain"/>
            </a:pPr>
            <a:r>
              <a:rPr lang="en-US" sz="1000" dirty="0"/>
              <a:t>2x GE RJ45 Management Ports	</a:t>
            </a:r>
          </a:p>
          <a:p>
            <a:pPr marL="343047" indent="-343047" defTabSz="914417">
              <a:spcBef>
                <a:spcPct val="20000"/>
              </a:spcBef>
              <a:buClr>
                <a:schemeClr val="accent6"/>
              </a:buClr>
              <a:buFont typeface="+mj-ea"/>
              <a:buAutoNum type="circleNumDbPlain"/>
            </a:pPr>
            <a:r>
              <a:rPr lang="en-US" sz="1000" dirty="0" smtClean="0"/>
              <a:t>32x </a:t>
            </a:r>
            <a:r>
              <a:rPr lang="en-US" sz="1000" dirty="0"/>
              <a:t>GE </a:t>
            </a:r>
            <a:r>
              <a:rPr lang="en-US" sz="1000" dirty="0" smtClean="0"/>
              <a:t>RJ45 </a:t>
            </a:r>
            <a:r>
              <a:rPr lang="en-US" sz="1000" dirty="0"/>
              <a:t>Ports</a:t>
            </a:r>
            <a:endParaRPr lang="en-US" sz="1000" dirty="0" smtClean="0"/>
          </a:p>
          <a:p>
            <a:pPr marL="343047" indent="-343047" defTabSz="914417">
              <a:spcBef>
                <a:spcPct val="20000"/>
              </a:spcBef>
              <a:buClr>
                <a:schemeClr val="accent6"/>
              </a:buClr>
              <a:buFont typeface="+mj-ea"/>
              <a:buAutoNum type="circleNumDbPlain"/>
            </a:pPr>
            <a:r>
              <a:rPr lang="en-US" sz="1000" dirty="0" smtClean="0"/>
              <a:t>6x </a:t>
            </a:r>
            <a:r>
              <a:rPr lang="en-US" sz="1000" dirty="0"/>
              <a:t>10GE </a:t>
            </a:r>
            <a:r>
              <a:rPr lang="en-US" sz="1000" dirty="0" smtClean="0"/>
              <a:t>SFP+ </a:t>
            </a:r>
            <a:r>
              <a:rPr lang="en-US" sz="1000" dirty="0"/>
              <a:t>Slots</a:t>
            </a:r>
          </a:p>
        </p:txBody>
      </p:sp>
      <p:pic>
        <p:nvPicPr>
          <p:cNvPr id="27" name="Picture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61870" y="2296499"/>
            <a:ext cx="372259" cy="547200"/>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34129" y="2296499"/>
            <a:ext cx="372259" cy="547200"/>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78034" y="2296499"/>
            <a:ext cx="371569" cy="547200"/>
          </a:xfrm>
          <a:prstGeom prst="rect">
            <a:avLst/>
          </a:prstGeom>
        </p:spPr>
      </p:pic>
      <p:pic>
        <p:nvPicPr>
          <p:cNvPr id="37" name="Picture 36" descr="FortiASIC-NP6.png"/>
          <p:cNvPicPr>
            <a:picLocks noChangeAspect="1"/>
          </p:cNvPicPr>
          <p:nvPr/>
        </p:nvPicPr>
        <p:blipFill>
          <a:blip r:embed="rId8" cstate="print">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17966" y="2296499"/>
            <a:ext cx="371646" cy="547200"/>
          </a:xfrm>
          <a:prstGeom prst="rect">
            <a:avLst/>
          </a:prstGeom>
        </p:spPr>
      </p:pic>
      <p:sp>
        <p:nvSpPr>
          <p:cNvPr id="39" name="Oval 38"/>
          <p:cNvSpPr/>
          <p:nvPr/>
        </p:nvSpPr>
        <p:spPr bwMode="auto">
          <a:xfrm>
            <a:off x="1162876" y="1751086"/>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r>
              <a:rPr lang="en-US" sz="1100" dirty="0" smtClean="0">
                <a:solidFill>
                  <a:schemeClr val="bg1"/>
                </a:solidFill>
                <a:latin typeface="Arial" charset="0"/>
              </a:rPr>
              <a:t>1</a:t>
            </a:r>
            <a:endParaRPr kumimoji="0" lang="en-US" sz="1100" b="0" i="0" u="none" strike="noStrike" cap="none" normalizeH="0" baseline="0" dirty="0">
              <a:ln>
                <a:noFill/>
              </a:ln>
              <a:solidFill>
                <a:schemeClr val="bg1"/>
              </a:solidFill>
              <a:effectLst/>
              <a:latin typeface="Arial" charset="0"/>
            </a:endParaRPr>
          </a:p>
        </p:txBody>
      </p:sp>
      <p:sp>
        <p:nvSpPr>
          <p:cNvPr id="40" name="Oval 39"/>
          <p:cNvSpPr/>
          <p:nvPr/>
        </p:nvSpPr>
        <p:spPr bwMode="auto">
          <a:xfrm>
            <a:off x="3926881" y="1751086"/>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r>
              <a:rPr lang="en-US" sz="1100" dirty="0">
                <a:solidFill>
                  <a:schemeClr val="bg1"/>
                </a:solidFill>
                <a:latin typeface="Arial" charset="0"/>
              </a:rPr>
              <a:t>3</a:t>
            </a:r>
            <a:endParaRPr kumimoji="0" lang="en-US" sz="1100" b="0" i="0" u="none" strike="noStrike" cap="none" normalizeH="0" baseline="0" dirty="0">
              <a:ln>
                <a:noFill/>
              </a:ln>
              <a:solidFill>
                <a:schemeClr val="bg1"/>
              </a:solidFill>
              <a:effectLst/>
              <a:latin typeface="Arial" charset="0"/>
            </a:endParaRPr>
          </a:p>
        </p:txBody>
      </p:sp>
      <p:sp>
        <p:nvSpPr>
          <p:cNvPr id="41" name="Oval 40"/>
          <p:cNvSpPr/>
          <p:nvPr/>
        </p:nvSpPr>
        <p:spPr bwMode="auto">
          <a:xfrm>
            <a:off x="2485142" y="1751086"/>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r>
              <a:rPr lang="en-US" sz="1100" dirty="0" smtClean="0">
                <a:solidFill>
                  <a:schemeClr val="bg1"/>
                </a:solidFill>
                <a:latin typeface="Arial" charset="0"/>
              </a:rPr>
              <a:t>2</a:t>
            </a:r>
            <a:endParaRPr kumimoji="0" lang="en-US" sz="1100" b="0" i="0" u="none" strike="noStrike" cap="none" normalizeH="0" baseline="0" dirty="0">
              <a:ln>
                <a:noFill/>
              </a:ln>
              <a:solidFill>
                <a:schemeClr val="bg1"/>
              </a:solidFill>
              <a:effectLst/>
              <a:latin typeface="Arial" charset="0"/>
            </a:endParaRPr>
          </a:p>
        </p:txBody>
      </p:sp>
      <p:pic>
        <p:nvPicPr>
          <p:cNvPr id="32" name="Picture 31" descr="Firewall-Sym-Dk.pn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83578" y="3231739"/>
            <a:ext cx="439011" cy="360000"/>
          </a:xfrm>
          <a:prstGeom prst="rect">
            <a:avLst/>
          </a:prstGeom>
        </p:spPr>
      </p:pic>
      <p:sp>
        <p:nvSpPr>
          <p:cNvPr id="33" name="TextBox 32"/>
          <p:cNvSpPr txBox="1"/>
          <p:nvPr/>
        </p:nvSpPr>
        <p:spPr>
          <a:xfrm>
            <a:off x="967369" y="3121884"/>
            <a:ext cx="1445172" cy="1538883"/>
          </a:xfrm>
          <a:prstGeom prst="rect">
            <a:avLst/>
          </a:prstGeom>
          <a:noFill/>
        </p:spPr>
        <p:txBody>
          <a:bodyPr wrap="square" rtlCol="0">
            <a:spAutoFit/>
          </a:bodyPr>
          <a:lstStyle/>
          <a:p>
            <a:r>
              <a:rPr lang="en-US" sz="1800" b="1" dirty="0" smtClean="0">
                <a:solidFill>
                  <a:srgbClr val="000000"/>
                </a:solidFill>
              </a:rPr>
              <a:t>90 Gbps</a:t>
            </a:r>
          </a:p>
          <a:p>
            <a:r>
              <a:rPr lang="en-US" sz="800" dirty="0" smtClean="0">
                <a:solidFill>
                  <a:schemeClr val="bg1">
                    <a:lumMod val="50000"/>
                  </a:schemeClr>
                </a:solidFill>
              </a:rPr>
              <a:t>Firewall throughput</a:t>
            </a:r>
          </a:p>
          <a:p>
            <a:endParaRPr lang="en-US" sz="800" dirty="0" smtClean="0">
              <a:solidFill>
                <a:schemeClr val="bg1">
                  <a:lumMod val="50000"/>
                </a:schemeClr>
              </a:solidFill>
            </a:endParaRPr>
          </a:p>
          <a:p>
            <a:r>
              <a:rPr lang="en-US" sz="1800" b="1" dirty="0" smtClean="0"/>
              <a:t>20 Million</a:t>
            </a:r>
          </a:p>
          <a:p>
            <a:r>
              <a:rPr lang="en-US" sz="800" dirty="0" smtClean="0">
                <a:solidFill>
                  <a:srgbClr val="7F7F7F"/>
                </a:solidFill>
              </a:rPr>
              <a:t>Concurrent Sessions</a:t>
            </a:r>
          </a:p>
          <a:p>
            <a:endParaRPr lang="en-US" sz="800" dirty="0" smtClean="0">
              <a:solidFill>
                <a:srgbClr val="7F7F7F"/>
              </a:solidFill>
            </a:endParaRPr>
          </a:p>
          <a:p>
            <a:r>
              <a:rPr lang="en-US" sz="1800" b="1" dirty="0" smtClean="0"/>
              <a:t>500,000</a:t>
            </a:r>
            <a:endParaRPr lang="en-US" sz="1800" b="1" dirty="0"/>
          </a:p>
          <a:p>
            <a:r>
              <a:rPr lang="en-US" sz="800" dirty="0" smtClean="0">
                <a:solidFill>
                  <a:srgbClr val="7F7F7F"/>
                </a:solidFill>
              </a:rPr>
              <a:t>New Sessions/Sec</a:t>
            </a:r>
            <a:endParaRPr lang="en-US" sz="800" dirty="0">
              <a:solidFill>
                <a:srgbClr val="7F7F7F"/>
              </a:solidFill>
            </a:endParaRPr>
          </a:p>
        </p:txBody>
      </p:sp>
      <p:cxnSp>
        <p:nvCxnSpPr>
          <p:cNvPr id="34" name="Straight Connector 33"/>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817353"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6274748" y="3146247"/>
            <a:ext cx="2862753" cy="438582"/>
          </a:xfrm>
          <a:prstGeom prst="rect">
            <a:avLst/>
          </a:prstGeom>
          <a:noFill/>
        </p:spPr>
        <p:txBody>
          <a:bodyPr wrap="square" rtlCol="0">
            <a:spAutoFit/>
          </a:bodyPr>
          <a:lstStyle/>
          <a:p>
            <a:r>
              <a:rPr lang="en-US" sz="1200" b="1" dirty="0"/>
              <a:t>Large </a:t>
            </a:r>
            <a:r>
              <a:rPr lang="en-US" sz="1200" b="1" dirty="0" smtClean="0"/>
              <a:t>Enterprise / Data Center </a:t>
            </a:r>
            <a:endParaRPr lang="en-US" sz="1200" b="1" dirty="0"/>
          </a:p>
          <a:p>
            <a:r>
              <a:rPr lang="en-US" sz="1000" dirty="0">
                <a:solidFill>
                  <a:schemeClr val="bg1">
                    <a:lumMod val="50000"/>
                  </a:schemeClr>
                </a:solidFill>
              </a:rPr>
              <a:t>NGFW / </a:t>
            </a:r>
            <a:r>
              <a:rPr lang="en-US" sz="1000" dirty="0" smtClean="0">
                <a:solidFill>
                  <a:schemeClr val="bg1">
                    <a:lumMod val="50000"/>
                  </a:schemeClr>
                </a:solidFill>
              </a:rPr>
              <a:t>ISFW / DCFW</a:t>
            </a:r>
            <a:endParaRPr lang="en-US" sz="1000" dirty="0">
              <a:solidFill>
                <a:schemeClr val="bg1">
                  <a:lumMod val="50000"/>
                </a:schemeClr>
              </a:solidFill>
            </a:endParaRPr>
          </a:p>
        </p:txBody>
      </p:sp>
      <p:pic>
        <p:nvPicPr>
          <p:cNvPr id="48" name="Picture 47"/>
          <p:cNvPicPr>
            <a:picLocks noChangeAspect="1"/>
          </p:cNvPicPr>
          <p:nvPr/>
        </p:nvPicPr>
        <p:blipFill>
          <a:blip r:embed="rId11">
            <a:duotone>
              <a:schemeClr val="accent3">
                <a:shade val="45000"/>
                <a:satMod val="135000"/>
              </a:schemeClr>
              <a:prstClr val="white"/>
            </a:duotone>
            <a:extLst>
              <a:ext uri="{BEBA8EAE-BF5A-486C-A8C5-ECC9F3942E4B}">
                <a14:imgProps xmlns:a14="http://schemas.microsoft.com/office/drawing/2010/main">
                  <a14:imgLayer r:embed="rId12">
                    <a14:imgEffect>
                      <a14:saturation sat="200000"/>
                    </a14:imgEffect>
                    <a14:imgEffect>
                      <a14:brightnessContrast bright="90000" contrast="-60000"/>
                    </a14:imgEffect>
                  </a14:imgLayer>
                </a14:imgProps>
              </a:ext>
            </a:extLst>
          </a:blip>
          <a:stretch>
            <a:fillRect/>
          </a:stretch>
        </p:blipFill>
        <p:spPr>
          <a:xfrm>
            <a:off x="5817353" y="3121883"/>
            <a:ext cx="485761" cy="485761"/>
          </a:xfrm>
          <a:prstGeom prst="rect">
            <a:avLst/>
          </a:prstGeom>
        </p:spPr>
      </p:pic>
      <p:cxnSp>
        <p:nvCxnSpPr>
          <p:cNvPr id="49" name="Straight Connector 48"/>
          <p:cNvCxnSpPr/>
          <p:nvPr/>
        </p:nvCxnSpPr>
        <p:spPr>
          <a:xfrm>
            <a:off x="5660138" y="1161143"/>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60" name="Picture 59"/>
          <p:cNvPicPr>
            <a:picLocks noChangeAspect="1"/>
          </p:cNvPicPr>
          <p:nvPr/>
        </p:nvPicPr>
        <p:blipFill>
          <a:blip r:embed="rId13"/>
          <a:stretch>
            <a:fillRect/>
          </a:stretch>
        </p:blipFill>
        <p:spPr>
          <a:xfrm>
            <a:off x="7396792" y="4062940"/>
            <a:ext cx="505867" cy="503339"/>
          </a:xfrm>
          <a:prstGeom prst="rect">
            <a:avLst/>
          </a:prstGeom>
        </p:spPr>
      </p:pic>
      <p:pic>
        <p:nvPicPr>
          <p:cNvPr id="61" name="Picture 60"/>
          <p:cNvPicPr>
            <a:picLocks noChangeAspect="1"/>
          </p:cNvPicPr>
          <p:nvPr/>
        </p:nvPicPr>
        <p:blipFill>
          <a:blip r:embed="rId14"/>
          <a:stretch>
            <a:fillRect/>
          </a:stretch>
        </p:blipFill>
        <p:spPr>
          <a:xfrm>
            <a:off x="6703207" y="4104600"/>
            <a:ext cx="468167" cy="438533"/>
          </a:xfrm>
          <a:prstGeom prst="rect">
            <a:avLst/>
          </a:prstGeom>
        </p:spPr>
      </p:pic>
      <p:pic>
        <p:nvPicPr>
          <p:cNvPr id="62" name="Picture 61"/>
          <p:cNvPicPr>
            <a:picLocks noChangeAspect="1"/>
          </p:cNvPicPr>
          <p:nvPr/>
        </p:nvPicPr>
        <p:blipFill>
          <a:blip r:embed="rId15"/>
          <a:stretch>
            <a:fillRect/>
          </a:stretch>
        </p:blipFill>
        <p:spPr>
          <a:xfrm>
            <a:off x="8097409" y="4111844"/>
            <a:ext cx="613216" cy="427264"/>
          </a:xfrm>
          <a:prstGeom prst="rect">
            <a:avLst/>
          </a:prstGeom>
        </p:spPr>
      </p:pic>
      <p:grpSp>
        <p:nvGrpSpPr>
          <p:cNvPr id="63" name="Group 62"/>
          <p:cNvGrpSpPr/>
          <p:nvPr/>
        </p:nvGrpSpPr>
        <p:grpSpPr>
          <a:xfrm>
            <a:off x="5984936" y="4091311"/>
            <a:ext cx="482083" cy="459205"/>
            <a:chOff x="5818638" y="4203821"/>
            <a:chExt cx="467667" cy="445474"/>
          </a:xfrm>
        </p:grpSpPr>
        <p:pic>
          <p:nvPicPr>
            <p:cNvPr id="64" name="Picture 63"/>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65" name="Picture 64"/>
            <p:cNvPicPr>
              <a:picLocks noChangeAspect="1"/>
            </p:cNvPicPr>
            <p:nvPr/>
          </p:nvPicPr>
          <p:blipFill>
            <a:blip r:embed="rId17"/>
            <a:stretch>
              <a:fillRect/>
            </a:stretch>
          </p:blipFill>
          <p:spPr>
            <a:xfrm flipH="1">
              <a:off x="5869115" y="4203821"/>
              <a:ext cx="417190" cy="445474"/>
            </a:xfrm>
            <a:prstGeom prst="rect">
              <a:avLst/>
            </a:prstGeom>
          </p:spPr>
        </p:pic>
      </p:grpSp>
      <p:sp>
        <p:nvSpPr>
          <p:cNvPr id="66" name="Rounded Rectangle 65"/>
          <p:cNvSpPr/>
          <p:nvPr/>
        </p:nvSpPr>
        <p:spPr bwMode="invGray">
          <a:xfrm>
            <a:off x="6189612" y="4374692"/>
            <a:ext cx="440118" cy="152192"/>
          </a:xfrm>
          <a:prstGeom prst="roundRect">
            <a:avLst>
              <a:gd name="adj" fmla="val 50000"/>
            </a:avLst>
          </a:prstGeom>
          <a:solidFill>
            <a:schemeClr val="bg2">
              <a:lumMod val="25000"/>
            </a:schemeClr>
          </a:solidFill>
          <a:ln w="9525">
            <a:noFill/>
            <a:round/>
            <a:headEnd/>
            <a:tailEnd/>
          </a:ln>
          <a:extLst/>
        </p:spPr>
        <p:txBody>
          <a:bodyPr wrap="square" lIns="36000" rIns="36000" rtlCol="0" anchor="ctr"/>
          <a:lstStyle/>
          <a:p>
            <a:pPr algn="ctr" defTabSz="342879"/>
            <a:r>
              <a:rPr lang="en-US" sz="900" b="1" dirty="0" smtClean="0">
                <a:solidFill>
                  <a:schemeClr val="bg1"/>
                </a:solidFill>
              </a:rPr>
              <a:t>8,000</a:t>
            </a:r>
          </a:p>
        </p:txBody>
      </p:sp>
      <p:sp>
        <p:nvSpPr>
          <p:cNvPr id="67" name="Rounded Rectangle 66"/>
          <p:cNvSpPr/>
          <p:nvPr/>
        </p:nvSpPr>
        <p:spPr bwMode="invGray">
          <a:xfrm>
            <a:off x="6848232" y="4374692"/>
            <a:ext cx="413848" cy="152192"/>
          </a:xfrm>
          <a:prstGeom prst="roundRect">
            <a:avLst>
              <a:gd name="adj" fmla="val 50000"/>
            </a:avLst>
          </a:prstGeom>
          <a:solidFill>
            <a:schemeClr val="bg2">
              <a:lumMod val="25000"/>
            </a:schemeClr>
          </a:solidFill>
          <a:ln w="9525">
            <a:noFill/>
            <a:round/>
            <a:headEnd/>
            <a:tailEnd/>
          </a:ln>
          <a:extLst/>
        </p:spPr>
        <p:txBody>
          <a:bodyPr wrap="square" lIns="36000" rIns="36000" rtlCol="0" anchor="ctr"/>
          <a:lstStyle/>
          <a:p>
            <a:pPr algn="ctr" defTabSz="342879"/>
            <a:r>
              <a:rPr lang="en-US" sz="900" b="1" dirty="0" smtClean="0">
                <a:solidFill>
                  <a:schemeClr val="bg1"/>
                </a:solidFill>
              </a:rPr>
              <a:t>5,000</a:t>
            </a:r>
          </a:p>
        </p:txBody>
      </p:sp>
      <p:sp>
        <p:nvSpPr>
          <p:cNvPr id="68" name="Rounded Rectangle 67"/>
          <p:cNvSpPr/>
          <p:nvPr/>
        </p:nvSpPr>
        <p:spPr bwMode="invGray">
          <a:xfrm>
            <a:off x="7675167" y="4374692"/>
            <a:ext cx="422242" cy="152192"/>
          </a:xfrm>
          <a:prstGeom prst="roundRect">
            <a:avLst>
              <a:gd name="adj" fmla="val 50000"/>
            </a:avLst>
          </a:prstGeom>
          <a:solidFill>
            <a:schemeClr val="bg2">
              <a:lumMod val="25000"/>
            </a:schemeClr>
          </a:solidFill>
          <a:ln w="9525">
            <a:noFill/>
            <a:round/>
            <a:headEnd/>
            <a:tailEnd/>
          </a:ln>
          <a:extLst/>
        </p:spPr>
        <p:txBody>
          <a:bodyPr wrap="square" lIns="36000" rIns="36000" rtlCol="0" anchor="ctr"/>
          <a:lstStyle/>
          <a:p>
            <a:pPr algn="ctr" defTabSz="342879"/>
            <a:r>
              <a:rPr lang="en-US" sz="900" b="1" dirty="0" smtClean="0">
                <a:solidFill>
                  <a:schemeClr val="bg1"/>
                </a:solidFill>
              </a:rPr>
              <a:t>4,096</a:t>
            </a:r>
          </a:p>
        </p:txBody>
      </p:sp>
      <p:pic>
        <p:nvPicPr>
          <p:cNvPr id="50" name="Picture 49" descr="CP9-icon.png"/>
          <p:cNvPicPr>
            <a:picLocks noChangeAspect="1"/>
          </p:cNvPicPr>
          <p:nvPr/>
        </p:nvPicPr>
        <p:blipFill>
          <a:blip r:embed="rId18" cstate="email">
            <a:duotone>
              <a:schemeClr val="accent4">
                <a:shade val="45000"/>
                <a:satMod val="135000"/>
              </a:schemeClr>
              <a:prstClr val="white"/>
            </a:duotone>
            <a:extLst>
              <a:ext uri="{BEBA8EAE-BF5A-486C-A8C5-ECC9F3942E4B}">
                <a14:imgProps xmlns:a14="http://schemas.microsoft.com/office/drawing/2010/main">
                  <a14:imgLayer r:embed="rId19">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6196668" y="2296499"/>
            <a:ext cx="375405" cy="547200"/>
          </a:xfrm>
          <a:prstGeom prst="rect">
            <a:avLst/>
          </a:prstGeom>
        </p:spPr>
      </p:pic>
      <p:pic>
        <p:nvPicPr>
          <p:cNvPr id="51" name="Picture 50" descr="Storage-480GB.png"/>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307821" y="2296499"/>
            <a:ext cx="371646" cy="547200"/>
          </a:xfrm>
          <a:prstGeom prst="rect">
            <a:avLst/>
          </a:prstGeom>
        </p:spPr>
      </p:pic>
      <p:pic>
        <p:nvPicPr>
          <p:cNvPr id="52" name="Picture 51"/>
          <p:cNvPicPr>
            <a:picLocks noChangeAspect="1"/>
          </p:cNvPicPr>
          <p:nvPr/>
        </p:nvPicPr>
        <p:blipFill>
          <a:blip r:embed="rId21"/>
          <a:stretch>
            <a:fillRect/>
          </a:stretch>
        </p:blipFill>
        <p:spPr>
          <a:xfrm>
            <a:off x="2837795" y="90803"/>
            <a:ext cx="533400" cy="533400"/>
          </a:xfrm>
          <a:prstGeom prst="rect">
            <a:avLst/>
          </a:prstGeom>
        </p:spPr>
      </p:pic>
      <p:sp>
        <p:nvSpPr>
          <p:cNvPr id="38" name="Rounded Rectangle 37"/>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42" name="Picture 41" descr="Hacker-Dk.png"/>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53" name="TextBox 52"/>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11.5 Gbps</a:t>
            </a:r>
          </a:p>
          <a:p>
            <a:r>
              <a:rPr lang="en-US" sz="800" dirty="0" smtClean="0">
                <a:solidFill>
                  <a:srgbClr val="7F7F7F"/>
                </a:solidFill>
              </a:rPr>
              <a:t>IPS Throughput</a:t>
            </a:r>
          </a:p>
          <a:p>
            <a:endParaRPr lang="en-US" sz="800" dirty="0" smtClean="0">
              <a:solidFill>
                <a:srgbClr val="7F7F7F"/>
              </a:solidFill>
            </a:endParaRPr>
          </a:p>
          <a:p>
            <a:r>
              <a:rPr lang="en-US" sz="1800" b="1" dirty="0">
                <a:solidFill>
                  <a:srgbClr val="000000"/>
                </a:solidFill>
              </a:rPr>
              <a:t>9</a:t>
            </a:r>
            <a:r>
              <a:rPr lang="en-US" sz="1800" b="1" dirty="0" smtClean="0">
                <a:solidFill>
                  <a:srgbClr val="000000"/>
                </a:solidFill>
              </a:rPr>
              <a:t> </a:t>
            </a:r>
            <a:r>
              <a:rPr lang="en-US" sz="1800" b="1" dirty="0">
                <a:solidFill>
                  <a:srgbClr val="000000"/>
                </a:solidFill>
              </a:rPr>
              <a:t>Gbps</a:t>
            </a: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5.4 Gbps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54" name="Picture 53" descr="NGFW_sym.png"/>
          <p:cNvPicPr>
            <a:picLocks noChangeAspect="1"/>
          </p:cNvPicPr>
          <p:nvPr/>
        </p:nvPicPr>
        <p:blipFill>
          <a:blip r:embed="rId23" cstate="email">
            <a:extLst>
              <a:ext uri="{BEBA8EAE-BF5A-486C-A8C5-ECC9F3942E4B}">
                <a14:imgProps xmlns:a14="http://schemas.microsoft.com/office/drawing/2010/main">
                  <a14:imgLayer r:embed="rId24">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55" name="Picture 54"/>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1746503787"/>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P9-icon.png"/>
          <p:cNvPicPr>
            <a:picLocks noChangeAspect="1"/>
          </p:cNvPicPr>
          <p:nvPr/>
        </p:nvPicPr>
        <p:blipFill>
          <a:blip r:embed="rId3" cstate="email">
            <a:duotone>
              <a:schemeClr val="accent4">
                <a:shade val="45000"/>
                <a:satMod val="135000"/>
              </a:schemeClr>
              <a:prstClr val="white"/>
            </a:duotone>
            <a:extLst>
              <a:ext uri="{BEBA8EAE-BF5A-486C-A8C5-ECC9F3942E4B}">
                <a14:imgProps xmlns:a14="http://schemas.microsoft.com/office/drawing/2010/main">
                  <a14:imgLayer r:embed="rId4">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6196668" y="2296499"/>
            <a:ext cx="375405" cy="547200"/>
          </a:xfrm>
          <a:prstGeom prst="rect">
            <a:avLst/>
          </a:prstGeom>
        </p:spPr>
      </p:pic>
      <p:pic>
        <p:nvPicPr>
          <p:cNvPr id="42" name="Picture 41" descr="FG-2500E+Front.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94013" y="1086387"/>
            <a:ext cx="3600000" cy="737368"/>
          </a:xfrm>
          <a:prstGeom prst="rect">
            <a:avLst/>
          </a:prstGeom>
        </p:spPr>
      </p:pic>
      <p:pic>
        <p:nvPicPr>
          <p:cNvPr id="5" name="Picture 4" descr="FG-2000E_2500E+Back.pd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94013" y="2023858"/>
            <a:ext cx="3600000" cy="736508"/>
          </a:xfrm>
          <a:prstGeom prst="rect">
            <a:avLst/>
          </a:prstGeom>
        </p:spPr>
      </p:pic>
      <p:sp>
        <p:nvSpPr>
          <p:cNvPr id="2" name="Title 1"/>
          <p:cNvSpPr>
            <a:spLocks noGrp="1"/>
          </p:cNvSpPr>
          <p:nvPr>
            <p:ph type="title"/>
          </p:nvPr>
        </p:nvSpPr>
        <p:spPr/>
        <p:txBody>
          <a:bodyPr/>
          <a:lstStyle/>
          <a:p>
            <a:r>
              <a:rPr lang="en-US" b="0" i="0" dirty="0" smtClean="0">
                <a:cs typeface="Arial Narrow"/>
              </a:rPr>
              <a:t>FortiGate 2500E</a:t>
            </a:r>
            <a:endParaRPr lang="en-US" dirty="0"/>
          </a:p>
        </p:txBody>
      </p:sp>
      <p:sp>
        <p:nvSpPr>
          <p:cNvPr id="25" name="Rectangle 47"/>
          <p:cNvSpPr>
            <a:spLocks noChangeArrowheads="1"/>
          </p:cNvSpPr>
          <p:nvPr/>
        </p:nvSpPr>
        <p:spPr bwMode="auto">
          <a:xfrm>
            <a:off x="5867401" y="1161143"/>
            <a:ext cx="2884755" cy="1043214"/>
          </a:xfrm>
          <a:prstGeom prst="rect">
            <a:avLst/>
          </a:prstGeom>
          <a:noFill/>
          <a:ln w="9525">
            <a:noFill/>
            <a:miter lim="800000"/>
            <a:headEnd/>
            <a:tailEnd/>
          </a:ln>
        </p:spPr>
        <p:txBody>
          <a:bodyPr lIns="54853" tIns="27427" rIns="54853" bIns="27427" anchor="t">
            <a:prstTxWarp prst="textNoShape">
              <a:avLst/>
            </a:prstTxWarp>
          </a:bodyPr>
          <a:lstStyle/>
          <a:p>
            <a:pPr marL="343047" indent="-343047" defTabSz="914417">
              <a:spcBef>
                <a:spcPct val="20000"/>
              </a:spcBef>
              <a:buClr>
                <a:schemeClr val="accent6"/>
              </a:buClr>
              <a:buFont typeface="+mj-ea"/>
              <a:buAutoNum type="circleNumDbPlain"/>
            </a:pPr>
            <a:r>
              <a:rPr lang="en-US" sz="1000" dirty="0"/>
              <a:t>2x GE RJ45 Management Ports	</a:t>
            </a:r>
          </a:p>
          <a:p>
            <a:pPr marL="343047" indent="-343047" defTabSz="914417">
              <a:spcBef>
                <a:spcPct val="20000"/>
              </a:spcBef>
              <a:buClr>
                <a:schemeClr val="accent6"/>
              </a:buClr>
              <a:buFont typeface="+mj-ea"/>
              <a:buAutoNum type="circleNumDbPlain"/>
            </a:pPr>
            <a:r>
              <a:rPr lang="en-US" sz="1000" dirty="0" smtClean="0"/>
              <a:t>32x </a:t>
            </a:r>
            <a:r>
              <a:rPr lang="en-US" sz="1000" dirty="0"/>
              <a:t>GE </a:t>
            </a:r>
            <a:r>
              <a:rPr lang="en-US" sz="1000" dirty="0" smtClean="0"/>
              <a:t>RJ45 </a:t>
            </a:r>
            <a:r>
              <a:rPr lang="en-US" sz="1000" dirty="0"/>
              <a:t>Ports</a:t>
            </a:r>
            <a:endParaRPr lang="en-US" sz="1000" dirty="0" smtClean="0"/>
          </a:p>
          <a:p>
            <a:pPr marL="343047" indent="-343047" defTabSz="914417">
              <a:spcBef>
                <a:spcPct val="20000"/>
              </a:spcBef>
              <a:buClr>
                <a:schemeClr val="accent6"/>
              </a:buClr>
              <a:buFont typeface="+mj-ea"/>
              <a:buAutoNum type="circleNumDbPlain"/>
            </a:pPr>
            <a:r>
              <a:rPr lang="en-US" sz="1000" dirty="0" smtClean="0"/>
              <a:t>10x </a:t>
            </a:r>
            <a:r>
              <a:rPr lang="en-US" sz="1000" dirty="0"/>
              <a:t>10GE </a:t>
            </a:r>
            <a:r>
              <a:rPr lang="en-US" sz="1000" dirty="0" smtClean="0"/>
              <a:t>SFP+ Slots</a:t>
            </a:r>
          </a:p>
          <a:p>
            <a:pPr marL="343047" indent="-343047" defTabSz="914417">
              <a:spcBef>
                <a:spcPct val="20000"/>
              </a:spcBef>
              <a:buClr>
                <a:schemeClr val="accent6"/>
              </a:buClr>
              <a:buFont typeface="+mj-ea"/>
              <a:buAutoNum type="circleNumDbPlain"/>
            </a:pPr>
            <a:r>
              <a:rPr lang="en-US" sz="1000" dirty="0"/>
              <a:t>2</a:t>
            </a:r>
            <a:r>
              <a:rPr lang="en-US" sz="1000" dirty="0" smtClean="0"/>
              <a:t>x 10GE </a:t>
            </a:r>
            <a:r>
              <a:rPr lang="en-US" sz="1000" dirty="0"/>
              <a:t>SFP+ </a:t>
            </a:r>
            <a:r>
              <a:rPr lang="en-US" sz="1000" dirty="0" smtClean="0"/>
              <a:t>SR Bypass (LC Connector)</a:t>
            </a:r>
            <a:endParaRPr lang="en-US" sz="1000" dirty="0"/>
          </a:p>
        </p:txBody>
      </p:sp>
      <p:pic>
        <p:nvPicPr>
          <p:cNvPr id="27" name="Picture 2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61870" y="2296499"/>
            <a:ext cx="372259" cy="547200"/>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34129" y="2296499"/>
            <a:ext cx="372259" cy="547200"/>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99667" y="2296499"/>
            <a:ext cx="371569" cy="547200"/>
          </a:xfrm>
          <a:prstGeom prst="rect">
            <a:avLst/>
          </a:prstGeom>
        </p:spPr>
      </p:pic>
      <p:pic>
        <p:nvPicPr>
          <p:cNvPr id="37" name="Picture 36" descr="FortiASIC-NP6.png"/>
          <p:cNvPicPr>
            <a:picLocks noChangeAspect="1"/>
          </p:cNvPicPr>
          <p:nvPr/>
        </p:nvPicPr>
        <p:blipFill>
          <a:blip r:embed="rId10" cstate="print">
            <a:duotone>
              <a:schemeClr val="accent4">
                <a:shade val="45000"/>
                <a:satMod val="135000"/>
              </a:schemeClr>
              <a:prstClr val="white"/>
            </a:duotone>
            <a:extLst>
              <a:ext uri="{BEBA8EAE-BF5A-486C-A8C5-ECC9F3942E4B}">
                <a14:imgProps xmlns:a14="http://schemas.microsoft.com/office/drawing/2010/main">
                  <a14:imgLayer r:embed="rId11">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17966" y="2296499"/>
            <a:ext cx="371646" cy="547200"/>
          </a:xfrm>
          <a:prstGeom prst="rect">
            <a:avLst/>
          </a:prstGeom>
        </p:spPr>
      </p:pic>
      <p:sp>
        <p:nvSpPr>
          <p:cNvPr id="39" name="Oval 38"/>
          <p:cNvSpPr/>
          <p:nvPr/>
        </p:nvSpPr>
        <p:spPr bwMode="auto">
          <a:xfrm>
            <a:off x="1162876" y="1751086"/>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r>
              <a:rPr lang="en-US" sz="1100" dirty="0" smtClean="0">
                <a:solidFill>
                  <a:schemeClr val="bg1"/>
                </a:solidFill>
                <a:latin typeface="Arial" charset="0"/>
              </a:rPr>
              <a:t>1</a:t>
            </a:r>
            <a:endParaRPr kumimoji="0" lang="en-US" sz="1100" b="0" i="0" u="none" strike="noStrike" cap="none" normalizeH="0" baseline="0" dirty="0">
              <a:ln>
                <a:noFill/>
              </a:ln>
              <a:solidFill>
                <a:schemeClr val="bg1"/>
              </a:solidFill>
              <a:effectLst/>
              <a:latin typeface="Arial" charset="0"/>
            </a:endParaRPr>
          </a:p>
        </p:txBody>
      </p:sp>
      <p:sp>
        <p:nvSpPr>
          <p:cNvPr id="40" name="Oval 39"/>
          <p:cNvSpPr/>
          <p:nvPr/>
        </p:nvSpPr>
        <p:spPr bwMode="auto">
          <a:xfrm>
            <a:off x="3781729" y="1751086"/>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r>
              <a:rPr lang="en-US" sz="1100" dirty="0">
                <a:solidFill>
                  <a:schemeClr val="bg1"/>
                </a:solidFill>
                <a:latin typeface="Arial" charset="0"/>
              </a:rPr>
              <a:t>3</a:t>
            </a:r>
            <a:endParaRPr kumimoji="0" lang="en-US" sz="1100" b="0" i="0" u="none" strike="noStrike" cap="none" normalizeH="0" baseline="0" dirty="0">
              <a:ln>
                <a:noFill/>
              </a:ln>
              <a:solidFill>
                <a:schemeClr val="bg1"/>
              </a:solidFill>
              <a:effectLst/>
              <a:latin typeface="Arial" charset="0"/>
            </a:endParaRPr>
          </a:p>
        </p:txBody>
      </p:sp>
      <p:sp>
        <p:nvSpPr>
          <p:cNvPr id="41" name="Oval 40"/>
          <p:cNvSpPr/>
          <p:nvPr/>
        </p:nvSpPr>
        <p:spPr bwMode="auto">
          <a:xfrm>
            <a:off x="2485142" y="1751086"/>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r>
              <a:rPr lang="en-US" sz="1100" dirty="0" smtClean="0">
                <a:solidFill>
                  <a:schemeClr val="bg1"/>
                </a:solidFill>
                <a:latin typeface="Arial" charset="0"/>
              </a:rPr>
              <a:t>2</a:t>
            </a:r>
            <a:endParaRPr kumimoji="0" lang="en-US" sz="1100" b="0" i="0" u="none" strike="noStrike" cap="none" normalizeH="0" baseline="0" dirty="0">
              <a:ln>
                <a:noFill/>
              </a:ln>
              <a:solidFill>
                <a:schemeClr val="bg1"/>
              </a:solidFill>
              <a:effectLst/>
              <a:latin typeface="Arial" charset="0"/>
            </a:endParaRPr>
          </a:p>
        </p:txBody>
      </p:sp>
      <p:pic>
        <p:nvPicPr>
          <p:cNvPr id="32" name="Picture 31" descr="Firewall-Sym-Dk.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383578" y="3231739"/>
            <a:ext cx="439011" cy="360000"/>
          </a:xfrm>
          <a:prstGeom prst="rect">
            <a:avLst/>
          </a:prstGeom>
        </p:spPr>
      </p:pic>
      <p:sp>
        <p:nvSpPr>
          <p:cNvPr id="33" name="TextBox 32"/>
          <p:cNvSpPr txBox="1"/>
          <p:nvPr/>
        </p:nvSpPr>
        <p:spPr>
          <a:xfrm>
            <a:off x="967369" y="3121884"/>
            <a:ext cx="1445172" cy="1538883"/>
          </a:xfrm>
          <a:prstGeom prst="rect">
            <a:avLst/>
          </a:prstGeom>
          <a:noFill/>
        </p:spPr>
        <p:txBody>
          <a:bodyPr wrap="square" rtlCol="0">
            <a:spAutoFit/>
          </a:bodyPr>
          <a:lstStyle/>
          <a:p>
            <a:r>
              <a:rPr lang="en-US" sz="1800" b="1" dirty="0" smtClean="0">
                <a:solidFill>
                  <a:srgbClr val="000000"/>
                </a:solidFill>
              </a:rPr>
              <a:t>150 Gbps</a:t>
            </a:r>
          </a:p>
          <a:p>
            <a:r>
              <a:rPr lang="en-US" sz="800" dirty="0" smtClean="0">
                <a:solidFill>
                  <a:schemeClr val="bg1">
                    <a:lumMod val="50000"/>
                  </a:schemeClr>
                </a:solidFill>
              </a:rPr>
              <a:t>Firewall throughput</a:t>
            </a:r>
          </a:p>
          <a:p>
            <a:endParaRPr lang="en-US" sz="800" dirty="0" smtClean="0">
              <a:solidFill>
                <a:schemeClr val="bg1">
                  <a:lumMod val="50000"/>
                </a:schemeClr>
              </a:solidFill>
            </a:endParaRPr>
          </a:p>
          <a:p>
            <a:r>
              <a:rPr lang="en-US" sz="1800" b="1" dirty="0" smtClean="0"/>
              <a:t>20 Million</a:t>
            </a:r>
          </a:p>
          <a:p>
            <a:r>
              <a:rPr lang="en-US" sz="800" dirty="0" smtClean="0">
                <a:solidFill>
                  <a:srgbClr val="7F7F7F"/>
                </a:solidFill>
              </a:rPr>
              <a:t>Concurrent Sessions</a:t>
            </a:r>
          </a:p>
          <a:p>
            <a:endParaRPr lang="en-US" sz="800" dirty="0" smtClean="0">
              <a:solidFill>
                <a:srgbClr val="7F7F7F"/>
              </a:solidFill>
            </a:endParaRPr>
          </a:p>
          <a:p>
            <a:r>
              <a:rPr lang="en-US" sz="1800" b="1" dirty="0" smtClean="0"/>
              <a:t>500,000</a:t>
            </a:r>
            <a:endParaRPr lang="en-US" sz="1800" b="1" dirty="0"/>
          </a:p>
          <a:p>
            <a:r>
              <a:rPr lang="en-US" sz="800" dirty="0" smtClean="0">
                <a:solidFill>
                  <a:srgbClr val="7F7F7F"/>
                </a:solidFill>
              </a:rPr>
              <a:t>New Sessions/Sec</a:t>
            </a:r>
            <a:endParaRPr lang="en-US" sz="800" dirty="0">
              <a:solidFill>
                <a:srgbClr val="7F7F7F"/>
              </a:solidFill>
            </a:endParaRPr>
          </a:p>
        </p:txBody>
      </p:sp>
      <p:cxnSp>
        <p:nvCxnSpPr>
          <p:cNvPr id="34" name="Straight Connector 33"/>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817353"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6274748" y="3146247"/>
            <a:ext cx="2862753" cy="438582"/>
          </a:xfrm>
          <a:prstGeom prst="rect">
            <a:avLst/>
          </a:prstGeom>
          <a:noFill/>
        </p:spPr>
        <p:txBody>
          <a:bodyPr wrap="square" rtlCol="0">
            <a:spAutoFit/>
          </a:bodyPr>
          <a:lstStyle/>
          <a:p>
            <a:r>
              <a:rPr lang="en-US" sz="1200" b="1" dirty="0"/>
              <a:t>Large </a:t>
            </a:r>
            <a:r>
              <a:rPr lang="en-US" sz="1200" b="1" dirty="0" smtClean="0"/>
              <a:t>Enterprise / Data Center </a:t>
            </a:r>
            <a:endParaRPr lang="en-US" sz="1200" b="1" dirty="0"/>
          </a:p>
          <a:p>
            <a:r>
              <a:rPr lang="en-US" sz="1000" dirty="0">
                <a:solidFill>
                  <a:schemeClr val="bg1">
                    <a:lumMod val="50000"/>
                  </a:schemeClr>
                </a:solidFill>
              </a:rPr>
              <a:t>NGFW / </a:t>
            </a:r>
            <a:r>
              <a:rPr lang="en-US" sz="1000" dirty="0" smtClean="0">
                <a:solidFill>
                  <a:schemeClr val="bg1">
                    <a:lumMod val="50000"/>
                  </a:schemeClr>
                </a:solidFill>
              </a:rPr>
              <a:t>ISFW / DCFW</a:t>
            </a:r>
            <a:endParaRPr lang="en-US" sz="1000" dirty="0">
              <a:solidFill>
                <a:schemeClr val="bg1">
                  <a:lumMod val="50000"/>
                </a:schemeClr>
              </a:solidFill>
            </a:endParaRPr>
          </a:p>
        </p:txBody>
      </p:sp>
      <p:pic>
        <p:nvPicPr>
          <p:cNvPr id="48" name="Picture 47"/>
          <p:cNvPicPr>
            <a:picLocks noChangeAspect="1"/>
          </p:cNvPicPr>
          <p:nvPr/>
        </p:nvPicPr>
        <p:blipFill>
          <a:blip r:embed="rId13">
            <a:duotone>
              <a:schemeClr val="accent3">
                <a:shade val="45000"/>
                <a:satMod val="135000"/>
              </a:schemeClr>
              <a:prstClr val="white"/>
            </a:duotone>
            <a:extLst>
              <a:ext uri="{BEBA8EAE-BF5A-486C-A8C5-ECC9F3942E4B}">
                <a14:imgProps xmlns:a14="http://schemas.microsoft.com/office/drawing/2010/main">
                  <a14:imgLayer r:embed="rId14">
                    <a14:imgEffect>
                      <a14:saturation sat="200000"/>
                    </a14:imgEffect>
                    <a14:imgEffect>
                      <a14:brightnessContrast bright="90000" contrast="-60000"/>
                    </a14:imgEffect>
                  </a14:imgLayer>
                </a14:imgProps>
              </a:ext>
            </a:extLst>
          </a:blip>
          <a:stretch>
            <a:fillRect/>
          </a:stretch>
        </p:blipFill>
        <p:spPr>
          <a:xfrm>
            <a:off x="5817353" y="3121883"/>
            <a:ext cx="485761" cy="485761"/>
          </a:xfrm>
          <a:prstGeom prst="rect">
            <a:avLst/>
          </a:prstGeom>
        </p:spPr>
      </p:pic>
      <p:cxnSp>
        <p:nvCxnSpPr>
          <p:cNvPr id="49" name="Straight Connector 48"/>
          <p:cNvCxnSpPr/>
          <p:nvPr/>
        </p:nvCxnSpPr>
        <p:spPr>
          <a:xfrm>
            <a:off x="5660138" y="1161143"/>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60" name="Picture 59"/>
          <p:cNvPicPr>
            <a:picLocks noChangeAspect="1"/>
          </p:cNvPicPr>
          <p:nvPr/>
        </p:nvPicPr>
        <p:blipFill>
          <a:blip r:embed="rId15"/>
          <a:stretch>
            <a:fillRect/>
          </a:stretch>
        </p:blipFill>
        <p:spPr>
          <a:xfrm>
            <a:off x="7396792" y="4062940"/>
            <a:ext cx="505867" cy="503339"/>
          </a:xfrm>
          <a:prstGeom prst="rect">
            <a:avLst/>
          </a:prstGeom>
        </p:spPr>
      </p:pic>
      <p:pic>
        <p:nvPicPr>
          <p:cNvPr id="61" name="Picture 60"/>
          <p:cNvPicPr>
            <a:picLocks noChangeAspect="1"/>
          </p:cNvPicPr>
          <p:nvPr/>
        </p:nvPicPr>
        <p:blipFill>
          <a:blip r:embed="rId16"/>
          <a:stretch>
            <a:fillRect/>
          </a:stretch>
        </p:blipFill>
        <p:spPr>
          <a:xfrm>
            <a:off x="6703207" y="4104600"/>
            <a:ext cx="468167" cy="438533"/>
          </a:xfrm>
          <a:prstGeom prst="rect">
            <a:avLst/>
          </a:prstGeom>
        </p:spPr>
      </p:pic>
      <p:pic>
        <p:nvPicPr>
          <p:cNvPr id="62" name="Picture 61"/>
          <p:cNvPicPr>
            <a:picLocks noChangeAspect="1"/>
          </p:cNvPicPr>
          <p:nvPr/>
        </p:nvPicPr>
        <p:blipFill>
          <a:blip r:embed="rId17"/>
          <a:stretch>
            <a:fillRect/>
          </a:stretch>
        </p:blipFill>
        <p:spPr>
          <a:xfrm>
            <a:off x="8097409" y="4111844"/>
            <a:ext cx="613216" cy="427264"/>
          </a:xfrm>
          <a:prstGeom prst="rect">
            <a:avLst/>
          </a:prstGeom>
        </p:spPr>
      </p:pic>
      <p:grpSp>
        <p:nvGrpSpPr>
          <p:cNvPr id="63" name="Group 62"/>
          <p:cNvGrpSpPr/>
          <p:nvPr/>
        </p:nvGrpSpPr>
        <p:grpSpPr>
          <a:xfrm>
            <a:off x="5984936" y="4091311"/>
            <a:ext cx="482083" cy="459205"/>
            <a:chOff x="5818638" y="4203821"/>
            <a:chExt cx="467667" cy="445474"/>
          </a:xfrm>
        </p:grpSpPr>
        <p:pic>
          <p:nvPicPr>
            <p:cNvPr id="64" name="Picture 63"/>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65" name="Picture 64"/>
            <p:cNvPicPr>
              <a:picLocks noChangeAspect="1"/>
            </p:cNvPicPr>
            <p:nvPr/>
          </p:nvPicPr>
          <p:blipFill>
            <a:blip r:embed="rId19"/>
            <a:stretch>
              <a:fillRect/>
            </a:stretch>
          </p:blipFill>
          <p:spPr>
            <a:xfrm flipH="1">
              <a:off x="5869115" y="4203821"/>
              <a:ext cx="417190" cy="445474"/>
            </a:xfrm>
            <a:prstGeom prst="rect">
              <a:avLst/>
            </a:prstGeom>
          </p:spPr>
        </p:pic>
      </p:grpSp>
      <p:sp>
        <p:nvSpPr>
          <p:cNvPr id="66" name="Rounded Rectangle 65"/>
          <p:cNvSpPr/>
          <p:nvPr/>
        </p:nvSpPr>
        <p:spPr bwMode="invGray">
          <a:xfrm>
            <a:off x="6189612" y="4374692"/>
            <a:ext cx="440118" cy="152192"/>
          </a:xfrm>
          <a:prstGeom prst="roundRect">
            <a:avLst>
              <a:gd name="adj" fmla="val 50000"/>
            </a:avLst>
          </a:prstGeom>
          <a:solidFill>
            <a:schemeClr val="bg2">
              <a:lumMod val="25000"/>
            </a:schemeClr>
          </a:solidFill>
          <a:ln w="9525">
            <a:noFill/>
            <a:round/>
            <a:headEnd/>
            <a:tailEnd/>
          </a:ln>
          <a:extLst/>
        </p:spPr>
        <p:txBody>
          <a:bodyPr wrap="square" lIns="36000" rIns="36000" rtlCol="0" anchor="ctr"/>
          <a:lstStyle/>
          <a:p>
            <a:pPr algn="ctr" defTabSz="342879"/>
            <a:r>
              <a:rPr lang="en-US" sz="900" b="1" dirty="0" smtClean="0">
                <a:solidFill>
                  <a:schemeClr val="bg1"/>
                </a:solidFill>
              </a:rPr>
              <a:t>8,000</a:t>
            </a:r>
          </a:p>
        </p:txBody>
      </p:sp>
      <p:sp>
        <p:nvSpPr>
          <p:cNvPr id="67" name="Rounded Rectangle 66"/>
          <p:cNvSpPr/>
          <p:nvPr/>
        </p:nvSpPr>
        <p:spPr bwMode="invGray">
          <a:xfrm>
            <a:off x="6848232" y="4374692"/>
            <a:ext cx="413848" cy="152192"/>
          </a:xfrm>
          <a:prstGeom prst="roundRect">
            <a:avLst>
              <a:gd name="adj" fmla="val 50000"/>
            </a:avLst>
          </a:prstGeom>
          <a:solidFill>
            <a:schemeClr val="bg2">
              <a:lumMod val="25000"/>
            </a:schemeClr>
          </a:solidFill>
          <a:ln w="9525">
            <a:noFill/>
            <a:round/>
            <a:headEnd/>
            <a:tailEnd/>
          </a:ln>
          <a:extLst/>
        </p:spPr>
        <p:txBody>
          <a:bodyPr wrap="square" lIns="36000" rIns="36000" rtlCol="0" anchor="ctr"/>
          <a:lstStyle/>
          <a:p>
            <a:pPr algn="ctr" defTabSz="342879"/>
            <a:r>
              <a:rPr lang="en-US" sz="900" b="1" dirty="0" smtClean="0">
                <a:solidFill>
                  <a:schemeClr val="bg1"/>
                </a:solidFill>
              </a:rPr>
              <a:t>5,000</a:t>
            </a:r>
          </a:p>
        </p:txBody>
      </p:sp>
      <p:sp>
        <p:nvSpPr>
          <p:cNvPr id="68" name="Rounded Rectangle 67"/>
          <p:cNvSpPr/>
          <p:nvPr/>
        </p:nvSpPr>
        <p:spPr bwMode="invGray">
          <a:xfrm>
            <a:off x="7675167" y="4374692"/>
            <a:ext cx="422242" cy="152192"/>
          </a:xfrm>
          <a:prstGeom prst="roundRect">
            <a:avLst>
              <a:gd name="adj" fmla="val 50000"/>
            </a:avLst>
          </a:prstGeom>
          <a:solidFill>
            <a:schemeClr val="bg2">
              <a:lumMod val="25000"/>
            </a:schemeClr>
          </a:solidFill>
          <a:ln w="9525">
            <a:noFill/>
            <a:round/>
            <a:headEnd/>
            <a:tailEnd/>
          </a:ln>
          <a:extLst/>
        </p:spPr>
        <p:txBody>
          <a:bodyPr wrap="square" lIns="36000" rIns="36000" rtlCol="0" anchor="ctr"/>
          <a:lstStyle/>
          <a:p>
            <a:pPr algn="ctr" defTabSz="342879"/>
            <a:r>
              <a:rPr lang="en-US" sz="900" b="1" dirty="0" smtClean="0">
                <a:solidFill>
                  <a:schemeClr val="bg1"/>
                </a:solidFill>
              </a:rPr>
              <a:t>4,096</a:t>
            </a:r>
          </a:p>
        </p:txBody>
      </p:sp>
      <p:sp>
        <p:nvSpPr>
          <p:cNvPr id="50" name="Oval 49"/>
          <p:cNvSpPr/>
          <p:nvPr/>
        </p:nvSpPr>
        <p:spPr bwMode="auto">
          <a:xfrm>
            <a:off x="4351424" y="1751086"/>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r>
              <a:rPr lang="en-US" sz="1100" dirty="0" smtClean="0">
                <a:solidFill>
                  <a:schemeClr val="bg1"/>
                </a:solidFill>
                <a:latin typeface="Arial" charset="0"/>
              </a:rPr>
              <a:t>4</a:t>
            </a:r>
            <a:endParaRPr kumimoji="0" lang="en-US" sz="1100" b="0" i="0" u="none" strike="noStrike" cap="none" normalizeH="0" baseline="0" dirty="0">
              <a:ln>
                <a:noFill/>
              </a:ln>
              <a:solidFill>
                <a:schemeClr val="bg1"/>
              </a:solidFill>
              <a:effectLst/>
              <a:latin typeface="Arial" charset="0"/>
            </a:endParaRPr>
          </a:p>
        </p:txBody>
      </p:sp>
      <p:pic>
        <p:nvPicPr>
          <p:cNvPr id="52" name="Picture 51" descr="Storage-480GB.png"/>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629454" y="2296499"/>
            <a:ext cx="371646" cy="547200"/>
          </a:xfrm>
          <a:prstGeom prst="rect">
            <a:avLst/>
          </a:prstGeom>
        </p:spPr>
      </p:pic>
      <p:pic>
        <p:nvPicPr>
          <p:cNvPr id="54" name="Picture 53"/>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7280665" y="2296795"/>
            <a:ext cx="372259" cy="547200"/>
          </a:xfrm>
          <a:prstGeom prst="rect">
            <a:avLst/>
          </a:prstGeom>
        </p:spPr>
      </p:pic>
      <p:pic>
        <p:nvPicPr>
          <p:cNvPr id="55" name="Picture 54"/>
          <p:cNvPicPr>
            <a:picLocks noChangeAspect="1"/>
          </p:cNvPicPr>
          <p:nvPr/>
        </p:nvPicPr>
        <p:blipFill>
          <a:blip r:embed="rId22"/>
          <a:stretch>
            <a:fillRect/>
          </a:stretch>
        </p:blipFill>
        <p:spPr>
          <a:xfrm>
            <a:off x="2837795" y="90803"/>
            <a:ext cx="533400" cy="533400"/>
          </a:xfrm>
          <a:prstGeom prst="rect">
            <a:avLst/>
          </a:prstGeom>
        </p:spPr>
      </p:pic>
      <p:sp>
        <p:nvSpPr>
          <p:cNvPr id="53" name="Rounded Rectangle 52"/>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69" name="Picture 68" descr="Hacker-Dk.png"/>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71" name="TextBox 70"/>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11.5 Gbps</a:t>
            </a:r>
          </a:p>
          <a:p>
            <a:r>
              <a:rPr lang="en-US" sz="800" dirty="0" smtClean="0">
                <a:solidFill>
                  <a:srgbClr val="7F7F7F"/>
                </a:solidFill>
              </a:rPr>
              <a:t>IPS Throughput</a:t>
            </a:r>
          </a:p>
          <a:p>
            <a:endParaRPr lang="en-US" sz="800" dirty="0" smtClean="0">
              <a:solidFill>
                <a:srgbClr val="7F7F7F"/>
              </a:solidFill>
            </a:endParaRPr>
          </a:p>
          <a:p>
            <a:r>
              <a:rPr lang="en-US" sz="1800" b="1" dirty="0">
                <a:solidFill>
                  <a:srgbClr val="000000"/>
                </a:solidFill>
              </a:rPr>
              <a:t>9</a:t>
            </a:r>
            <a:r>
              <a:rPr lang="en-US" sz="1800" b="1" dirty="0" smtClean="0">
                <a:solidFill>
                  <a:srgbClr val="000000"/>
                </a:solidFill>
              </a:rPr>
              <a:t> </a:t>
            </a:r>
            <a:r>
              <a:rPr lang="en-US" sz="1800" b="1" dirty="0">
                <a:solidFill>
                  <a:srgbClr val="000000"/>
                </a:solidFill>
              </a:rPr>
              <a:t>Gbps</a:t>
            </a: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5.4 Gbps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72" name="Picture 71" descr="NGFW_sym.png"/>
          <p:cNvPicPr>
            <a:picLocks noChangeAspect="1"/>
          </p:cNvPicPr>
          <p:nvPr/>
        </p:nvPicPr>
        <p:blipFill>
          <a:blip r:embed="rId24" cstate="email">
            <a:extLst>
              <a:ext uri="{BEBA8EAE-BF5A-486C-A8C5-ECC9F3942E4B}">
                <a14:imgProps xmlns:a14="http://schemas.microsoft.com/office/drawing/2010/main">
                  <a14:imgLayer r:embed="rId25">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73" name="Picture 72"/>
          <p:cNvPicPr>
            <a:picLocks noChangeAspect="1"/>
          </p:cNvPicPr>
          <p:nvPr/>
        </p:nvPicPr>
        <p:blipFill>
          <a:blip r:embed="rId26"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4150827431"/>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b="0" i="0" dirty="0" smtClean="0"/>
              <a:t>FortiGate</a:t>
            </a:r>
            <a:r>
              <a:rPr lang="en-US" b="0" i="0" dirty="0"/>
              <a:t> </a:t>
            </a:r>
            <a:r>
              <a:rPr lang="en-US" dirty="0" smtClean="0"/>
              <a:t>3000D</a:t>
            </a:r>
            <a:endParaRPr lang="en-US" b="0" i="0" dirty="0"/>
          </a:p>
        </p:txBody>
      </p:sp>
      <p:grpSp>
        <p:nvGrpSpPr>
          <p:cNvPr id="5" name="Group 4"/>
          <p:cNvGrpSpPr>
            <a:grpSpLocks noChangeAspect="1"/>
          </p:cNvGrpSpPr>
          <p:nvPr/>
        </p:nvGrpSpPr>
        <p:grpSpPr>
          <a:xfrm>
            <a:off x="1094011" y="1189338"/>
            <a:ext cx="3600000" cy="1501174"/>
            <a:chOff x="711199" y="1047300"/>
            <a:chExt cx="4320002" cy="1801410"/>
          </a:xfrm>
        </p:grpSpPr>
        <p:pic>
          <p:nvPicPr>
            <p:cNvPr id="3" name="Picture 2" descr="FG-3000D-Fron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1199" y="1047300"/>
              <a:ext cx="4320000" cy="802573"/>
            </a:xfrm>
            <a:prstGeom prst="rect">
              <a:avLst/>
            </a:prstGeom>
          </p:spPr>
        </p:pic>
        <p:pic>
          <p:nvPicPr>
            <p:cNvPr id="18" name="Picture 17" descr="FG-3200D-Bac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201" y="1963494"/>
              <a:ext cx="4320000" cy="885216"/>
            </a:xfrm>
            <a:prstGeom prst="rect">
              <a:avLst/>
            </a:prstGeom>
          </p:spPr>
        </p:pic>
      </p:grpSp>
      <p:sp>
        <p:nvSpPr>
          <p:cNvPr id="26"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Management Ports</a:t>
            </a:r>
          </a:p>
          <a:p>
            <a:pPr marL="343033" indent="-343033" defTabSz="914379">
              <a:spcBef>
                <a:spcPct val="20000"/>
              </a:spcBef>
              <a:buClr>
                <a:schemeClr val="accent6"/>
              </a:buClr>
              <a:buFont typeface="+mj-ea"/>
              <a:buAutoNum type="circleNumDbPlain"/>
            </a:pPr>
            <a:r>
              <a:rPr lang="en-US" sz="1000" b="1" dirty="0"/>
              <a:t>16x 10G SFP+/GE SFP Slots </a:t>
            </a:r>
          </a:p>
        </p:txBody>
      </p:sp>
      <p:pic>
        <p:nvPicPr>
          <p:cNvPr id="31" name="Picture 3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89962" y="2296499"/>
            <a:ext cx="371569" cy="547200"/>
          </a:xfrm>
          <a:prstGeom prst="rect">
            <a:avLst/>
          </a:prstGeom>
        </p:spPr>
      </p:pic>
      <p:pic>
        <p:nvPicPr>
          <p:cNvPr id="32" name="Picture 31"/>
          <p:cNvPicPr>
            <a:picLocks noChangeAspect="1"/>
          </p:cNvPicPr>
          <p:nvPr/>
        </p:nvPicPr>
        <p:blipFill rotWithShape="1">
          <a:blip r:embed="rId5" cstate="print">
            <a:extLst>
              <a:ext uri="{28A0092B-C50C-407E-A947-70E740481C1C}">
                <a14:useLocalDpi xmlns:a14="http://schemas.microsoft.com/office/drawing/2010/main"/>
              </a:ext>
            </a:extLst>
          </a:blip>
          <a:srcRect t="-1"/>
          <a:stretch/>
        </p:blipFill>
        <p:spPr>
          <a:xfrm>
            <a:off x="8061532" y="2306768"/>
            <a:ext cx="349923" cy="547200"/>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73798" y="2297696"/>
            <a:ext cx="372259" cy="547200"/>
          </a:xfrm>
          <a:prstGeom prst="rect">
            <a:avLst/>
          </a:prstGeom>
        </p:spPr>
      </p:pic>
      <p:pic>
        <p:nvPicPr>
          <p:cNvPr id="35" name="Picture 3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46057" y="2296971"/>
            <a:ext cx="372259" cy="547200"/>
          </a:xfrm>
          <a:prstGeom prst="rect">
            <a:avLst/>
          </a:prstGeom>
        </p:spPr>
      </p:pic>
      <p:pic>
        <p:nvPicPr>
          <p:cNvPr id="36" name="Picture 35"/>
          <p:cNvPicPr>
            <a:picLocks noChangeAspect="1"/>
          </p:cNvPicPr>
          <p:nvPr/>
        </p:nvPicPr>
        <p:blipFill>
          <a:blip r:embed="rId8" cstate="print">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6188099" y="2297696"/>
            <a:ext cx="372258" cy="547200"/>
          </a:xfrm>
          <a:prstGeom prst="rect">
            <a:avLst/>
          </a:prstGeom>
        </p:spPr>
      </p:pic>
      <p:pic>
        <p:nvPicPr>
          <p:cNvPr id="37" name="Picture 3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411454" y="2306768"/>
            <a:ext cx="349200" cy="601620"/>
          </a:xfrm>
          <a:prstGeom prst="rect">
            <a:avLst/>
          </a:prstGeom>
        </p:spPr>
      </p:pic>
      <p:pic>
        <p:nvPicPr>
          <p:cNvPr id="38" name="Picture 37" descr="FortiASIC-NP6.png"/>
          <p:cNvPicPr>
            <a:picLocks noChangeAspect="1"/>
          </p:cNvPicPr>
          <p:nvPr/>
        </p:nvPicPr>
        <p:blipFill>
          <a:blip r:embed="rId11" cstate="print">
            <a:duotone>
              <a:schemeClr val="accent4">
                <a:shade val="45000"/>
                <a:satMod val="135000"/>
              </a:schemeClr>
              <a:prstClr val="white"/>
            </a:duotone>
            <a:extLst>
              <a:ext uri="{BEBA8EAE-BF5A-486C-A8C5-ECC9F3942E4B}">
                <a14:imgProps xmlns:a14="http://schemas.microsoft.com/office/drawing/2010/main">
                  <a14:imgLayer r:embed="rId12">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17966" y="2296499"/>
            <a:ext cx="371646" cy="547200"/>
          </a:xfrm>
          <a:prstGeom prst="rect">
            <a:avLst/>
          </a:prstGeom>
        </p:spPr>
      </p:pic>
      <p:pic>
        <p:nvPicPr>
          <p:cNvPr id="2" name="Picture 1" descr="Storage-480GB.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318317" y="2296499"/>
            <a:ext cx="371646" cy="547200"/>
          </a:xfrm>
          <a:prstGeom prst="rect">
            <a:avLst/>
          </a:prstGeom>
        </p:spPr>
      </p:pic>
      <p:sp>
        <p:nvSpPr>
          <p:cNvPr id="39" name="Oval 38"/>
          <p:cNvSpPr/>
          <p:nvPr/>
        </p:nvSpPr>
        <p:spPr bwMode="auto">
          <a:xfrm>
            <a:off x="1478651" y="1792280"/>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41" name="Oval 40"/>
          <p:cNvSpPr/>
          <p:nvPr/>
        </p:nvSpPr>
        <p:spPr bwMode="auto">
          <a:xfrm>
            <a:off x="3073425" y="1792280"/>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pic>
        <p:nvPicPr>
          <p:cNvPr id="19" name="Picture 18" descr="Firewall-Sym-Dk.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20" name="TextBox 19"/>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80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50 Million</a:t>
            </a:r>
          </a:p>
          <a:p>
            <a:r>
              <a:rPr lang="en-US" sz="800" dirty="0">
                <a:solidFill>
                  <a:srgbClr val="7F7F7F"/>
                </a:solidFill>
              </a:rPr>
              <a:t>Concurrent Sessions</a:t>
            </a:r>
          </a:p>
          <a:p>
            <a:endParaRPr lang="en-US" sz="800" dirty="0">
              <a:solidFill>
                <a:srgbClr val="7F7F7F"/>
              </a:solidFill>
            </a:endParaRPr>
          </a:p>
          <a:p>
            <a:r>
              <a:rPr lang="en-US" sz="1800" b="1" dirty="0"/>
              <a:t>400,000</a:t>
            </a:r>
          </a:p>
          <a:p>
            <a:r>
              <a:rPr lang="en-US" sz="800" dirty="0">
                <a:solidFill>
                  <a:srgbClr val="7F7F7F"/>
                </a:solidFill>
              </a:rPr>
              <a:t>New Sessions/Sec</a:t>
            </a:r>
          </a:p>
        </p:txBody>
      </p:sp>
      <p:cxnSp>
        <p:nvCxnSpPr>
          <p:cNvPr id="21" name="Straight Connector 20"/>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274749" y="3146248"/>
            <a:ext cx="2862753" cy="615553"/>
          </a:xfrm>
          <a:prstGeom prst="rect">
            <a:avLst/>
          </a:prstGeom>
          <a:noFill/>
        </p:spPr>
        <p:txBody>
          <a:bodyPr wrap="square" lIns="91436" tIns="45718" rIns="91436" bIns="45718" rtlCol="0">
            <a:spAutoFit/>
          </a:bodyPr>
          <a:lstStyle/>
          <a:p>
            <a:r>
              <a:rPr lang="en-US" sz="1200" b="1" dirty="0"/>
              <a:t>Large Enterprise / Data Center / Service Provider</a:t>
            </a:r>
          </a:p>
          <a:p>
            <a:r>
              <a:rPr lang="en-US" sz="1000" dirty="0">
                <a:solidFill>
                  <a:schemeClr val="bg1">
                    <a:lumMod val="50000"/>
                  </a:schemeClr>
                </a:solidFill>
              </a:rPr>
              <a:t>NGFW / ISFW / DCFW /CCFW</a:t>
            </a:r>
          </a:p>
        </p:txBody>
      </p:sp>
      <p:pic>
        <p:nvPicPr>
          <p:cNvPr id="29" name="Picture 28"/>
          <p:cNvPicPr>
            <a:picLocks noChangeAspect="1"/>
          </p:cNvPicPr>
          <p:nvPr/>
        </p:nvPicPr>
        <p:blipFill>
          <a:blip r:embed="rId15">
            <a:duotone>
              <a:schemeClr val="accent3">
                <a:shade val="45000"/>
                <a:satMod val="135000"/>
              </a:schemeClr>
              <a:prstClr val="white"/>
            </a:duotone>
            <a:extLst>
              <a:ext uri="{BEBA8EAE-BF5A-486C-A8C5-ECC9F3942E4B}">
                <a14:imgProps xmlns:a14="http://schemas.microsoft.com/office/drawing/2010/main">
                  <a14:imgLayer r:embed="rId16">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pic>
        <p:nvPicPr>
          <p:cNvPr id="30" name="Picture 29"/>
          <p:cNvPicPr>
            <a:picLocks noChangeAspect="1"/>
          </p:cNvPicPr>
          <p:nvPr/>
        </p:nvPicPr>
        <p:blipFill>
          <a:blip r:embed="rId17"/>
          <a:stretch>
            <a:fillRect/>
          </a:stretch>
        </p:blipFill>
        <p:spPr>
          <a:xfrm>
            <a:off x="7396793" y="4062941"/>
            <a:ext cx="505867" cy="503339"/>
          </a:xfrm>
          <a:prstGeom prst="rect">
            <a:avLst/>
          </a:prstGeom>
        </p:spPr>
      </p:pic>
      <p:pic>
        <p:nvPicPr>
          <p:cNvPr id="33" name="Picture 32"/>
          <p:cNvPicPr>
            <a:picLocks noChangeAspect="1"/>
          </p:cNvPicPr>
          <p:nvPr/>
        </p:nvPicPr>
        <p:blipFill>
          <a:blip r:embed="rId18"/>
          <a:stretch>
            <a:fillRect/>
          </a:stretch>
        </p:blipFill>
        <p:spPr>
          <a:xfrm>
            <a:off x="6703208" y="4104601"/>
            <a:ext cx="468167" cy="438533"/>
          </a:xfrm>
          <a:prstGeom prst="rect">
            <a:avLst/>
          </a:prstGeom>
        </p:spPr>
      </p:pic>
      <p:pic>
        <p:nvPicPr>
          <p:cNvPr id="40" name="Picture 39"/>
          <p:cNvPicPr>
            <a:picLocks noChangeAspect="1"/>
          </p:cNvPicPr>
          <p:nvPr/>
        </p:nvPicPr>
        <p:blipFill>
          <a:blip r:embed="rId19"/>
          <a:stretch>
            <a:fillRect/>
          </a:stretch>
        </p:blipFill>
        <p:spPr>
          <a:xfrm>
            <a:off x="8097409" y="4111845"/>
            <a:ext cx="613216" cy="427264"/>
          </a:xfrm>
          <a:prstGeom prst="rect">
            <a:avLst/>
          </a:prstGeom>
        </p:spPr>
      </p:pic>
      <p:grpSp>
        <p:nvGrpSpPr>
          <p:cNvPr id="42" name="Group 41"/>
          <p:cNvGrpSpPr/>
          <p:nvPr/>
        </p:nvGrpSpPr>
        <p:grpSpPr>
          <a:xfrm>
            <a:off x="5984936" y="4091312"/>
            <a:ext cx="482083" cy="459205"/>
            <a:chOff x="5818638" y="4203821"/>
            <a:chExt cx="467667" cy="445474"/>
          </a:xfrm>
        </p:grpSpPr>
        <p:pic>
          <p:nvPicPr>
            <p:cNvPr id="43" name="Picture 42"/>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44" name="Picture 43"/>
            <p:cNvPicPr>
              <a:picLocks noChangeAspect="1"/>
            </p:cNvPicPr>
            <p:nvPr/>
          </p:nvPicPr>
          <p:blipFill>
            <a:blip r:embed="rId21"/>
            <a:stretch>
              <a:fillRect/>
            </a:stretch>
          </p:blipFill>
          <p:spPr>
            <a:xfrm flipH="1">
              <a:off x="5869115" y="4203821"/>
              <a:ext cx="417190" cy="445474"/>
            </a:xfrm>
            <a:prstGeom prst="rect">
              <a:avLst/>
            </a:prstGeom>
          </p:spPr>
        </p:pic>
      </p:grpSp>
      <p:sp>
        <p:nvSpPr>
          <p:cNvPr id="45" name="Rounded Rectangle 44"/>
          <p:cNvSpPr/>
          <p:nvPr/>
        </p:nvSpPr>
        <p:spPr bwMode="invGray">
          <a:xfrm>
            <a:off x="6101957" y="4374693"/>
            <a:ext cx="527774"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20,000</a:t>
            </a:r>
          </a:p>
        </p:txBody>
      </p:sp>
      <p:sp>
        <p:nvSpPr>
          <p:cNvPr id="46" name="Rounded Rectangle 45"/>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5,000</a:t>
            </a:r>
          </a:p>
        </p:txBody>
      </p:sp>
      <p:sp>
        <p:nvSpPr>
          <p:cNvPr id="47" name="Rounded Rectangle 46"/>
          <p:cNvSpPr/>
          <p:nvPr/>
        </p:nvSpPr>
        <p:spPr bwMode="invGray">
          <a:xfrm>
            <a:off x="7675167" y="4374693"/>
            <a:ext cx="42224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4,096</a:t>
            </a:r>
          </a:p>
        </p:txBody>
      </p:sp>
      <p:cxnSp>
        <p:nvCxnSpPr>
          <p:cNvPr id="49" name="Straight Connector 48"/>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51" name="Rounded Rectangle 50"/>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48" name="Picture 47" descr="Hacker-Dk.png"/>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52" name="TextBox 51"/>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20 Gbps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13.5 </a:t>
            </a:r>
            <a:r>
              <a:rPr lang="en-US" sz="1800" b="1" dirty="0">
                <a:solidFill>
                  <a:srgbClr val="000000"/>
                </a:solidFill>
              </a:rPr>
              <a:t>Gbps</a:t>
            </a: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12 Gbps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53" name="Picture 52" descr="NGFW_sym.png"/>
          <p:cNvPicPr>
            <a:picLocks noChangeAspect="1"/>
          </p:cNvPicPr>
          <p:nvPr/>
        </p:nvPicPr>
        <p:blipFill>
          <a:blip r:embed="rId23" cstate="email">
            <a:extLst>
              <a:ext uri="{BEBA8EAE-BF5A-486C-A8C5-ECC9F3942E4B}">
                <a14:imgProps xmlns:a14="http://schemas.microsoft.com/office/drawing/2010/main">
                  <a14:imgLayer r:embed="rId24">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54" name="Picture 53"/>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3992559646"/>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437" name="Shape 437"/>
          <p:cNvSpPr txBox="1">
            <a:spLocks noGrp="1"/>
          </p:cNvSpPr>
          <p:nvPr>
            <p:ph type="title"/>
          </p:nvPr>
        </p:nvSpPr>
        <p:spPr>
          <a:xfrm>
            <a:off x="457200" y="19877"/>
            <a:ext cx="7893698" cy="648222"/>
          </a:xfrm>
          <a:prstGeom prst="rect">
            <a:avLst/>
          </a:prstGeom>
          <a:noFill/>
          <a:ln>
            <a:noFill/>
          </a:ln>
        </p:spPr>
        <p:txBody>
          <a:bodyPr lIns="91421" tIns="45698" rIns="91421" bIns="45698" anchor="ctr" anchorCtr="0">
            <a:noAutofit/>
          </a:bodyPr>
          <a:lstStyle/>
          <a:p>
            <a:pPr>
              <a:spcBef>
                <a:spcPts val="0"/>
              </a:spcBef>
              <a:buClr>
                <a:schemeClr val="dk1"/>
              </a:buClr>
              <a:buSzPct val="25000"/>
            </a:pPr>
            <a:r>
              <a:rPr lang="en">
                <a:solidFill>
                  <a:schemeClr val="dk1"/>
                </a:solidFill>
                <a:latin typeface="Arial"/>
                <a:ea typeface="Arial"/>
                <a:cs typeface="Arial"/>
                <a:sym typeface="Arial"/>
              </a:rPr>
              <a:t>FortiGate Deployments</a:t>
            </a:r>
          </a:p>
        </p:txBody>
      </p:sp>
      <p:cxnSp>
        <p:nvCxnSpPr>
          <p:cNvPr id="134" name="Shape 85"/>
          <p:cNvCxnSpPr/>
          <p:nvPr/>
        </p:nvCxnSpPr>
        <p:spPr>
          <a:xfrm rot="10800000" flipH="1">
            <a:off x="4247783" y="1526796"/>
            <a:ext cx="660400" cy="1034500"/>
          </a:xfrm>
          <a:prstGeom prst="straightConnector1">
            <a:avLst/>
          </a:prstGeom>
          <a:solidFill>
            <a:schemeClr val="accent2">
              <a:alpha val="41960"/>
            </a:schemeClr>
          </a:solidFill>
          <a:ln w="38100" cap="flat" cmpd="sng">
            <a:solidFill>
              <a:srgbClr val="666666"/>
            </a:solidFill>
            <a:prstDash val="dot"/>
            <a:round/>
            <a:headEnd type="none" w="med" len="med"/>
            <a:tailEnd type="none" w="med" len="med"/>
          </a:ln>
        </p:spPr>
      </p:cxnSp>
      <p:pic>
        <p:nvPicPr>
          <p:cNvPr id="135" name="Shape 8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157924" y="1046119"/>
            <a:ext cx="1239748" cy="756324"/>
          </a:xfrm>
          <a:prstGeom prst="rect">
            <a:avLst/>
          </a:prstGeom>
          <a:noFill/>
          <a:ln>
            <a:noFill/>
          </a:ln>
        </p:spPr>
      </p:pic>
      <p:sp>
        <p:nvSpPr>
          <p:cNvPr id="136" name="Shape 87"/>
          <p:cNvSpPr/>
          <p:nvPr/>
        </p:nvSpPr>
        <p:spPr>
          <a:xfrm>
            <a:off x="4419444" y="3449090"/>
            <a:ext cx="2429191" cy="1056539"/>
          </a:xfrm>
          <a:prstGeom prst="roundRect">
            <a:avLst>
              <a:gd name="adj" fmla="val 16667"/>
            </a:avLst>
          </a:prstGeom>
          <a:solidFill>
            <a:srgbClr val="F2F2F2"/>
          </a:solidFill>
          <a:ln w="9525" cap="flat" cmpd="sng">
            <a:solidFill>
              <a:srgbClr val="C8C8C8"/>
            </a:solidFill>
            <a:prstDash val="solid"/>
            <a:round/>
            <a:headEnd type="none" w="med" len="med"/>
            <a:tailEnd type="none" w="med" len="med"/>
          </a:ln>
        </p:spPr>
        <p:txBody>
          <a:bodyPr lIns="91421" tIns="45698" rIns="91421" bIns="45698" anchor="ctr" anchorCtr="0">
            <a:noAutofit/>
          </a:bodyPr>
          <a:lstStyle/>
          <a:p>
            <a:pPr algn="ctr"/>
            <a:endParaRPr sz="2000">
              <a:solidFill>
                <a:schemeClr val="dk1"/>
              </a:solidFill>
              <a:latin typeface="Arial"/>
              <a:ea typeface="Arial"/>
              <a:cs typeface="Arial"/>
              <a:sym typeface="Arial"/>
            </a:endParaRPr>
          </a:p>
        </p:txBody>
      </p:sp>
      <p:sp>
        <p:nvSpPr>
          <p:cNvPr id="137" name="Shape 88"/>
          <p:cNvSpPr/>
          <p:nvPr/>
        </p:nvSpPr>
        <p:spPr>
          <a:xfrm>
            <a:off x="277590" y="1089812"/>
            <a:ext cx="2567711" cy="3514355"/>
          </a:xfrm>
          <a:prstGeom prst="roundRect">
            <a:avLst>
              <a:gd name="adj" fmla="val 16667"/>
            </a:avLst>
          </a:prstGeom>
          <a:solidFill>
            <a:srgbClr val="F2F2F2"/>
          </a:solidFill>
          <a:ln w="57150" cap="flat" cmpd="sng">
            <a:solidFill>
              <a:srgbClr val="C8C8C8"/>
            </a:solidFill>
            <a:prstDash val="solid"/>
            <a:round/>
            <a:headEnd type="none" w="med" len="med"/>
            <a:tailEnd type="none" w="med" len="med"/>
          </a:ln>
        </p:spPr>
        <p:txBody>
          <a:bodyPr lIns="91421" tIns="45698" rIns="91421" bIns="45698" anchor="ctr" anchorCtr="0">
            <a:noAutofit/>
          </a:bodyPr>
          <a:lstStyle/>
          <a:p>
            <a:pPr algn="ctr"/>
            <a:endParaRPr sz="2000">
              <a:solidFill>
                <a:schemeClr val="dk1"/>
              </a:solidFill>
              <a:latin typeface="Arial"/>
              <a:ea typeface="Arial"/>
              <a:cs typeface="Arial"/>
              <a:sym typeface="Arial"/>
            </a:endParaRPr>
          </a:p>
        </p:txBody>
      </p:sp>
      <p:pic>
        <p:nvPicPr>
          <p:cNvPr id="138" name="Shape 89"/>
          <p:cNvPicPr preferRelativeResize="0"/>
          <p:nvPr/>
        </p:nvPicPr>
        <p:blipFill rotWithShape="1">
          <a:blip r:embed="rId4">
            <a:alphaModFix amt="97000"/>
          </a:blip>
          <a:srcRect/>
          <a:stretch/>
        </p:blipFill>
        <p:spPr>
          <a:xfrm>
            <a:off x="668421" y="1292492"/>
            <a:ext cx="1475923" cy="974667"/>
          </a:xfrm>
          <a:prstGeom prst="rect">
            <a:avLst/>
          </a:prstGeom>
          <a:noFill/>
          <a:ln>
            <a:noFill/>
          </a:ln>
        </p:spPr>
      </p:pic>
      <p:cxnSp>
        <p:nvCxnSpPr>
          <p:cNvPr id="139" name="Shape 90"/>
          <p:cNvCxnSpPr/>
          <p:nvPr/>
        </p:nvCxnSpPr>
        <p:spPr>
          <a:xfrm>
            <a:off x="4576043" y="2749550"/>
            <a:ext cx="2125843" cy="89728"/>
          </a:xfrm>
          <a:prstGeom prst="straightConnector1">
            <a:avLst/>
          </a:prstGeom>
          <a:solidFill>
            <a:schemeClr val="accent2">
              <a:alpha val="41960"/>
            </a:schemeClr>
          </a:solidFill>
          <a:ln w="38100" cap="flat" cmpd="sng">
            <a:solidFill>
              <a:srgbClr val="666666"/>
            </a:solidFill>
            <a:prstDash val="dot"/>
            <a:round/>
            <a:headEnd type="none" w="med" len="med"/>
            <a:tailEnd type="none" w="med" len="med"/>
          </a:ln>
        </p:spPr>
      </p:cxnSp>
      <p:cxnSp>
        <p:nvCxnSpPr>
          <p:cNvPr id="140" name="Shape 91"/>
          <p:cNvCxnSpPr/>
          <p:nvPr/>
        </p:nvCxnSpPr>
        <p:spPr>
          <a:xfrm rot="10800000">
            <a:off x="3913241" y="2535958"/>
            <a:ext cx="528767" cy="144330"/>
          </a:xfrm>
          <a:prstGeom prst="straightConnector1">
            <a:avLst/>
          </a:prstGeom>
          <a:solidFill>
            <a:schemeClr val="accent2">
              <a:alpha val="41960"/>
            </a:schemeClr>
          </a:solidFill>
          <a:ln w="38100" cap="flat" cmpd="sng">
            <a:solidFill>
              <a:srgbClr val="666666"/>
            </a:solidFill>
            <a:prstDash val="dot"/>
            <a:round/>
            <a:headEnd type="none" w="med" len="med"/>
            <a:tailEnd type="none" w="med" len="med"/>
          </a:ln>
        </p:spPr>
      </p:cxnSp>
      <p:cxnSp>
        <p:nvCxnSpPr>
          <p:cNvPr id="141" name="Shape 92"/>
          <p:cNvCxnSpPr/>
          <p:nvPr/>
        </p:nvCxnSpPr>
        <p:spPr>
          <a:xfrm>
            <a:off x="4775201" y="2876551"/>
            <a:ext cx="545431" cy="604586"/>
          </a:xfrm>
          <a:prstGeom prst="straightConnector1">
            <a:avLst/>
          </a:prstGeom>
          <a:solidFill>
            <a:schemeClr val="accent2">
              <a:alpha val="41960"/>
            </a:schemeClr>
          </a:solidFill>
          <a:ln w="38100" cap="flat" cmpd="sng">
            <a:solidFill>
              <a:srgbClr val="666666"/>
            </a:solidFill>
            <a:prstDash val="dot"/>
            <a:round/>
            <a:headEnd type="none" w="med" len="med"/>
            <a:tailEnd type="none" w="med" len="med"/>
          </a:ln>
        </p:spPr>
      </p:cxnSp>
      <p:cxnSp>
        <p:nvCxnSpPr>
          <p:cNvPr id="142" name="Shape 93"/>
          <p:cNvCxnSpPr/>
          <p:nvPr/>
        </p:nvCxnSpPr>
        <p:spPr>
          <a:xfrm rot="10800000" flipH="1">
            <a:off x="4422690" y="1919908"/>
            <a:ext cx="2084815" cy="684311"/>
          </a:xfrm>
          <a:prstGeom prst="straightConnector1">
            <a:avLst/>
          </a:prstGeom>
          <a:solidFill>
            <a:schemeClr val="accent2">
              <a:alpha val="41960"/>
            </a:schemeClr>
          </a:solidFill>
          <a:ln w="38100" cap="flat" cmpd="sng">
            <a:solidFill>
              <a:srgbClr val="666666"/>
            </a:solidFill>
            <a:prstDash val="dot"/>
            <a:round/>
            <a:headEnd type="none" w="med" len="med"/>
            <a:tailEnd type="none" w="med" len="med"/>
          </a:ln>
        </p:spPr>
      </p:cxnSp>
      <p:pic>
        <p:nvPicPr>
          <p:cNvPr id="143" name="Shape 9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103428" y="1357071"/>
            <a:ext cx="1268855" cy="774082"/>
          </a:xfrm>
          <a:prstGeom prst="rect">
            <a:avLst/>
          </a:prstGeom>
          <a:noFill/>
          <a:ln>
            <a:noFill/>
          </a:ln>
        </p:spPr>
      </p:pic>
      <p:cxnSp>
        <p:nvCxnSpPr>
          <p:cNvPr id="144" name="Shape 95"/>
          <p:cNvCxnSpPr/>
          <p:nvPr/>
        </p:nvCxnSpPr>
        <p:spPr>
          <a:xfrm rot="10800000" flipH="1">
            <a:off x="2894705" y="2952753"/>
            <a:ext cx="954055" cy="456010"/>
          </a:xfrm>
          <a:prstGeom prst="straightConnector1">
            <a:avLst/>
          </a:prstGeom>
          <a:solidFill>
            <a:schemeClr val="accent2">
              <a:alpha val="41960"/>
            </a:schemeClr>
          </a:solidFill>
          <a:ln w="38100" cap="flat" cmpd="sng">
            <a:solidFill>
              <a:srgbClr val="666666"/>
            </a:solidFill>
            <a:prstDash val="dot"/>
            <a:round/>
            <a:headEnd type="none" w="med" len="med"/>
            <a:tailEnd type="none" w="med" len="med"/>
          </a:ln>
        </p:spPr>
      </p:cxnSp>
      <p:sp>
        <p:nvSpPr>
          <p:cNvPr id="145" name="Shape 96"/>
          <p:cNvSpPr/>
          <p:nvPr/>
        </p:nvSpPr>
        <p:spPr>
          <a:xfrm>
            <a:off x="470418" y="1019634"/>
            <a:ext cx="2116864" cy="204310"/>
          </a:xfrm>
          <a:prstGeom prst="roundRect">
            <a:avLst>
              <a:gd name="adj" fmla="val 16667"/>
            </a:avLst>
          </a:prstGeom>
          <a:solidFill>
            <a:srgbClr val="69879E"/>
          </a:solidFill>
          <a:ln>
            <a:noFill/>
          </a:ln>
        </p:spPr>
        <p:txBody>
          <a:bodyPr lIns="0" tIns="0" rIns="0" bIns="0" anchor="ctr" anchorCtr="0">
            <a:noAutofit/>
          </a:bodyPr>
          <a:lstStyle/>
          <a:p>
            <a:pPr algn="ctr">
              <a:buSzPct val="25000"/>
            </a:pPr>
            <a:r>
              <a:rPr lang="en" sz="1000" b="1">
                <a:solidFill>
                  <a:srgbClr val="FFFFFF"/>
                </a:solidFill>
                <a:latin typeface="Arial"/>
                <a:ea typeface="Arial"/>
                <a:cs typeface="Arial"/>
                <a:sym typeface="Arial"/>
              </a:rPr>
              <a:t>Data Center / Private Cloud / SDN</a:t>
            </a:r>
          </a:p>
        </p:txBody>
      </p:sp>
      <p:cxnSp>
        <p:nvCxnSpPr>
          <p:cNvPr id="146" name="Shape 97"/>
          <p:cNvCxnSpPr/>
          <p:nvPr/>
        </p:nvCxnSpPr>
        <p:spPr>
          <a:xfrm rot="10800000">
            <a:off x="3071942" y="2030436"/>
            <a:ext cx="1548910" cy="613027"/>
          </a:xfrm>
          <a:prstGeom prst="straightConnector1">
            <a:avLst/>
          </a:prstGeom>
          <a:solidFill>
            <a:schemeClr val="accent2">
              <a:alpha val="41960"/>
            </a:schemeClr>
          </a:solidFill>
          <a:ln w="38100" cap="flat" cmpd="sng">
            <a:solidFill>
              <a:srgbClr val="666666"/>
            </a:solidFill>
            <a:prstDash val="dot"/>
            <a:round/>
            <a:headEnd type="none" w="med" len="med"/>
            <a:tailEnd type="none" w="med" len="med"/>
          </a:ln>
        </p:spPr>
      </p:cxnSp>
      <p:sp>
        <p:nvSpPr>
          <p:cNvPr id="147" name="Shape 98"/>
          <p:cNvSpPr txBox="1"/>
          <p:nvPr/>
        </p:nvSpPr>
        <p:spPr>
          <a:xfrm>
            <a:off x="6839986" y="1869742"/>
            <a:ext cx="2165431" cy="615553"/>
          </a:xfrm>
          <a:prstGeom prst="rect">
            <a:avLst/>
          </a:prstGeom>
          <a:noFill/>
          <a:ln>
            <a:noFill/>
          </a:ln>
        </p:spPr>
        <p:txBody>
          <a:bodyPr lIns="91421" tIns="45698" rIns="91421" bIns="45698" anchor="t" anchorCtr="0">
            <a:noAutofit/>
          </a:bodyPr>
          <a:lstStyle/>
          <a:p>
            <a:pPr algn="ctr">
              <a:buSzPct val="25000"/>
            </a:pPr>
            <a:r>
              <a:rPr lang="en" sz="1000" b="1">
                <a:solidFill>
                  <a:srgbClr val="36424A"/>
                </a:solidFill>
                <a:latin typeface="Arial"/>
                <a:ea typeface="Arial"/>
                <a:cs typeface="Arial"/>
                <a:sym typeface="Arial"/>
              </a:rPr>
              <a:t>Carrier Class Firewall </a:t>
            </a:r>
          </a:p>
          <a:p>
            <a:pPr algn="ctr">
              <a:buSzPct val="25000"/>
            </a:pPr>
            <a:r>
              <a:rPr lang="en" sz="1000">
                <a:solidFill>
                  <a:srgbClr val="36424A"/>
                </a:solidFill>
                <a:latin typeface="Arial"/>
                <a:ea typeface="Arial"/>
                <a:cs typeface="Arial"/>
                <a:sym typeface="Arial"/>
              </a:rPr>
              <a:t>(CCFW)</a:t>
            </a:r>
          </a:p>
          <a:p>
            <a:pPr algn="ctr"/>
            <a:endParaRPr b="1">
              <a:solidFill>
                <a:srgbClr val="36424A"/>
              </a:solidFill>
              <a:latin typeface="Arial"/>
              <a:ea typeface="Arial"/>
              <a:cs typeface="Arial"/>
              <a:sym typeface="Arial"/>
            </a:endParaRPr>
          </a:p>
        </p:txBody>
      </p:sp>
      <p:pic>
        <p:nvPicPr>
          <p:cNvPr id="148" name="Shape 9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621599" y="2204589"/>
            <a:ext cx="1453396" cy="886885"/>
          </a:xfrm>
          <a:prstGeom prst="rect">
            <a:avLst/>
          </a:prstGeom>
          <a:noFill/>
          <a:ln>
            <a:noFill/>
          </a:ln>
        </p:spPr>
      </p:pic>
      <p:sp>
        <p:nvSpPr>
          <p:cNvPr id="149" name="Shape 100"/>
          <p:cNvSpPr/>
          <p:nvPr/>
        </p:nvSpPr>
        <p:spPr>
          <a:xfrm>
            <a:off x="6503078" y="4240252"/>
            <a:ext cx="2219394" cy="332005"/>
          </a:xfrm>
          <a:prstGeom prst="roundRect">
            <a:avLst>
              <a:gd name="adj" fmla="val 16667"/>
            </a:avLst>
          </a:prstGeom>
          <a:solidFill>
            <a:srgbClr val="6A879E"/>
          </a:solidFill>
          <a:ln>
            <a:noFill/>
          </a:ln>
        </p:spPr>
        <p:txBody>
          <a:bodyPr lIns="0" tIns="0" rIns="0" bIns="0" anchor="ctr" anchorCtr="0">
            <a:noAutofit/>
          </a:bodyPr>
          <a:lstStyle/>
          <a:p>
            <a:pPr algn="ctr">
              <a:buSzPct val="25000"/>
            </a:pPr>
            <a:r>
              <a:rPr lang="en" sz="1000" b="1">
                <a:solidFill>
                  <a:srgbClr val="FFFFFF"/>
                </a:solidFill>
                <a:latin typeface="Arial"/>
                <a:ea typeface="Arial"/>
                <a:cs typeface="Arial"/>
                <a:sym typeface="Arial"/>
              </a:rPr>
              <a:t>Distributed Enterprise</a:t>
            </a:r>
          </a:p>
          <a:p>
            <a:pPr algn="ctr">
              <a:buSzPct val="25000"/>
            </a:pPr>
            <a:r>
              <a:rPr lang="en" sz="1000" b="1">
                <a:solidFill>
                  <a:srgbClr val="FFFFFF"/>
                </a:solidFill>
                <a:latin typeface="Arial"/>
                <a:ea typeface="Arial"/>
                <a:cs typeface="Arial"/>
                <a:sym typeface="Arial"/>
              </a:rPr>
              <a:t>&amp; Small Business</a:t>
            </a:r>
          </a:p>
        </p:txBody>
      </p:sp>
      <p:sp>
        <p:nvSpPr>
          <p:cNvPr id="150" name="Shape 101"/>
          <p:cNvSpPr/>
          <p:nvPr/>
        </p:nvSpPr>
        <p:spPr>
          <a:xfrm>
            <a:off x="7686203" y="2717417"/>
            <a:ext cx="1236449" cy="204310"/>
          </a:xfrm>
          <a:prstGeom prst="roundRect">
            <a:avLst>
              <a:gd name="adj" fmla="val 16667"/>
            </a:avLst>
          </a:prstGeom>
          <a:solidFill>
            <a:srgbClr val="6A879E"/>
          </a:solidFill>
          <a:ln>
            <a:noFill/>
          </a:ln>
        </p:spPr>
        <p:txBody>
          <a:bodyPr lIns="0" tIns="0" rIns="0" bIns="0" anchor="ctr" anchorCtr="0">
            <a:noAutofit/>
          </a:bodyPr>
          <a:lstStyle/>
          <a:p>
            <a:pPr algn="ctr">
              <a:buSzPct val="25000"/>
            </a:pPr>
            <a:r>
              <a:rPr lang="en" sz="1000" b="1">
                <a:solidFill>
                  <a:srgbClr val="FFFFFF"/>
                </a:solidFill>
                <a:latin typeface="Arial"/>
                <a:ea typeface="Arial"/>
                <a:cs typeface="Arial"/>
                <a:sym typeface="Arial"/>
              </a:rPr>
              <a:t> Mobile Users</a:t>
            </a:r>
          </a:p>
        </p:txBody>
      </p:sp>
      <p:pic>
        <p:nvPicPr>
          <p:cNvPr id="151" name="Shape 102"/>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701885" y="2687640"/>
            <a:ext cx="640079" cy="303276"/>
          </a:xfrm>
          <a:prstGeom prst="rect">
            <a:avLst/>
          </a:prstGeom>
          <a:noFill/>
          <a:ln>
            <a:noFill/>
          </a:ln>
        </p:spPr>
      </p:pic>
      <p:sp>
        <p:nvSpPr>
          <p:cNvPr id="152" name="Shape 103"/>
          <p:cNvSpPr txBox="1"/>
          <p:nvPr/>
        </p:nvSpPr>
        <p:spPr>
          <a:xfrm>
            <a:off x="4246001" y="1249797"/>
            <a:ext cx="662185" cy="553997"/>
          </a:xfrm>
          <a:prstGeom prst="rect">
            <a:avLst/>
          </a:prstGeom>
          <a:noFill/>
          <a:ln>
            <a:noFill/>
          </a:ln>
        </p:spPr>
        <p:txBody>
          <a:bodyPr lIns="91421" tIns="45698" rIns="91421" bIns="45698" anchor="t" anchorCtr="0">
            <a:noAutofit/>
          </a:bodyPr>
          <a:lstStyle/>
          <a:p>
            <a:pPr>
              <a:buSzPct val="25000"/>
            </a:pPr>
            <a:r>
              <a:rPr lang="en" sz="1000" b="1">
                <a:solidFill>
                  <a:srgbClr val="36424A"/>
                </a:solidFill>
                <a:latin typeface="Arial"/>
                <a:ea typeface="Arial"/>
                <a:cs typeface="Arial"/>
                <a:sym typeface="Arial"/>
              </a:rPr>
              <a:t>Cloud </a:t>
            </a:r>
          </a:p>
          <a:p>
            <a:pPr>
              <a:buSzPct val="25000"/>
            </a:pPr>
            <a:r>
              <a:rPr lang="en" sz="1000" b="1">
                <a:solidFill>
                  <a:srgbClr val="36424A"/>
                </a:solidFill>
                <a:latin typeface="Arial"/>
                <a:ea typeface="Arial"/>
                <a:cs typeface="Arial"/>
                <a:sym typeface="Arial"/>
              </a:rPr>
              <a:t>Firewall</a:t>
            </a:r>
          </a:p>
          <a:p>
            <a:pPr>
              <a:buSzPct val="25000"/>
            </a:pPr>
            <a:r>
              <a:rPr lang="en" sz="1000">
                <a:solidFill>
                  <a:srgbClr val="36424A"/>
                </a:solidFill>
                <a:latin typeface="Arial"/>
                <a:ea typeface="Arial"/>
                <a:cs typeface="Arial"/>
                <a:sym typeface="Arial"/>
              </a:rPr>
              <a:t>(CFW)</a:t>
            </a:r>
          </a:p>
        </p:txBody>
      </p:sp>
      <p:sp>
        <p:nvSpPr>
          <p:cNvPr id="153" name="Shape 104"/>
          <p:cNvSpPr txBox="1"/>
          <p:nvPr/>
        </p:nvSpPr>
        <p:spPr>
          <a:xfrm>
            <a:off x="6455009" y="3025266"/>
            <a:ext cx="1331627" cy="246220"/>
          </a:xfrm>
          <a:prstGeom prst="rect">
            <a:avLst/>
          </a:prstGeom>
          <a:noFill/>
          <a:ln>
            <a:noFill/>
          </a:ln>
        </p:spPr>
        <p:txBody>
          <a:bodyPr lIns="91421" tIns="45698" rIns="91421" bIns="45698" anchor="t" anchorCtr="0">
            <a:noAutofit/>
          </a:bodyPr>
          <a:lstStyle/>
          <a:p>
            <a:pPr algn="ctr">
              <a:buSzPct val="25000"/>
            </a:pPr>
            <a:r>
              <a:rPr lang="en" sz="1000" b="1">
                <a:solidFill>
                  <a:srgbClr val="36424A"/>
                </a:solidFill>
                <a:latin typeface="Arial"/>
                <a:ea typeface="Arial"/>
                <a:cs typeface="Arial"/>
                <a:sym typeface="Arial"/>
              </a:rPr>
              <a:t>Managed Endpoint</a:t>
            </a:r>
          </a:p>
        </p:txBody>
      </p:sp>
      <p:pic>
        <p:nvPicPr>
          <p:cNvPr id="154" name="Shape 105"/>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519404" y="3555273"/>
            <a:ext cx="650720" cy="856044"/>
          </a:xfrm>
          <a:prstGeom prst="rect">
            <a:avLst/>
          </a:prstGeom>
          <a:noFill/>
          <a:ln>
            <a:noFill/>
          </a:ln>
        </p:spPr>
      </p:pic>
      <p:pic>
        <p:nvPicPr>
          <p:cNvPr id="155" name="Shape 106"/>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2343166" y="3382781"/>
            <a:ext cx="688916" cy="501881"/>
          </a:xfrm>
          <a:prstGeom prst="rect">
            <a:avLst/>
          </a:prstGeom>
          <a:noFill/>
          <a:ln>
            <a:noFill/>
          </a:ln>
        </p:spPr>
      </p:pic>
      <p:sp>
        <p:nvSpPr>
          <p:cNvPr id="156" name="Shape 107"/>
          <p:cNvSpPr txBox="1"/>
          <p:nvPr/>
        </p:nvSpPr>
        <p:spPr>
          <a:xfrm>
            <a:off x="440575" y="2749550"/>
            <a:ext cx="1141499" cy="708000"/>
          </a:xfrm>
          <a:prstGeom prst="rect">
            <a:avLst/>
          </a:prstGeom>
          <a:noFill/>
          <a:ln>
            <a:noFill/>
          </a:ln>
        </p:spPr>
        <p:txBody>
          <a:bodyPr lIns="91421" tIns="45698" rIns="91421" bIns="45698" anchor="t" anchorCtr="0">
            <a:noAutofit/>
          </a:bodyPr>
          <a:lstStyle/>
          <a:p>
            <a:pPr>
              <a:buSzPct val="25000"/>
            </a:pPr>
            <a:r>
              <a:rPr lang="en" sz="1000" b="1">
                <a:solidFill>
                  <a:srgbClr val="36424A"/>
                </a:solidFill>
                <a:latin typeface="Arial"/>
                <a:ea typeface="Arial"/>
                <a:cs typeface="Arial"/>
                <a:sym typeface="Arial"/>
              </a:rPr>
              <a:t>Internal</a:t>
            </a:r>
          </a:p>
          <a:p>
            <a:pPr>
              <a:buSzPct val="25000"/>
            </a:pPr>
            <a:r>
              <a:rPr lang="en" sz="1000" b="1">
                <a:solidFill>
                  <a:srgbClr val="36424A"/>
                </a:solidFill>
              </a:rPr>
              <a:t>Segmentation</a:t>
            </a:r>
          </a:p>
          <a:p>
            <a:pPr>
              <a:buSzPct val="25000"/>
            </a:pPr>
            <a:r>
              <a:rPr lang="en" sz="1000" b="1">
                <a:solidFill>
                  <a:srgbClr val="36424A"/>
                </a:solidFill>
                <a:latin typeface="Arial"/>
                <a:ea typeface="Arial"/>
                <a:cs typeface="Arial"/>
                <a:sym typeface="Arial"/>
              </a:rPr>
              <a:t>Firewall</a:t>
            </a:r>
          </a:p>
          <a:p>
            <a:pPr>
              <a:buSzPct val="25000"/>
            </a:pPr>
            <a:r>
              <a:rPr lang="en" sz="1000">
                <a:solidFill>
                  <a:srgbClr val="36424A"/>
                </a:solidFill>
                <a:latin typeface="Arial"/>
                <a:ea typeface="Arial"/>
                <a:cs typeface="Arial"/>
                <a:sym typeface="Arial"/>
              </a:rPr>
              <a:t>(I</a:t>
            </a:r>
            <a:r>
              <a:rPr lang="en" sz="1000">
                <a:solidFill>
                  <a:srgbClr val="36424A"/>
                </a:solidFill>
              </a:rPr>
              <a:t>S</a:t>
            </a:r>
            <a:r>
              <a:rPr lang="en" sz="1000">
                <a:solidFill>
                  <a:srgbClr val="36424A"/>
                </a:solidFill>
                <a:latin typeface="Arial"/>
                <a:ea typeface="Arial"/>
                <a:cs typeface="Arial"/>
                <a:sym typeface="Arial"/>
              </a:rPr>
              <a:t>FW)</a:t>
            </a:r>
          </a:p>
        </p:txBody>
      </p:sp>
      <p:sp>
        <p:nvSpPr>
          <p:cNvPr id="157" name="Shape 108"/>
          <p:cNvSpPr/>
          <p:nvPr/>
        </p:nvSpPr>
        <p:spPr>
          <a:xfrm>
            <a:off x="7106122" y="1528442"/>
            <a:ext cx="1813265" cy="204310"/>
          </a:xfrm>
          <a:prstGeom prst="roundRect">
            <a:avLst>
              <a:gd name="adj" fmla="val 16667"/>
            </a:avLst>
          </a:prstGeom>
          <a:solidFill>
            <a:srgbClr val="6A879E"/>
          </a:solidFill>
          <a:ln>
            <a:noFill/>
          </a:ln>
        </p:spPr>
        <p:txBody>
          <a:bodyPr lIns="0" tIns="0" rIns="0" bIns="0" anchor="ctr" anchorCtr="0">
            <a:noAutofit/>
          </a:bodyPr>
          <a:lstStyle/>
          <a:p>
            <a:pPr algn="ctr">
              <a:buSzPct val="25000"/>
            </a:pPr>
            <a:r>
              <a:rPr lang="en" sz="1000" b="1">
                <a:solidFill>
                  <a:srgbClr val="FFFFFF"/>
                </a:solidFill>
                <a:latin typeface="Arial"/>
                <a:ea typeface="Arial"/>
                <a:cs typeface="Arial"/>
                <a:sym typeface="Arial"/>
              </a:rPr>
              <a:t>Carrier/MSSP</a:t>
            </a:r>
          </a:p>
        </p:txBody>
      </p:sp>
      <p:pic>
        <p:nvPicPr>
          <p:cNvPr id="158" name="Shape 109"/>
          <p:cNvPicPr preferRelativeResize="0"/>
          <p:nvPr/>
        </p:nvPicPr>
        <p:blipFill rotWithShape="1">
          <a:blip r:embed="rId9">
            <a:alphaModFix/>
          </a:blip>
          <a:srcRect/>
          <a:stretch/>
        </p:blipFill>
        <p:spPr>
          <a:xfrm>
            <a:off x="6182861" y="1524475"/>
            <a:ext cx="656704" cy="831272"/>
          </a:xfrm>
          <a:prstGeom prst="rect">
            <a:avLst/>
          </a:prstGeom>
          <a:noFill/>
          <a:ln>
            <a:noFill/>
          </a:ln>
        </p:spPr>
      </p:pic>
      <p:sp>
        <p:nvSpPr>
          <p:cNvPr id="159" name="Shape 110"/>
          <p:cNvSpPr txBox="1"/>
          <p:nvPr/>
        </p:nvSpPr>
        <p:spPr>
          <a:xfrm rot="16200000">
            <a:off x="-283212" y="3512666"/>
            <a:ext cx="843425" cy="276998"/>
          </a:xfrm>
          <a:prstGeom prst="rect">
            <a:avLst/>
          </a:prstGeom>
          <a:noFill/>
          <a:ln>
            <a:noFill/>
          </a:ln>
        </p:spPr>
        <p:txBody>
          <a:bodyPr lIns="91421" tIns="45698" rIns="91421" bIns="45698" anchor="t" anchorCtr="0">
            <a:noAutofit/>
          </a:bodyPr>
          <a:lstStyle/>
          <a:p>
            <a:pPr algn="ctr">
              <a:buSzPct val="25000"/>
            </a:pPr>
            <a:r>
              <a:rPr lang="en" sz="1200">
                <a:solidFill>
                  <a:srgbClr val="7F7F7F"/>
                </a:solidFill>
                <a:latin typeface="Arial"/>
                <a:ea typeface="Arial"/>
                <a:cs typeface="Arial"/>
                <a:sym typeface="Arial"/>
              </a:rPr>
              <a:t>Boundary</a:t>
            </a:r>
          </a:p>
        </p:txBody>
      </p:sp>
      <p:grpSp>
        <p:nvGrpSpPr>
          <p:cNvPr id="160" name="Shape 111"/>
          <p:cNvGrpSpPr/>
          <p:nvPr/>
        </p:nvGrpSpPr>
        <p:grpSpPr>
          <a:xfrm>
            <a:off x="6802559" y="3409532"/>
            <a:ext cx="297678" cy="338554"/>
            <a:chOff x="4622189" y="4452469"/>
            <a:chExt cx="297678" cy="338554"/>
          </a:xfrm>
        </p:grpSpPr>
        <p:sp>
          <p:nvSpPr>
            <p:cNvPr id="161" name="Shape 112"/>
            <p:cNvSpPr/>
            <p:nvPr/>
          </p:nvSpPr>
          <p:spPr>
            <a:xfrm>
              <a:off x="4626928" y="4484566"/>
              <a:ext cx="277199" cy="278365"/>
            </a:xfrm>
            <a:prstGeom prst="ellipse">
              <a:avLst/>
            </a:prstGeom>
            <a:solidFill>
              <a:srgbClr val="344451"/>
            </a:solidFill>
            <a:ln>
              <a:noFill/>
            </a:ln>
          </p:spPr>
          <p:txBody>
            <a:bodyPr lIns="288000" tIns="0" rIns="0" bIns="0" anchor="ctr" anchorCtr="0">
              <a:noAutofit/>
            </a:bodyPr>
            <a:lstStyle/>
            <a:p>
              <a:endParaRPr sz="2000" b="1">
                <a:solidFill>
                  <a:srgbClr val="FFFFFF"/>
                </a:solidFill>
                <a:latin typeface="Arial"/>
                <a:ea typeface="Arial"/>
                <a:cs typeface="Arial"/>
                <a:sym typeface="Arial"/>
              </a:endParaRPr>
            </a:p>
          </p:txBody>
        </p:sp>
        <p:sp>
          <p:nvSpPr>
            <p:cNvPr id="162" name="Shape 113"/>
            <p:cNvSpPr txBox="1"/>
            <p:nvPr/>
          </p:nvSpPr>
          <p:spPr>
            <a:xfrm>
              <a:off x="4622189" y="4452469"/>
              <a:ext cx="297678" cy="338554"/>
            </a:xfrm>
            <a:prstGeom prst="rect">
              <a:avLst/>
            </a:prstGeom>
            <a:noFill/>
            <a:ln>
              <a:noFill/>
            </a:ln>
          </p:spPr>
          <p:txBody>
            <a:bodyPr lIns="91425" tIns="45700" rIns="91425" bIns="45700" anchor="t" anchorCtr="0">
              <a:noAutofit/>
            </a:bodyPr>
            <a:lstStyle/>
            <a:p>
              <a:pPr>
                <a:buSzPct val="25000"/>
              </a:pPr>
              <a:r>
                <a:rPr lang="en" sz="1600" b="1">
                  <a:solidFill>
                    <a:srgbClr val="FFFFFF"/>
                  </a:solidFill>
                  <a:latin typeface="Arial"/>
                  <a:ea typeface="Arial"/>
                  <a:cs typeface="Arial"/>
                  <a:sym typeface="Arial"/>
                </a:rPr>
                <a:t>1</a:t>
              </a:r>
            </a:p>
          </p:txBody>
        </p:sp>
      </p:grpSp>
      <p:sp>
        <p:nvSpPr>
          <p:cNvPr id="163" name="Shape 114"/>
          <p:cNvSpPr/>
          <p:nvPr/>
        </p:nvSpPr>
        <p:spPr>
          <a:xfrm>
            <a:off x="509613" y="2549886"/>
            <a:ext cx="2116800" cy="204299"/>
          </a:xfrm>
          <a:prstGeom prst="roundRect">
            <a:avLst>
              <a:gd name="adj" fmla="val 16667"/>
            </a:avLst>
          </a:prstGeom>
          <a:solidFill>
            <a:srgbClr val="6A879E"/>
          </a:solidFill>
          <a:ln>
            <a:noFill/>
          </a:ln>
        </p:spPr>
        <p:txBody>
          <a:bodyPr lIns="0" tIns="0" rIns="0" bIns="0" anchor="ctr" anchorCtr="0">
            <a:noAutofit/>
          </a:bodyPr>
          <a:lstStyle/>
          <a:p>
            <a:pPr algn="ctr">
              <a:buSzPct val="25000"/>
            </a:pPr>
            <a:r>
              <a:rPr lang="en" sz="1000" b="1">
                <a:solidFill>
                  <a:srgbClr val="FFFFFF"/>
                </a:solidFill>
                <a:latin typeface="Arial"/>
                <a:ea typeface="Arial"/>
                <a:cs typeface="Arial"/>
                <a:sym typeface="Arial"/>
              </a:rPr>
              <a:t>Internal Network</a:t>
            </a:r>
          </a:p>
        </p:txBody>
      </p:sp>
      <p:pic>
        <p:nvPicPr>
          <p:cNvPr id="164" name="Shape 115"/>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5935588" y="3321378"/>
            <a:ext cx="673331" cy="622456"/>
          </a:xfrm>
          <a:prstGeom prst="rect">
            <a:avLst/>
          </a:prstGeom>
          <a:noFill/>
          <a:ln>
            <a:noFill/>
          </a:ln>
        </p:spPr>
      </p:pic>
      <p:pic>
        <p:nvPicPr>
          <p:cNvPr id="165" name="Shape 116"/>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flipH="1">
            <a:off x="995158" y="3749552"/>
            <a:ext cx="281136" cy="489619"/>
          </a:xfrm>
          <a:prstGeom prst="rect">
            <a:avLst/>
          </a:prstGeom>
          <a:noFill/>
          <a:ln>
            <a:noFill/>
          </a:ln>
        </p:spPr>
      </p:pic>
      <p:pic>
        <p:nvPicPr>
          <p:cNvPr id="166" name="Shape 117"/>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4825477" y="3382078"/>
            <a:ext cx="685799" cy="476942"/>
          </a:xfrm>
          <a:prstGeom prst="rect">
            <a:avLst/>
          </a:prstGeom>
          <a:noFill/>
          <a:ln>
            <a:noFill/>
          </a:ln>
        </p:spPr>
      </p:pic>
      <p:pic>
        <p:nvPicPr>
          <p:cNvPr id="167" name="Shape 118"/>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flipH="1">
            <a:off x="5930212" y="4304501"/>
            <a:ext cx="268500" cy="293772"/>
          </a:xfrm>
          <a:prstGeom prst="rect">
            <a:avLst/>
          </a:prstGeom>
          <a:noFill/>
          <a:ln>
            <a:noFill/>
          </a:ln>
        </p:spPr>
      </p:pic>
      <p:pic>
        <p:nvPicPr>
          <p:cNvPr id="168" name="Shape 119"/>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flipH="1">
            <a:off x="503510" y="4123508"/>
            <a:ext cx="334837" cy="391695"/>
          </a:xfrm>
          <a:prstGeom prst="rect">
            <a:avLst/>
          </a:prstGeom>
          <a:noFill/>
          <a:ln>
            <a:noFill/>
          </a:ln>
        </p:spPr>
      </p:pic>
      <p:pic>
        <p:nvPicPr>
          <p:cNvPr id="169" name="Shape 120"/>
          <p:cNvPicPr preferRelativeResize="0"/>
          <p:nvPr/>
        </p:nvPicPr>
        <p:blipFill rotWithShape="1">
          <a:blip r:embed="rId15" cstate="print">
            <a:alphaModFix/>
            <a:extLst>
              <a:ext uri="{28A0092B-C50C-407E-A947-70E740481C1C}">
                <a14:useLocalDpi xmlns:a14="http://schemas.microsoft.com/office/drawing/2010/main"/>
              </a:ext>
            </a:extLst>
          </a:blip>
          <a:srcRect/>
          <a:stretch/>
        </p:blipFill>
        <p:spPr>
          <a:xfrm>
            <a:off x="5010233" y="3186343"/>
            <a:ext cx="470708" cy="473825"/>
          </a:xfrm>
          <a:prstGeom prst="rect">
            <a:avLst/>
          </a:prstGeom>
          <a:noFill/>
          <a:ln>
            <a:noFill/>
          </a:ln>
        </p:spPr>
      </p:pic>
      <p:grpSp>
        <p:nvGrpSpPr>
          <p:cNvPr id="170" name="Shape 121"/>
          <p:cNvGrpSpPr/>
          <p:nvPr/>
        </p:nvGrpSpPr>
        <p:grpSpPr>
          <a:xfrm>
            <a:off x="4484241" y="3818544"/>
            <a:ext cx="1573726" cy="640498"/>
            <a:chOff x="7129020" y="5178057"/>
            <a:chExt cx="1573726" cy="853998"/>
          </a:xfrm>
        </p:grpSpPr>
        <p:pic>
          <p:nvPicPr>
            <p:cNvPr id="171" name="Shape 122"/>
            <p:cNvPicPr preferRelativeResize="0"/>
            <p:nvPr/>
          </p:nvPicPr>
          <p:blipFill rotWithShape="1">
            <a:blip r:embed="rId16" cstate="print">
              <a:alphaModFix/>
              <a:extLst>
                <a:ext uri="{28A0092B-C50C-407E-A947-70E740481C1C}">
                  <a14:useLocalDpi xmlns:a14="http://schemas.microsoft.com/office/drawing/2010/main"/>
                </a:ext>
              </a:extLst>
            </a:blip>
            <a:srcRect/>
            <a:stretch/>
          </p:blipFill>
          <p:spPr>
            <a:xfrm>
              <a:off x="7129020" y="5178057"/>
              <a:ext cx="1573726" cy="853998"/>
            </a:xfrm>
            <a:prstGeom prst="rect">
              <a:avLst/>
            </a:prstGeom>
            <a:noFill/>
            <a:ln>
              <a:noFill/>
            </a:ln>
          </p:spPr>
        </p:pic>
        <p:sp>
          <p:nvSpPr>
            <p:cNvPr id="172" name="Shape 123"/>
            <p:cNvSpPr/>
            <p:nvPr/>
          </p:nvSpPr>
          <p:spPr>
            <a:xfrm>
              <a:off x="7205688" y="5606103"/>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73" name="Shape 124"/>
            <p:cNvSpPr/>
            <p:nvPr/>
          </p:nvSpPr>
          <p:spPr>
            <a:xfrm>
              <a:off x="7167092" y="5504726"/>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74" name="Shape 125"/>
            <p:cNvSpPr/>
            <p:nvPr/>
          </p:nvSpPr>
          <p:spPr>
            <a:xfrm>
              <a:off x="7246314" y="5335767"/>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75" name="Shape 126"/>
            <p:cNvSpPr/>
            <p:nvPr/>
          </p:nvSpPr>
          <p:spPr>
            <a:xfrm>
              <a:off x="7250027" y="5199967"/>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76" name="Shape 127"/>
            <p:cNvSpPr/>
            <p:nvPr/>
          </p:nvSpPr>
          <p:spPr>
            <a:xfrm>
              <a:off x="7290235" y="5207655"/>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77" name="Shape 128"/>
            <p:cNvSpPr/>
            <p:nvPr/>
          </p:nvSpPr>
          <p:spPr>
            <a:xfrm>
              <a:off x="7268657" y="5671910"/>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78" name="Shape 129"/>
            <p:cNvSpPr/>
            <p:nvPr/>
          </p:nvSpPr>
          <p:spPr>
            <a:xfrm>
              <a:off x="8416335" y="5947582"/>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79" name="Shape 130"/>
            <p:cNvSpPr/>
            <p:nvPr/>
          </p:nvSpPr>
          <p:spPr>
            <a:xfrm>
              <a:off x="7349910" y="5582982"/>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80" name="Shape 131"/>
            <p:cNvSpPr/>
            <p:nvPr/>
          </p:nvSpPr>
          <p:spPr>
            <a:xfrm>
              <a:off x="7857731" y="5801742"/>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81" name="Shape 132"/>
            <p:cNvSpPr/>
            <p:nvPr/>
          </p:nvSpPr>
          <p:spPr>
            <a:xfrm>
              <a:off x="7648507" y="5780400"/>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82" name="Shape 133"/>
            <p:cNvSpPr/>
            <p:nvPr/>
          </p:nvSpPr>
          <p:spPr>
            <a:xfrm>
              <a:off x="7469754" y="5721707"/>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83" name="Shape 134"/>
            <p:cNvSpPr/>
            <p:nvPr/>
          </p:nvSpPr>
          <p:spPr>
            <a:xfrm>
              <a:off x="7898357" y="5874662"/>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84" name="Shape 135"/>
            <p:cNvSpPr/>
            <p:nvPr/>
          </p:nvSpPr>
          <p:spPr>
            <a:xfrm>
              <a:off x="7518507" y="5664794"/>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85" name="Shape 136"/>
            <p:cNvSpPr/>
            <p:nvPr/>
          </p:nvSpPr>
          <p:spPr>
            <a:xfrm>
              <a:off x="8119767" y="5478050"/>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86" name="Shape 137"/>
            <p:cNvSpPr/>
            <p:nvPr/>
          </p:nvSpPr>
          <p:spPr>
            <a:xfrm>
              <a:off x="8534150" y="5383787"/>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87" name="Shape 138"/>
            <p:cNvSpPr/>
            <p:nvPr/>
          </p:nvSpPr>
          <p:spPr>
            <a:xfrm>
              <a:off x="8499618" y="5449592"/>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88" name="Shape 139"/>
            <p:cNvSpPr/>
            <p:nvPr/>
          </p:nvSpPr>
          <p:spPr>
            <a:xfrm>
              <a:off x="7362097" y="5881776"/>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89" name="Shape 140"/>
            <p:cNvSpPr/>
            <p:nvPr/>
          </p:nvSpPr>
          <p:spPr>
            <a:xfrm>
              <a:off x="8034453" y="5735937"/>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90" name="Shape 141"/>
            <p:cNvSpPr/>
            <p:nvPr/>
          </p:nvSpPr>
          <p:spPr>
            <a:xfrm>
              <a:off x="7837418" y="5623889"/>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91" name="Shape 142"/>
            <p:cNvSpPr/>
            <p:nvPr/>
          </p:nvSpPr>
          <p:spPr>
            <a:xfrm>
              <a:off x="8028359" y="5378451"/>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92" name="Shape 143"/>
            <p:cNvSpPr/>
            <p:nvPr/>
          </p:nvSpPr>
          <p:spPr>
            <a:xfrm>
              <a:off x="8097424" y="5851542"/>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93" name="Shape 144"/>
            <p:cNvSpPr/>
            <p:nvPr/>
          </p:nvSpPr>
          <p:spPr>
            <a:xfrm>
              <a:off x="8261959" y="5751944"/>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94" name="Shape 145"/>
            <p:cNvSpPr/>
            <p:nvPr/>
          </p:nvSpPr>
          <p:spPr>
            <a:xfrm>
              <a:off x="7910545" y="5618553"/>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95" name="Shape 146"/>
            <p:cNvSpPr/>
            <p:nvPr/>
          </p:nvSpPr>
          <p:spPr>
            <a:xfrm>
              <a:off x="7733824" y="5321539"/>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96" name="Shape 147"/>
            <p:cNvSpPr/>
            <p:nvPr/>
          </p:nvSpPr>
          <p:spPr>
            <a:xfrm>
              <a:off x="8471181" y="5591876"/>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97" name="Shape 148"/>
            <p:cNvSpPr/>
            <p:nvPr/>
          </p:nvSpPr>
          <p:spPr>
            <a:xfrm>
              <a:off x="8365553" y="5735937"/>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98" name="Shape 149"/>
            <p:cNvSpPr/>
            <p:nvPr/>
          </p:nvSpPr>
          <p:spPr>
            <a:xfrm>
              <a:off x="8263989" y="5533183"/>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199" name="Shape 150"/>
            <p:cNvSpPr/>
            <p:nvPr/>
          </p:nvSpPr>
          <p:spPr>
            <a:xfrm>
              <a:off x="8209143" y="5438921"/>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00" name="Shape 151"/>
            <p:cNvSpPr/>
            <p:nvPr/>
          </p:nvSpPr>
          <p:spPr>
            <a:xfrm>
              <a:off x="7461631" y="5453150"/>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01" name="Shape 152"/>
            <p:cNvSpPr/>
            <p:nvPr/>
          </p:nvSpPr>
          <p:spPr>
            <a:xfrm>
              <a:off x="7613977" y="5492278"/>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02" name="Shape 153"/>
            <p:cNvSpPr/>
            <p:nvPr/>
          </p:nvSpPr>
          <p:spPr>
            <a:xfrm>
              <a:off x="8243675" y="5575869"/>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03" name="Shape 154"/>
            <p:cNvSpPr/>
            <p:nvPr/>
          </p:nvSpPr>
          <p:spPr>
            <a:xfrm>
              <a:off x="8091329" y="5684360"/>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04" name="Shape 155"/>
            <p:cNvSpPr/>
            <p:nvPr/>
          </p:nvSpPr>
          <p:spPr>
            <a:xfrm>
              <a:off x="8381803" y="5856876"/>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05" name="Shape 156"/>
            <p:cNvSpPr/>
            <p:nvPr/>
          </p:nvSpPr>
          <p:spPr>
            <a:xfrm>
              <a:off x="8335084" y="5863992"/>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06" name="Shape 157"/>
            <p:cNvSpPr/>
            <p:nvPr/>
          </p:nvSpPr>
          <p:spPr>
            <a:xfrm>
              <a:off x="8361492" y="5479828"/>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07" name="Shape 158"/>
            <p:cNvSpPr/>
            <p:nvPr/>
          </p:nvSpPr>
          <p:spPr>
            <a:xfrm>
              <a:off x="8444774" y="5654125"/>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08" name="Shape 159"/>
            <p:cNvSpPr/>
            <p:nvPr/>
          </p:nvSpPr>
          <p:spPr>
            <a:xfrm>
              <a:off x="8446804" y="5527848"/>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09" name="Shape 160"/>
            <p:cNvSpPr/>
            <p:nvPr/>
          </p:nvSpPr>
          <p:spPr>
            <a:xfrm>
              <a:off x="8603214" y="5303753"/>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10" name="Shape 161"/>
            <p:cNvSpPr/>
            <p:nvPr/>
          </p:nvSpPr>
          <p:spPr>
            <a:xfrm>
              <a:off x="7238189" y="5508285"/>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11" name="Shape 162"/>
            <p:cNvSpPr/>
            <p:nvPr/>
          </p:nvSpPr>
          <p:spPr>
            <a:xfrm>
              <a:off x="7410849" y="5284189"/>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12" name="Shape 163"/>
            <p:cNvSpPr/>
            <p:nvPr/>
          </p:nvSpPr>
          <p:spPr>
            <a:xfrm>
              <a:off x="7804917" y="5419358"/>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13" name="Shape 164"/>
            <p:cNvSpPr/>
            <p:nvPr/>
          </p:nvSpPr>
          <p:spPr>
            <a:xfrm>
              <a:off x="7191307" y="5368442"/>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14" name="Shape 165"/>
            <p:cNvSpPr/>
            <p:nvPr/>
          </p:nvSpPr>
          <p:spPr>
            <a:xfrm>
              <a:off x="7815196" y="5806594"/>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15" name="Shape 166"/>
            <p:cNvSpPr/>
            <p:nvPr/>
          </p:nvSpPr>
          <p:spPr>
            <a:xfrm>
              <a:off x="8146189" y="5499412"/>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16" name="Shape 167"/>
            <p:cNvSpPr/>
            <p:nvPr/>
          </p:nvSpPr>
          <p:spPr>
            <a:xfrm>
              <a:off x="8298589" y="5651812"/>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17" name="Shape 168"/>
            <p:cNvSpPr/>
            <p:nvPr/>
          </p:nvSpPr>
          <p:spPr>
            <a:xfrm>
              <a:off x="8427178" y="5911369"/>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18" name="Shape 169"/>
            <p:cNvSpPr/>
            <p:nvPr/>
          </p:nvSpPr>
          <p:spPr>
            <a:xfrm>
              <a:off x="8491471" y="5420830"/>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19" name="Shape 170"/>
            <p:cNvSpPr/>
            <p:nvPr/>
          </p:nvSpPr>
          <p:spPr>
            <a:xfrm>
              <a:off x="8355740" y="5430355"/>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20" name="Shape 171"/>
            <p:cNvSpPr/>
            <p:nvPr/>
          </p:nvSpPr>
          <p:spPr>
            <a:xfrm>
              <a:off x="7959135" y="5511812"/>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21" name="Shape 172"/>
            <p:cNvSpPr/>
            <p:nvPr/>
          </p:nvSpPr>
          <p:spPr>
            <a:xfrm>
              <a:off x="7239997" y="5611826"/>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22" name="Shape 173"/>
            <p:cNvSpPr/>
            <p:nvPr/>
          </p:nvSpPr>
          <p:spPr>
            <a:xfrm>
              <a:off x="7185228" y="5530864"/>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23" name="Shape 174"/>
            <p:cNvSpPr/>
            <p:nvPr/>
          </p:nvSpPr>
          <p:spPr>
            <a:xfrm>
              <a:off x="8073435" y="5399894"/>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24" name="Shape 175"/>
            <p:cNvSpPr/>
            <p:nvPr/>
          </p:nvSpPr>
          <p:spPr>
            <a:xfrm>
              <a:off x="8556829" y="5411801"/>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25" name="Shape 176"/>
            <p:cNvSpPr/>
            <p:nvPr/>
          </p:nvSpPr>
          <p:spPr>
            <a:xfrm>
              <a:off x="7409067" y="5688026"/>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26" name="Shape 177"/>
            <p:cNvSpPr/>
            <p:nvPr/>
          </p:nvSpPr>
          <p:spPr>
            <a:xfrm>
              <a:off x="7285242" y="5492762"/>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27" name="Shape 178"/>
            <p:cNvSpPr/>
            <p:nvPr/>
          </p:nvSpPr>
          <p:spPr>
            <a:xfrm>
              <a:off x="7787685" y="5692787"/>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28" name="Shape 179"/>
            <p:cNvSpPr/>
            <p:nvPr/>
          </p:nvSpPr>
          <p:spPr>
            <a:xfrm>
              <a:off x="8423478" y="5614207"/>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29" name="Shape 180"/>
            <p:cNvSpPr/>
            <p:nvPr/>
          </p:nvSpPr>
          <p:spPr>
            <a:xfrm>
              <a:off x="8483010" y="5490382"/>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30" name="Shape 181"/>
            <p:cNvSpPr/>
            <p:nvPr/>
          </p:nvSpPr>
          <p:spPr>
            <a:xfrm>
              <a:off x="8225835" y="5766607"/>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sp>
          <p:nvSpPr>
            <p:cNvPr id="231" name="Shape 182"/>
            <p:cNvSpPr/>
            <p:nvPr/>
          </p:nvSpPr>
          <p:spPr>
            <a:xfrm>
              <a:off x="8268699" y="5466569"/>
              <a:ext cx="39000" cy="34146"/>
            </a:xfrm>
            <a:prstGeom prst="flowChartConnector">
              <a:avLst/>
            </a:prstGeom>
            <a:solidFill>
              <a:srgbClr val="C00000">
                <a:alpha val="54901"/>
              </a:srgbClr>
            </a:solidFill>
            <a:ln>
              <a:noFill/>
            </a:ln>
          </p:spPr>
          <p:txBody>
            <a:bodyPr lIns="0" tIns="0" rIns="0" bIns="0" anchor="ctr" anchorCtr="0">
              <a:noAutofit/>
            </a:bodyPr>
            <a:lstStyle/>
            <a:p>
              <a:pPr algn="ctr">
                <a:buClr>
                  <a:schemeClr val="accent1"/>
                </a:buClr>
              </a:pPr>
              <a:endParaRPr sz="2000">
                <a:solidFill>
                  <a:schemeClr val="accent2"/>
                </a:solidFill>
                <a:latin typeface="Arial"/>
                <a:ea typeface="Arial"/>
                <a:cs typeface="Arial"/>
                <a:sym typeface="Arial"/>
              </a:endParaRPr>
            </a:p>
          </p:txBody>
        </p:sp>
      </p:grpSp>
      <p:sp>
        <p:nvSpPr>
          <p:cNvPr id="232" name="Shape 183"/>
          <p:cNvSpPr txBox="1"/>
          <p:nvPr/>
        </p:nvSpPr>
        <p:spPr>
          <a:xfrm>
            <a:off x="3032076" y="3186776"/>
            <a:ext cx="1453499" cy="773999"/>
          </a:xfrm>
          <a:prstGeom prst="rect">
            <a:avLst/>
          </a:prstGeom>
          <a:noFill/>
          <a:ln>
            <a:noFill/>
          </a:ln>
        </p:spPr>
        <p:txBody>
          <a:bodyPr lIns="91421" tIns="45698" rIns="91421" bIns="45698" anchor="t" anchorCtr="0">
            <a:noAutofit/>
          </a:bodyPr>
          <a:lstStyle/>
          <a:p>
            <a:pPr algn="ctr">
              <a:buSzPct val="25000"/>
            </a:pPr>
            <a:r>
              <a:rPr lang="en" sz="1000" b="1">
                <a:solidFill>
                  <a:schemeClr val="dk1"/>
                </a:solidFill>
                <a:latin typeface="Arial"/>
                <a:ea typeface="Arial"/>
                <a:cs typeface="Arial"/>
                <a:sym typeface="Arial"/>
              </a:rPr>
              <a:t>Next Gen Firewall</a:t>
            </a:r>
          </a:p>
          <a:p>
            <a:pPr algn="ctr">
              <a:buSzPct val="25000"/>
            </a:pPr>
            <a:r>
              <a:rPr lang="en" sz="1000" b="1">
                <a:solidFill>
                  <a:schemeClr val="dk1"/>
                </a:solidFill>
                <a:latin typeface="Arial"/>
                <a:ea typeface="Arial"/>
                <a:cs typeface="Arial"/>
                <a:sym typeface="Arial"/>
              </a:rPr>
              <a:t>+ Advanced</a:t>
            </a:r>
          </a:p>
          <a:p>
            <a:pPr algn="ctr">
              <a:buSzPct val="25000"/>
            </a:pPr>
            <a:r>
              <a:rPr lang="en" sz="1000" b="1">
                <a:solidFill>
                  <a:schemeClr val="dk1"/>
                </a:solidFill>
                <a:latin typeface="Arial"/>
                <a:ea typeface="Arial"/>
                <a:cs typeface="Arial"/>
                <a:sym typeface="Arial"/>
              </a:rPr>
              <a:t>Threat Protection / N</a:t>
            </a:r>
            <a:r>
              <a:rPr lang="en" sz="1000" b="1">
                <a:solidFill>
                  <a:schemeClr val="dk1"/>
                </a:solidFill>
              </a:rPr>
              <a:t>ext </a:t>
            </a:r>
            <a:r>
              <a:rPr lang="en" sz="1000" b="1">
                <a:solidFill>
                  <a:schemeClr val="dk1"/>
                </a:solidFill>
                <a:latin typeface="Arial"/>
                <a:ea typeface="Arial"/>
                <a:cs typeface="Arial"/>
                <a:sym typeface="Arial"/>
              </a:rPr>
              <a:t>Gen IPS</a:t>
            </a:r>
          </a:p>
          <a:p>
            <a:pPr algn="ctr">
              <a:buSzPct val="25000"/>
            </a:pPr>
            <a:r>
              <a:rPr lang="en" sz="1000">
                <a:solidFill>
                  <a:schemeClr val="dk1"/>
                </a:solidFill>
                <a:latin typeface="Arial"/>
                <a:ea typeface="Arial"/>
                <a:cs typeface="Arial"/>
                <a:sym typeface="Arial"/>
              </a:rPr>
              <a:t>(NGFW + ATP) / NGIPS</a:t>
            </a:r>
          </a:p>
        </p:txBody>
      </p:sp>
      <p:sp>
        <p:nvSpPr>
          <p:cNvPr id="233" name="Shape 184"/>
          <p:cNvSpPr txBox="1"/>
          <p:nvPr/>
        </p:nvSpPr>
        <p:spPr>
          <a:xfrm>
            <a:off x="7077708" y="3383679"/>
            <a:ext cx="1920039" cy="419066"/>
          </a:xfrm>
          <a:prstGeom prst="rect">
            <a:avLst/>
          </a:prstGeom>
          <a:noFill/>
          <a:ln>
            <a:noFill/>
          </a:ln>
        </p:spPr>
        <p:txBody>
          <a:bodyPr lIns="91421" tIns="45698" rIns="91421" bIns="45698" anchor="t" anchorCtr="0">
            <a:noAutofit/>
          </a:bodyPr>
          <a:lstStyle/>
          <a:p>
            <a:pPr algn="ctr">
              <a:buSzPct val="25000"/>
            </a:pPr>
            <a:r>
              <a:rPr lang="en" sz="1000" b="1" dirty="0" smtClean="0">
                <a:solidFill>
                  <a:srgbClr val="36424A"/>
                </a:solidFill>
                <a:latin typeface="Arial"/>
                <a:ea typeface="Arial"/>
                <a:cs typeface="Arial"/>
                <a:sym typeface="Arial"/>
              </a:rPr>
              <a:t>Unified Threat</a:t>
            </a:r>
            <a:r>
              <a:rPr lang="en-US" sz="1000" b="1" dirty="0" smtClean="0">
                <a:solidFill>
                  <a:srgbClr val="36424A"/>
                </a:solidFill>
                <a:latin typeface="Arial"/>
                <a:ea typeface="Arial"/>
                <a:cs typeface="Arial"/>
                <a:sym typeface="Arial"/>
              </a:rPr>
              <a:t> </a:t>
            </a:r>
            <a:r>
              <a:rPr lang="en" sz="1000" b="1" dirty="0" smtClean="0">
                <a:solidFill>
                  <a:srgbClr val="36424A"/>
                </a:solidFill>
                <a:latin typeface="Arial"/>
                <a:ea typeface="Arial"/>
                <a:cs typeface="Arial"/>
                <a:sym typeface="Arial"/>
              </a:rPr>
              <a:t>Management </a:t>
            </a:r>
            <a:endParaRPr lang="en" sz="1000" b="1" dirty="0">
              <a:solidFill>
                <a:srgbClr val="36424A"/>
              </a:solidFill>
              <a:latin typeface="Arial"/>
              <a:ea typeface="Arial"/>
              <a:cs typeface="Arial"/>
              <a:sym typeface="Arial"/>
            </a:endParaRPr>
          </a:p>
          <a:p>
            <a:pPr algn="ctr">
              <a:buSzPct val="25000"/>
            </a:pPr>
            <a:r>
              <a:rPr lang="en-US" sz="1000" dirty="0" smtClean="0">
                <a:solidFill>
                  <a:srgbClr val="36424A"/>
                </a:solidFill>
                <a:latin typeface="Arial"/>
                <a:ea typeface="Arial"/>
                <a:cs typeface="Arial"/>
                <a:sym typeface="Arial"/>
              </a:rPr>
              <a:t>(</a:t>
            </a:r>
            <a:r>
              <a:rPr lang="en" sz="1000" dirty="0" smtClean="0">
                <a:solidFill>
                  <a:srgbClr val="36424A"/>
                </a:solidFill>
                <a:latin typeface="Arial"/>
                <a:ea typeface="Arial"/>
                <a:cs typeface="Arial"/>
                <a:sym typeface="Arial"/>
              </a:rPr>
              <a:t>UTM</a:t>
            </a:r>
            <a:r>
              <a:rPr lang="en-US" sz="1000" dirty="0" smtClean="0">
                <a:solidFill>
                  <a:srgbClr val="36424A"/>
                </a:solidFill>
                <a:latin typeface="Arial"/>
                <a:ea typeface="Arial"/>
                <a:cs typeface="Arial"/>
                <a:sym typeface="Arial"/>
              </a:rPr>
              <a:t>)</a:t>
            </a:r>
            <a:endParaRPr lang="en" sz="1000" dirty="0">
              <a:solidFill>
                <a:srgbClr val="36424A"/>
              </a:solidFill>
              <a:latin typeface="Arial"/>
              <a:ea typeface="Arial"/>
              <a:cs typeface="Arial"/>
              <a:sym typeface="Arial"/>
            </a:endParaRPr>
          </a:p>
        </p:txBody>
      </p:sp>
      <p:pic>
        <p:nvPicPr>
          <p:cNvPr id="234" name="Shape 185"/>
          <p:cNvPicPr preferRelativeResize="0"/>
          <p:nvPr/>
        </p:nvPicPr>
        <p:blipFill rotWithShape="1">
          <a:blip r:embed="rId17" cstate="print">
            <a:alphaModFix/>
            <a:extLst>
              <a:ext uri="{28A0092B-C50C-407E-A947-70E740481C1C}">
                <a14:useLocalDpi xmlns:a14="http://schemas.microsoft.com/office/drawing/2010/main"/>
              </a:ext>
            </a:extLst>
          </a:blip>
          <a:srcRect/>
          <a:stretch/>
        </p:blipFill>
        <p:spPr>
          <a:xfrm>
            <a:off x="1190870" y="4183788"/>
            <a:ext cx="360106" cy="360106"/>
          </a:xfrm>
          <a:prstGeom prst="rect">
            <a:avLst/>
          </a:prstGeom>
          <a:noFill/>
          <a:ln>
            <a:noFill/>
          </a:ln>
        </p:spPr>
      </p:pic>
      <p:pic>
        <p:nvPicPr>
          <p:cNvPr id="235" name="Shape 186"/>
          <p:cNvPicPr preferRelativeResize="0"/>
          <p:nvPr/>
        </p:nvPicPr>
        <p:blipFill rotWithShape="1">
          <a:blip r:embed="rId18" cstate="print">
            <a:alphaModFix/>
            <a:extLst>
              <a:ext uri="{28A0092B-C50C-407E-A947-70E740481C1C}">
                <a14:useLocalDpi xmlns:a14="http://schemas.microsoft.com/office/drawing/2010/main"/>
              </a:ext>
            </a:extLst>
          </a:blip>
          <a:srcRect/>
          <a:stretch/>
        </p:blipFill>
        <p:spPr>
          <a:xfrm>
            <a:off x="1402110" y="2717552"/>
            <a:ext cx="885300" cy="692100"/>
          </a:xfrm>
          <a:prstGeom prst="rect">
            <a:avLst/>
          </a:prstGeom>
          <a:noFill/>
          <a:ln>
            <a:noFill/>
          </a:ln>
        </p:spPr>
      </p:pic>
      <p:sp>
        <p:nvSpPr>
          <p:cNvPr id="236" name="Shape 187"/>
          <p:cNvSpPr/>
          <p:nvPr/>
        </p:nvSpPr>
        <p:spPr>
          <a:xfrm>
            <a:off x="3896824" y="1019634"/>
            <a:ext cx="1813265" cy="204310"/>
          </a:xfrm>
          <a:prstGeom prst="roundRect">
            <a:avLst>
              <a:gd name="adj" fmla="val 16667"/>
            </a:avLst>
          </a:prstGeom>
          <a:solidFill>
            <a:srgbClr val="6A879E"/>
          </a:solidFill>
          <a:ln>
            <a:noFill/>
          </a:ln>
        </p:spPr>
        <p:txBody>
          <a:bodyPr lIns="0" tIns="0" rIns="0" bIns="0" anchor="ctr" anchorCtr="0">
            <a:noAutofit/>
          </a:bodyPr>
          <a:lstStyle/>
          <a:p>
            <a:pPr algn="ctr">
              <a:buSzPct val="25000"/>
            </a:pPr>
            <a:r>
              <a:rPr lang="en" sz="1000" b="1">
                <a:solidFill>
                  <a:srgbClr val="FFFFFF"/>
                </a:solidFill>
                <a:latin typeface="Arial"/>
                <a:ea typeface="Arial"/>
                <a:cs typeface="Arial"/>
                <a:sym typeface="Arial"/>
              </a:rPr>
              <a:t>Public Cloud</a:t>
            </a:r>
          </a:p>
        </p:txBody>
      </p:sp>
      <p:grpSp>
        <p:nvGrpSpPr>
          <p:cNvPr id="237" name="Shape 189"/>
          <p:cNvGrpSpPr/>
          <p:nvPr/>
        </p:nvGrpSpPr>
        <p:grpSpPr>
          <a:xfrm>
            <a:off x="2804322" y="3661622"/>
            <a:ext cx="297678" cy="338554"/>
            <a:chOff x="4622189" y="4461808"/>
            <a:chExt cx="297678" cy="338554"/>
          </a:xfrm>
        </p:grpSpPr>
        <p:sp>
          <p:nvSpPr>
            <p:cNvPr id="238" name="Shape 190"/>
            <p:cNvSpPr/>
            <p:nvPr/>
          </p:nvSpPr>
          <p:spPr>
            <a:xfrm>
              <a:off x="4626928" y="4484566"/>
              <a:ext cx="277199" cy="278365"/>
            </a:xfrm>
            <a:prstGeom prst="ellipse">
              <a:avLst/>
            </a:prstGeom>
            <a:solidFill>
              <a:srgbClr val="344451"/>
            </a:solidFill>
            <a:ln>
              <a:noFill/>
            </a:ln>
          </p:spPr>
          <p:txBody>
            <a:bodyPr lIns="288000" tIns="0" rIns="0" bIns="0" anchor="ctr" anchorCtr="0">
              <a:noAutofit/>
            </a:bodyPr>
            <a:lstStyle/>
            <a:p>
              <a:endParaRPr sz="2000" b="1">
                <a:solidFill>
                  <a:srgbClr val="FFFFFF"/>
                </a:solidFill>
                <a:latin typeface="Arial"/>
                <a:ea typeface="Arial"/>
                <a:cs typeface="Arial"/>
                <a:sym typeface="Arial"/>
              </a:endParaRPr>
            </a:p>
          </p:txBody>
        </p:sp>
        <p:sp>
          <p:nvSpPr>
            <p:cNvPr id="239" name="Shape 191"/>
            <p:cNvSpPr txBox="1"/>
            <p:nvPr/>
          </p:nvSpPr>
          <p:spPr>
            <a:xfrm>
              <a:off x="4622189" y="4461808"/>
              <a:ext cx="297678" cy="338554"/>
            </a:xfrm>
            <a:prstGeom prst="rect">
              <a:avLst/>
            </a:prstGeom>
            <a:noFill/>
            <a:ln>
              <a:noFill/>
            </a:ln>
          </p:spPr>
          <p:txBody>
            <a:bodyPr lIns="91425" tIns="45700" rIns="91425" bIns="45700" anchor="t" anchorCtr="0">
              <a:noAutofit/>
            </a:bodyPr>
            <a:lstStyle/>
            <a:p>
              <a:pPr>
                <a:buSzPct val="25000"/>
              </a:pPr>
              <a:r>
                <a:rPr lang="en-US" sz="1600" b="1" dirty="0" smtClean="0">
                  <a:solidFill>
                    <a:srgbClr val="FFFFFF"/>
                  </a:solidFill>
                  <a:latin typeface="Arial"/>
                  <a:ea typeface="Arial"/>
                  <a:cs typeface="Arial"/>
                  <a:sym typeface="Arial"/>
                </a:rPr>
                <a:t>3</a:t>
              </a:r>
              <a:endParaRPr lang="en" sz="1600" b="1" dirty="0">
                <a:solidFill>
                  <a:srgbClr val="FFFFFF"/>
                </a:solidFill>
                <a:latin typeface="Arial"/>
                <a:ea typeface="Arial"/>
                <a:cs typeface="Arial"/>
                <a:sym typeface="Arial"/>
              </a:endParaRPr>
            </a:p>
          </p:txBody>
        </p:sp>
      </p:grpSp>
      <p:grpSp>
        <p:nvGrpSpPr>
          <p:cNvPr id="240" name="Shape 192"/>
          <p:cNvGrpSpPr/>
          <p:nvPr/>
        </p:nvGrpSpPr>
        <p:grpSpPr>
          <a:xfrm>
            <a:off x="221887" y="2894327"/>
            <a:ext cx="297678" cy="338554"/>
            <a:chOff x="4622189" y="4443130"/>
            <a:chExt cx="297678" cy="338554"/>
          </a:xfrm>
        </p:grpSpPr>
        <p:sp>
          <p:nvSpPr>
            <p:cNvPr id="241" name="Shape 193"/>
            <p:cNvSpPr/>
            <p:nvPr/>
          </p:nvSpPr>
          <p:spPr>
            <a:xfrm>
              <a:off x="4626928" y="4484566"/>
              <a:ext cx="277199" cy="278365"/>
            </a:xfrm>
            <a:prstGeom prst="ellipse">
              <a:avLst/>
            </a:prstGeom>
            <a:solidFill>
              <a:srgbClr val="344451"/>
            </a:solidFill>
            <a:ln>
              <a:noFill/>
            </a:ln>
          </p:spPr>
          <p:txBody>
            <a:bodyPr lIns="288000" tIns="0" rIns="0" bIns="0" anchor="ctr" anchorCtr="0">
              <a:noAutofit/>
            </a:bodyPr>
            <a:lstStyle/>
            <a:p>
              <a:endParaRPr sz="2000" b="1">
                <a:solidFill>
                  <a:srgbClr val="FFFFFF"/>
                </a:solidFill>
                <a:latin typeface="Arial"/>
                <a:ea typeface="Arial"/>
                <a:cs typeface="Arial"/>
                <a:sym typeface="Arial"/>
              </a:endParaRPr>
            </a:p>
          </p:txBody>
        </p:sp>
        <p:sp>
          <p:nvSpPr>
            <p:cNvPr id="242" name="Shape 194"/>
            <p:cNvSpPr txBox="1"/>
            <p:nvPr/>
          </p:nvSpPr>
          <p:spPr>
            <a:xfrm>
              <a:off x="4622189" y="4443130"/>
              <a:ext cx="297678" cy="338554"/>
            </a:xfrm>
            <a:prstGeom prst="rect">
              <a:avLst/>
            </a:prstGeom>
            <a:noFill/>
            <a:ln>
              <a:noFill/>
            </a:ln>
          </p:spPr>
          <p:txBody>
            <a:bodyPr lIns="91425" tIns="45700" rIns="91425" bIns="45700" anchor="t" anchorCtr="0">
              <a:noAutofit/>
            </a:bodyPr>
            <a:lstStyle/>
            <a:p>
              <a:pPr>
                <a:buSzPct val="25000"/>
              </a:pPr>
              <a:r>
                <a:rPr lang="en-US" sz="1600" b="1" dirty="0" smtClean="0">
                  <a:solidFill>
                    <a:srgbClr val="FFFFFF"/>
                  </a:solidFill>
                  <a:latin typeface="Arial"/>
                  <a:ea typeface="Arial"/>
                  <a:cs typeface="Arial"/>
                  <a:sym typeface="Arial"/>
                </a:rPr>
                <a:t>4</a:t>
              </a:r>
              <a:endParaRPr lang="en" sz="1600" b="1" dirty="0">
                <a:solidFill>
                  <a:srgbClr val="FFFFFF"/>
                </a:solidFill>
                <a:latin typeface="Arial"/>
                <a:ea typeface="Arial"/>
                <a:cs typeface="Arial"/>
                <a:sym typeface="Arial"/>
              </a:endParaRPr>
            </a:p>
          </p:txBody>
        </p:sp>
      </p:grpSp>
      <p:grpSp>
        <p:nvGrpSpPr>
          <p:cNvPr id="243" name="Shape 195"/>
          <p:cNvGrpSpPr/>
          <p:nvPr/>
        </p:nvGrpSpPr>
        <p:grpSpPr>
          <a:xfrm>
            <a:off x="3956983" y="1354452"/>
            <a:ext cx="297678" cy="338554"/>
            <a:chOff x="4612851" y="4461808"/>
            <a:chExt cx="297678" cy="338554"/>
          </a:xfrm>
        </p:grpSpPr>
        <p:sp>
          <p:nvSpPr>
            <p:cNvPr id="244" name="Shape 196"/>
            <p:cNvSpPr/>
            <p:nvPr/>
          </p:nvSpPr>
          <p:spPr>
            <a:xfrm>
              <a:off x="4626928" y="4484566"/>
              <a:ext cx="277199" cy="278365"/>
            </a:xfrm>
            <a:prstGeom prst="ellipse">
              <a:avLst/>
            </a:prstGeom>
            <a:solidFill>
              <a:srgbClr val="344451"/>
            </a:solidFill>
            <a:ln>
              <a:noFill/>
            </a:ln>
          </p:spPr>
          <p:txBody>
            <a:bodyPr lIns="288000" tIns="0" rIns="0" bIns="0" anchor="ctr" anchorCtr="0">
              <a:noAutofit/>
            </a:bodyPr>
            <a:lstStyle/>
            <a:p>
              <a:endParaRPr sz="2000" b="1">
                <a:solidFill>
                  <a:srgbClr val="FFFFFF"/>
                </a:solidFill>
                <a:latin typeface="Arial"/>
                <a:ea typeface="Arial"/>
                <a:cs typeface="Arial"/>
                <a:sym typeface="Arial"/>
              </a:endParaRPr>
            </a:p>
          </p:txBody>
        </p:sp>
        <p:sp>
          <p:nvSpPr>
            <p:cNvPr id="245" name="Shape 197"/>
            <p:cNvSpPr txBox="1"/>
            <p:nvPr/>
          </p:nvSpPr>
          <p:spPr>
            <a:xfrm>
              <a:off x="4612851" y="4461808"/>
              <a:ext cx="297678" cy="338554"/>
            </a:xfrm>
            <a:prstGeom prst="rect">
              <a:avLst/>
            </a:prstGeom>
            <a:noFill/>
            <a:ln>
              <a:noFill/>
            </a:ln>
          </p:spPr>
          <p:txBody>
            <a:bodyPr lIns="91425" tIns="45700" rIns="91425" bIns="45700" anchor="t" anchorCtr="0">
              <a:noAutofit/>
            </a:bodyPr>
            <a:lstStyle/>
            <a:p>
              <a:pPr>
                <a:buSzPct val="25000"/>
              </a:pPr>
              <a:r>
                <a:rPr lang="en-US" sz="1600" b="1" dirty="0" smtClean="0">
                  <a:solidFill>
                    <a:srgbClr val="FFFFFF"/>
                  </a:solidFill>
                </a:rPr>
                <a:t>7</a:t>
              </a:r>
              <a:endParaRPr lang="en" sz="1600" b="1" dirty="0">
                <a:solidFill>
                  <a:srgbClr val="FFFFFF"/>
                </a:solidFill>
              </a:endParaRPr>
            </a:p>
          </p:txBody>
        </p:sp>
      </p:grpSp>
      <p:grpSp>
        <p:nvGrpSpPr>
          <p:cNvPr id="246" name="Shape 198"/>
          <p:cNvGrpSpPr/>
          <p:nvPr/>
        </p:nvGrpSpPr>
        <p:grpSpPr>
          <a:xfrm>
            <a:off x="6904163" y="1858764"/>
            <a:ext cx="297678" cy="338554"/>
            <a:chOff x="4622189" y="4452469"/>
            <a:chExt cx="297678" cy="338554"/>
          </a:xfrm>
        </p:grpSpPr>
        <p:sp>
          <p:nvSpPr>
            <p:cNvPr id="247" name="Shape 199"/>
            <p:cNvSpPr/>
            <p:nvPr/>
          </p:nvSpPr>
          <p:spPr>
            <a:xfrm>
              <a:off x="4626928" y="4484566"/>
              <a:ext cx="277199" cy="278365"/>
            </a:xfrm>
            <a:prstGeom prst="ellipse">
              <a:avLst/>
            </a:prstGeom>
            <a:solidFill>
              <a:srgbClr val="344451"/>
            </a:solidFill>
            <a:ln>
              <a:noFill/>
            </a:ln>
          </p:spPr>
          <p:txBody>
            <a:bodyPr lIns="288000" tIns="0" rIns="0" bIns="0" anchor="ctr" anchorCtr="0">
              <a:noAutofit/>
            </a:bodyPr>
            <a:lstStyle/>
            <a:p>
              <a:endParaRPr sz="2000" b="1">
                <a:solidFill>
                  <a:srgbClr val="FFFFFF"/>
                </a:solidFill>
                <a:latin typeface="Arial"/>
                <a:ea typeface="Arial"/>
                <a:cs typeface="Arial"/>
                <a:sym typeface="Arial"/>
              </a:endParaRPr>
            </a:p>
          </p:txBody>
        </p:sp>
        <p:sp>
          <p:nvSpPr>
            <p:cNvPr id="248" name="Shape 200"/>
            <p:cNvSpPr txBox="1"/>
            <p:nvPr/>
          </p:nvSpPr>
          <p:spPr>
            <a:xfrm>
              <a:off x="4622189" y="4452469"/>
              <a:ext cx="297678" cy="338554"/>
            </a:xfrm>
            <a:prstGeom prst="rect">
              <a:avLst/>
            </a:prstGeom>
            <a:noFill/>
            <a:ln>
              <a:noFill/>
            </a:ln>
          </p:spPr>
          <p:txBody>
            <a:bodyPr lIns="91425" tIns="45700" rIns="91425" bIns="45700" anchor="t" anchorCtr="0">
              <a:noAutofit/>
            </a:bodyPr>
            <a:lstStyle/>
            <a:p>
              <a:pPr>
                <a:buSzPct val="25000"/>
              </a:pPr>
              <a:r>
                <a:rPr lang="en-US" sz="1600" b="1" dirty="0" smtClean="0">
                  <a:solidFill>
                    <a:srgbClr val="FFFFFF"/>
                  </a:solidFill>
                </a:rPr>
                <a:t>8</a:t>
              </a:r>
              <a:endParaRPr lang="en" sz="1600" b="1" dirty="0">
                <a:solidFill>
                  <a:srgbClr val="FFFFFF"/>
                </a:solidFill>
              </a:endParaRPr>
            </a:p>
          </p:txBody>
        </p:sp>
      </p:grpSp>
      <p:sp>
        <p:nvSpPr>
          <p:cNvPr id="249" name="Shape 201"/>
          <p:cNvSpPr/>
          <p:nvPr/>
        </p:nvSpPr>
        <p:spPr>
          <a:xfrm>
            <a:off x="1764883" y="4195236"/>
            <a:ext cx="1913885" cy="332005"/>
          </a:xfrm>
          <a:prstGeom prst="roundRect">
            <a:avLst>
              <a:gd name="adj" fmla="val 16667"/>
            </a:avLst>
          </a:prstGeom>
          <a:solidFill>
            <a:srgbClr val="6A879E"/>
          </a:solidFill>
          <a:ln>
            <a:noFill/>
          </a:ln>
        </p:spPr>
        <p:txBody>
          <a:bodyPr lIns="0" tIns="0" rIns="0" bIns="0" anchor="ctr" anchorCtr="0">
            <a:noAutofit/>
          </a:bodyPr>
          <a:lstStyle/>
          <a:p>
            <a:pPr algn="ctr">
              <a:buSzPct val="25000"/>
            </a:pPr>
            <a:r>
              <a:rPr lang="en" sz="1000" b="1">
                <a:solidFill>
                  <a:srgbClr val="FFFFFF"/>
                </a:solidFill>
                <a:latin typeface="Arial"/>
                <a:ea typeface="Arial"/>
                <a:cs typeface="Arial"/>
                <a:sym typeface="Arial"/>
              </a:rPr>
              <a:t>Enterprise Campus </a:t>
            </a:r>
          </a:p>
          <a:p>
            <a:pPr algn="ctr">
              <a:buSzPct val="25000"/>
            </a:pPr>
            <a:r>
              <a:rPr lang="en" sz="1000" b="1">
                <a:solidFill>
                  <a:srgbClr val="FFFFFF"/>
                </a:solidFill>
                <a:latin typeface="Arial"/>
                <a:ea typeface="Arial"/>
                <a:cs typeface="Arial"/>
                <a:sym typeface="Arial"/>
              </a:rPr>
              <a:t>Or Branch Office</a:t>
            </a:r>
          </a:p>
        </p:txBody>
      </p:sp>
      <p:sp>
        <p:nvSpPr>
          <p:cNvPr id="250" name="Shape 202"/>
          <p:cNvSpPr txBox="1"/>
          <p:nvPr/>
        </p:nvSpPr>
        <p:spPr>
          <a:xfrm>
            <a:off x="3756558" y="2490650"/>
            <a:ext cx="1236260" cy="461664"/>
          </a:xfrm>
          <a:prstGeom prst="rect">
            <a:avLst/>
          </a:prstGeom>
          <a:noFill/>
          <a:ln>
            <a:noFill/>
          </a:ln>
        </p:spPr>
        <p:txBody>
          <a:bodyPr lIns="91421" tIns="45698" rIns="91421" bIns="45698" anchor="t" anchorCtr="0">
            <a:noAutofit/>
          </a:bodyPr>
          <a:lstStyle/>
          <a:p>
            <a:pPr algn="ctr">
              <a:buSzPct val="25000"/>
            </a:pPr>
            <a:r>
              <a:rPr lang="en" sz="1200" b="1">
                <a:solidFill>
                  <a:srgbClr val="FFFFFF"/>
                </a:solidFill>
                <a:latin typeface="Arial"/>
                <a:ea typeface="Arial"/>
                <a:cs typeface="Arial"/>
                <a:sym typeface="Arial"/>
              </a:rPr>
              <a:t>Core Network</a:t>
            </a:r>
          </a:p>
          <a:p>
            <a:pPr algn="ctr">
              <a:buSzPct val="25000"/>
            </a:pPr>
            <a:r>
              <a:rPr lang="en" sz="1200" b="1">
                <a:solidFill>
                  <a:srgbClr val="FFFFFF"/>
                </a:solidFill>
                <a:latin typeface="Arial"/>
                <a:ea typeface="Arial"/>
                <a:cs typeface="Arial"/>
                <a:sym typeface="Arial"/>
              </a:rPr>
              <a:t>Internet / WAN</a:t>
            </a:r>
          </a:p>
        </p:txBody>
      </p:sp>
      <p:sp>
        <p:nvSpPr>
          <p:cNvPr id="251" name="Shape 203"/>
          <p:cNvSpPr txBox="1"/>
          <p:nvPr/>
        </p:nvSpPr>
        <p:spPr>
          <a:xfrm>
            <a:off x="522914" y="1830665"/>
            <a:ext cx="1988942" cy="553997"/>
          </a:xfrm>
          <a:prstGeom prst="rect">
            <a:avLst/>
          </a:prstGeom>
          <a:solidFill>
            <a:schemeClr val="lt1">
              <a:alpha val="49803"/>
            </a:schemeClr>
          </a:solidFill>
          <a:ln>
            <a:noFill/>
          </a:ln>
        </p:spPr>
        <p:txBody>
          <a:bodyPr lIns="91421" tIns="45698" rIns="91421" bIns="45698" anchor="t" anchorCtr="0">
            <a:noAutofit/>
          </a:bodyPr>
          <a:lstStyle/>
          <a:p>
            <a:pPr>
              <a:buSzPct val="25000"/>
            </a:pPr>
            <a:r>
              <a:rPr lang="en" sz="1000" b="1">
                <a:solidFill>
                  <a:srgbClr val="36424A"/>
                </a:solidFill>
                <a:latin typeface="Arial"/>
                <a:ea typeface="Arial"/>
                <a:cs typeface="Arial"/>
                <a:sym typeface="Arial"/>
              </a:rPr>
              <a:t>Data Center Firewall</a:t>
            </a:r>
          </a:p>
          <a:p>
            <a:pPr>
              <a:buSzPct val="25000"/>
            </a:pPr>
            <a:r>
              <a:rPr lang="en" sz="1000">
                <a:solidFill>
                  <a:srgbClr val="36424A"/>
                </a:solidFill>
                <a:latin typeface="Arial"/>
                <a:ea typeface="Arial"/>
                <a:cs typeface="Arial"/>
                <a:sym typeface="Arial"/>
              </a:rPr>
              <a:t>(DCFW)</a:t>
            </a:r>
          </a:p>
          <a:p>
            <a:endParaRPr sz="1000">
              <a:solidFill>
                <a:srgbClr val="36424A"/>
              </a:solidFill>
              <a:latin typeface="Arial"/>
              <a:ea typeface="Arial"/>
              <a:cs typeface="Arial"/>
              <a:sym typeface="Arial"/>
            </a:endParaRPr>
          </a:p>
        </p:txBody>
      </p:sp>
      <p:grpSp>
        <p:nvGrpSpPr>
          <p:cNvPr id="252" name="Shape 204"/>
          <p:cNvGrpSpPr/>
          <p:nvPr/>
        </p:nvGrpSpPr>
        <p:grpSpPr>
          <a:xfrm>
            <a:off x="221888" y="1858758"/>
            <a:ext cx="297678" cy="338554"/>
            <a:chOff x="4612851" y="4461808"/>
            <a:chExt cx="297678" cy="338554"/>
          </a:xfrm>
        </p:grpSpPr>
        <p:sp>
          <p:nvSpPr>
            <p:cNvPr id="253" name="Shape 205"/>
            <p:cNvSpPr/>
            <p:nvPr/>
          </p:nvSpPr>
          <p:spPr>
            <a:xfrm>
              <a:off x="4626928" y="4484566"/>
              <a:ext cx="277199" cy="278365"/>
            </a:xfrm>
            <a:prstGeom prst="ellipse">
              <a:avLst/>
            </a:prstGeom>
            <a:solidFill>
              <a:srgbClr val="344451"/>
            </a:solidFill>
            <a:ln>
              <a:noFill/>
            </a:ln>
          </p:spPr>
          <p:txBody>
            <a:bodyPr lIns="288000" tIns="0" rIns="0" bIns="0" anchor="ctr" anchorCtr="0">
              <a:noAutofit/>
            </a:bodyPr>
            <a:lstStyle/>
            <a:p>
              <a:endParaRPr sz="2000" b="1">
                <a:solidFill>
                  <a:srgbClr val="FFFFFF"/>
                </a:solidFill>
                <a:latin typeface="Arial"/>
                <a:ea typeface="Arial"/>
                <a:cs typeface="Arial"/>
                <a:sym typeface="Arial"/>
              </a:endParaRPr>
            </a:p>
          </p:txBody>
        </p:sp>
        <p:sp>
          <p:nvSpPr>
            <p:cNvPr id="254" name="Shape 206"/>
            <p:cNvSpPr txBox="1"/>
            <p:nvPr/>
          </p:nvSpPr>
          <p:spPr>
            <a:xfrm>
              <a:off x="4612851" y="4461808"/>
              <a:ext cx="297678" cy="338554"/>
            </a:xfrm>
            <a:prstGeom prst="rect">
              <a:avLst/>
            </a:prstGeom>
            <a:noFill/>
            <a:ln>
              <a:noFill/>
            </a:ln>
          </p:spPr>
          <p:txBody>
            <a:bodyPr lIns="91425" tIns="45700" rIns="91425" bIns="45700" anchor="t" anchorCtr="0">
              <a:noAutofit/>
            </a:bodyPr>
            <a:lstStyle/>
            <a:p>
              <a:pPr>
                <a:buSzPct val="25000"/>
              </a:pPr>
              <a:r>
                <a:rPr lang="en-US" sz="1600" b="1" dirty="0" smtClean="0">
                  <a:solidFill>
                    <a:srgbClr val="FFFFFF"/>
                  </a:solidFill>
                </a:rPr>
                <a:t>5</a:t>
              </a:r>
              <a:endParaRPr lang="en" sz="1600" b="1" dirty="0">
                <a:solidFill>
                  <a:srgbClr val="FFFFFF"/>
                </a:solidFill>
              </a:endParaRPr>
            </a:p>
          </p:txBody>
        </p:sp>
      </p:grpSp>
      <p:sp>
        <p:nvSpPr>
          <p:cNvPr id="255" name="Shape 207"/>
          <p:cNvSpPr txBox="1"/>
          <p:nvPr/>
        </p:nvSpPr>
        <p:spPr>
          <a:xfrm>
            <a:off x="1261483" y="1333705"/>
            <a:ext cx="1250372" cy="400109"/>
          </a:xfrm>
          <a:prstGeom prst="rect">
            <a:avLst/>
          </a:prstGeom>
          <a:solidFill>
            <a:schemeClr val="lt1">
              <a:alpha val="49803"/>
            </a:schemeClr>
          </a:solidFill>
          <a:ln>
            <a:noFill/>
          </a:ln>
        </p:spPr>
        <p:txBody>
          <a:bodyPr lIns="91421" tIns="45698" rIns="91421" bIns="45698" anchor="t" anchorCtr="0">
            <a:noAutofit/>
          </a:bodyPr>
          <a:lstStyle/>
          <a:p>
            <a:pPr>
              <a:buSzPct val="25000"/>
            </a:pPr>
            <a:r>
              <a:rPr lang="en" sz="1000" b="1">
                <a:solidFill>
                  <a:srgbClr val="36424A"/>
                </a:solidFill>
                <a:latin typeface="Arial"/>
                <a:ea typeface="Arial"/>
                <a:cs typeface="Arial"/>
                <a:sym typeface="Arial"/>
              </a:rPr>
              <a:t>Virtual Machine Firewall</a:t>
            </a:r>
          </a:p>
        </p:txBody>
      </p:sp>
      <p:grpSp>
        <p:nvGrpSpPr>
          <p:cNvPr id="256" name="Shape 208"/>
          <p:cNvGrpSpPr/>
          <p:nvPr/>
        </p:nvGrpSpPr>
        <p:grpSpPr>
          <a:xfrm>
            <a:off x="987759" y="1342136"/>
            <a:ext cx="297678" cy="338554"/>
            <a:chOff x="4622189" y="4452469"/>
            <a:chExt cx="297678" cy="338554"/>
          </a:xfrm>
        </p:grpSpPr>
        <p:sp>
          <p:nvSpPr>
            <p:cNvPr id="257" name="Shape 209"/>
            <p:cNvSpPr/>
            <p:nvPr/>
          </p:nvSpPr>
          <p:spPr>
            <a:xfrm>
              <a:off x="4626928" y="4484566"/>
              <a:ext cx="277199" cy="278365"/>
            </a:xfrm>
            <a:prstGeom prst="ellipse">
              <a:avLst/>
            </a:prstGeom>
            <a:solidFill>
              <a:srgbClr val="344451"/>
            </a:solidFill>
            <a:ln>
              <a:noFill/>
            </a:ln>
          </p:spPr>
          <p:txBody>
            <a:bodyPr lIns="288000" tIns="0" rIns="0" bIns="0" anchor="ctr" anchorCtr="0">
              <a:noAutofit/>
            </a:bodyPr>
            <a:lstStyle/>
            <a:p>
              <a:endParaRPr sz="2000" b="1">
                <a:solidFill>
                  <a:srgbClr val="FFFFFF"/>
                </a:solidFill>
                <a:latin typeface="Arial"/>
                <a:ea typeface="Arial"/>
                <a:cs typeface="Arial"/>
                <a:sym typeface="Arial"/>
              </a:endParaRPr>
            </a:p>
          </p:txBody>
        </p:sp>
        <p:sp>
          <p:nvSpPr>
            <p:cNvPr id="258" name="Shape 210"/>
            <p:cNvSpPr txBox="1"/>
            <p:nvPr/>
          </p:nvSpPr>
          <p:spPr>
            <a:xfrm>
              <a:off x="4622189" y="4452469"/>
              <a:ext cx="297678" cy="338554"/>
            </a:xfrm>
            <a:prstGeom prst="rect">
              <a:avLst/>
            </a:prstGeom>
            <a:noFill/>
            <a:ln>
              <a:noFill/>
            </a:ln>
          </p:spPr>
          <p:txBody>
            <a:bodyPr lIns="91425" tIns="45700" rIns="91425" bIns="45700" anchor="t" anchorCtr="0">
              <a:noAutofit/>
            </a:bodyPr>
            <a:lstStyle/>
            <a:p>
              <a:pPr>
                <a:buSzPct val="25000"/>
              </a:pPr>
              <a:r>
                <a:rPr lang="en-US" sz="1600" b="1" dirty="0" smtClean="0">
                  <a:solidFill>
                    <a:srgbClr val="FFFFFF"/>
                  </a:solidFill>
                </a:rPr>
                <a:t>6</a:t>
              </a:r>
              <a:endParaRPr lang="en" sz="1600" b="1" dirty="0">
                <a:solidFill>
                  <a:srgbClr val="FFFFFF"/>
                </a:solidFill>
              </a:endParaRPr>
            </a:p>
          </p:txBody>
        </p:sp>
      </p:grpSp>
      <p:grpSp>
        <p:nvGrpSpPr>
          <p:cNvPr id="259" name="Shape 211"/>
          <p:cNvGrpSpPr/>
          <p:nvPr/>
        </p:nvGrpSpPr>
        <p:grpSpPr>
          <a:xfrm>
            <a:off x="486978" y="1177845"/>
            <a:ext cx="446799" cy="699310"/>
            <a:chOff x="1570157" y="1401983"/>
            <a:chExt cx="1092592" cy="1521341"/>
          </a:xfrm>
        </p:grpSpPr>
        <p:pic>
          <p:nvPicPr>
            <p:cNvPr id="260" name="Shape 212"/>
            <p:cNvPicPr preferRelativeResize="0"/>
            <p:nvPr/>
          </p:nvPicPr>
          <p:blipFill rotWithShape="1">
            <a:blip r:embed="rId19" cstate="print">
              <a:alphaModFix/>
              <a:extLst>
                <a:ext uri="{28A0092B-C50C-407E-A947-70E740481C1C}">
                  <a14:useLocalDpi xmlns:a14="http://schemas.microsoft.com/office/drawing/2010/main"/>
                </a:ext>
              </a:extLst>
            </a:blip>
            <a:srcRect/>
            <a:stretch/>
          </p:blipFill>
          <p:spPr>
            <a:xfrm>
              <a:off x="1570157" y="1867967"/>
              <a:ext cx="1092592" cy="1055356"/>
            </a:xfrm>
            <a:prstGeom prst="rect">
              <a:avLst/>
            </a:prstGeom>
            <a:noFill/>
            <a:ln>
              <a:noFill/>
            </a:ln>
          </p:spPr>
        </p:pic>
        <p:pic>
          <p:nvPicPr>
            <p:cNvPr id="261" name="Shape 213"/>
            <p:cNvPicPr preferRelativeResize="0"/>
            <p:nvPr/>
          </p:nvPicPr>
          <p:blipFill rotWithShape="1">
            <a:blip r:embed="rId20" cstate="print">
              <a:alphaModFix/>
              <a:extLst>
                <a:ext uri="{28A0092B-C50C-407E-A947-70E740481C1C}">
                  <a14:useLocalDpi xmlns:a14="http://schemas.microsoft.com/office/drawing/2010/main"/>
                </a:ext>
              </a:extLst>
            </a:blip>
            <a:srcRect/>
            <a:stretch/>
          </p:blipFill>
          <p:spPr>
            <a:xfrm>
              <a:off x="1570157" y="1401983"/>
              <a:ext cx="709823" cy="829281"/>
            </a:xfrm>
            <a:prstGeom prst="rect">
              <a:avLst/>
            </a:prstGeom>
            <a:noFill/>
            <a:ln>
              <a:noFill/>
            </a:ln>
          </p:spPr>
        </p:pic>
        <p:pic>
          <p:nvPicPr>
            <p:cNvPr id="262" name="Shape 214"/>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1950511" y="1628969"/>
              <a:ext cx="712237" cy="832104"/>
            </a:xfrm>
            <a:prstGeom prst="rect">
              <a:avLst/>
            </a:prstGeom>
            <a:noFill/>
            <a:ln>
              <a:noFill/>
            </a:ln>
          </p:spPr>
        </p:pic>
      </p:grpSp>
      <p:pic>
        <p:nvPicPr>
          <p:cNvPr id="263" name="Shape 215"/>
          <p:cNvPicPr preferRelativeResize="0"/>
          <p:nvPr/>
        </p:nvPicPr>
        <p:blipFill rotWithShape="1">
          <a:blip r:embed="rId18" cstate="print">
            <a:alphaModFix/>
            <a:extLst>
              <a:ext uri="{28A0092B-C50C-407E-A947-70E740481C1C}">
                <a14:useLocalDpi xmlns:a14="http://schemas.microsoft.com/office/drawing/2010/main"/>
              </a:ext>
            </a:extLst>
          </a:blip>
          <a:srcRect/>
          <a:stretch/>
        </p:blipFill>
        <p:spPr>
          <a:xfrm>
            <a:off x="2186639" y="1684417"/>
            <a:ext cx="885305" cy="692035"/>
          </a:xfrm>
          <a:prstGeom prst="rect">
            <a:avLst/>
          </a:prstGeom>
          <a:noFill/>
          <a:ln>
            <a:noFill/>
          </a:ln>
        </p:spPr>
      </p:pic>
      <p:pic>
        <p:nvPicPr>
          <p:cNvPr id="264" name="Shape 216"/>
          <p:cNvPicPr preferRelativeResize="0"/>
          <p:nvPr/>
        </p:nvPicPr>
        <p:blipFill>
          <a:blip r:embed="rId22">
            <a:alphaModFix/>
          </a:blip>
          <a:stretch>
            <a:fillRect/>
          </a:stretch>
        </p:blipFill>
        <p:spPr>
          <a:xfrm>
            <a:off x="4899049" y="1369966"/>
            <a:ext cx="360099" cy="477008"/>
          </a:xfrm>
          <a:prstGeom prst="rect">
            <a:avLst/>
          </a:prstGeom>
          <a:noFill/>
          <a:ln>
            <a:noFill/>
          </a:ln>
        </p:spPr>
      </p:pic>
      <p:grpSp>
        <p:nvGrpSpPr>
          <p:cNvPr id="269" name="Shape 111"/>
          <p:cNvGrpSpPr/>
          <p:nvPr/>
        </p:nvGrpSpPr>
        <p:grpSpPr>
          <a:xfrm>
            <a:off x="6802559" y="3755944"/>
            <a:ext cx="297678" cy="338554"/>
            <a:chOff x="4622189" y="4452469"/>
            <a:chExt cx="297678" cy="338554"/>
          </a:xfrm>
        </p:grpSpPr>
        <p:sp>
          <p:nvSpPr>
            <p:cNvPr id="270" name="Shape 112"/>
            <p:cNvSpPr/>
            <p:nvPr/>
          </p:nvSpPr>
          <p:spPr>
            <a:xfrm>
              <a:off x="4626928" y="4484566"/>
              <a:ext cx="277199" cy="278365"/>
            </a:xfrm>
            <a:prstGeom prst="ellipse">
              <a:avLst/>
            </a:prstGeom>
            <a:solidFill>
              <a:srgbClr val="344451"/>
            </a:solidFill>
            <a:ln>
              <a:noFill/>
            </a:ln>
          </p:spPr>
          <p:txBody>
            <a:bodyPr lIns="288000" tIns="0" rIns="0" bIns="0" anchor="ctr" anchorCtr="0">
              <a:noAutofit/>
            </a:bodyPr>
            <a:lstStyle/>
            <a:p>
              <a:endParaRPr sz="2000" b="1">
                <a:solidFill>
                  <a:srgbClr val="FFFFFF"/>
                </a:solidFill>
                <a:latin typeface="Arial"/>
                <a:ea typeface="Arial"/>
                <a:cs typeface="Arial"/>
                <a:sym typeface="Arial"/>
              </a:endParaRPr>
            </a:p>
          </p:txBody>
        </p:sp>
        <p:sp>
          <p:nvSpPr>
            <p:cNvPr id="271" name="Shape 113"/>
            <p:cNvSpPr txBox="1"/>
            <p:nvPr/>
          </p:nvSpPr>
          <p:spPr>
            <a:xfrm>
              <a:off x="4622189" y="4452469"/>
              <a:ext cx="297678" cy="338554"/>
            </a:xfrm>
            <a:prstGeom prst="rect">
              <a:avLst/>
            </a:prstGeom>
            <a:noFill/>
            <a:ln>
              <a:noFill/>
            </a:ln>
          </p:spPr>
          <p:txBody>
            <a:bodyPr lIns="91425" tIns="45700" rIns="91425" bIns="45700" anchor="t" anchorCtr="0">
              <a:noAutofit/>
            </a:bodyPr>
            <a:lstStyle/>
            <a:p>
              <a:pPr>
                <a:buSzPct val="25000"/>
              </a:pPr>
              <a:r>
                <a:rPr lang="en-US" sz="1600" b="1" dirty="0">
                  <a:solidFill>
                    <a:srgbClr val="FFFFFF"/>
                  </a:solidFill>
                  <a:latin typeface="Arial"/>
                  <a:ea typeface="Arial"/>
                  <a:cs typeface="Arial"/>
                  <a:sym typeface="Arial"/>
                </a:rPr>
                <a:t>2</a:t>
              </a:r>
              <a:endParaRPr lang="en" sz="1600" b="1" dirty="0">
                <a:solidFill>
                  <a:srgbClr val="FFFFFF"/>
                </a:solidFill>
                <a:latin typeface="Arial"/>
                <a:ea typeface="Arial"/>
                <a:cs typeface="Arial"/>
                <a:sym typeface="Arial"/>
              </a:endParaRPr>
            </a:p>
          </p:txBody>
        </p:sp>
      </p:grpSp>
      <p:sp>
        <p:nvSpPr>
          <p:cNvPr id="272" name="Shape 184"/>
          <p:cNvSpPr txBox="1"/>
          <p:nvPr/>
        </p:nvSpPr>
        <p:spPr>
          <a:xfrm>
            <a:off x="6993468" y="3814459"/>
            <a:ext cx="2150532" cy="500109"/>
          </a:xfrm>
          <a:prstGeom prst="rect">
            <a:avLst/>
          </a:prstGeom>
          <a:noFill/>
          <a:ln>
            <a:noFill/>
          </a:ln>
        </p:spPr>
        <p:txBody>
          <a:bodyPr lIns="91421" tIns="45698" rIns="91421" bIns="45698" anchor="t" anchorCtr="0">
            <a:noAutofit/>
          </a:bodyPr>
          <a:lstStyle/>
          <a:p>
            <a:pPr algn="ctr">
              <a:buSzPct val="25000"/>
            </a:pPr>
            <a:r>
              <a:rPr lang="en-US" sz="1000" b="1" dirty="0" smtClean="0">
                <a:solidFill>
                  <a:srgbClr val="36424A"/>
                </a:solidFill>
                <a:latin typeface="Arial"/>
                <a:ea typeface="Arial"/>
                <a:cs typeface="Arial"/>
                <a:sym typeface="Arial"/>
              </a:rPr>
              <a:t>Distributed Enterprise Firewall</a:t>
            </a:r>
            <a:endParaRPr lang="en" sz="1000" b="1" dirty="0">
              <a:solidFill>
                <a:srgbClr val="36424A"/>
              </a:solidFill>
              <a:latin typeface="Arial"/>
              <a:ea typeface="Arial"/>
              <a:cs typeface="Arial"/>
              <a:sym typeface="Arial"/>
            </a:endParaRPr>
          </a:p>
          <a:p>
            <a:pPr algn="ctr">
              <a:buSzPct val="25000"/>
            </a:pPr>
            <a:r>
              <a:rPr lang="en-US" sz="1000" dirty="0" smtClean="0">
                <a:solidFill>
                  <a:srgbClr val="36424A"/>
                </a:solidFill>
                <a:latin typeface="Arial"/>
                <a:ea typeface="Arial"/>
                <a:cs typeface="Arial"/>
                <a:sym typeface="Arial"/>
              </a:rPr>
              <a:t>(DEFW)</a:t>
            </a:r>
            <a:endParaRPr lang="en" sz="1000" dirty="0">
              <a:solidFill>
                <a:srgbClr val="36424A"/>
              </a:solidFill>
              <a:latin typeface="Arial"/>
              <a:ea typeface="Arial"/>
              <a:cs typeface="Arial"/>
              <a:sym typeface="Arial"/>
            </a:endParaRPr>
          </a:p>
        </p:txBody>
      </p:sp>
    </p:spTree>
    <p:extLst>
      <p:ext uri="{BB962C8B-B14F-4D97-AF65-F5344CB8AC3E}">
        <p14:creationId xmlns:p14="http://schemas.microsoft.com/office/powerpoint/2010/main" val="1926148054"/>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b="0" i="0" dirty="0" smtClean="0"/>
              <a:t>FortiGate</a:t>
            </a:r>
            <a:r>
              <a:rPr lang="en-US" b="0" i="0" dirty="0"/>
              <a:t> </a:t>
            </a:r>
            <a:r>
              <a:rPr lang="en-US" dirty="0" smtClean="0"/>
              <a:t>3100D</a:t>
            </a:r>
            <a:endParaRPr lang="en-US" b="0" i="0" dirty="0"/>
          </a:p>
        </p:txBody>
      </p:sp>
      <p:grpSp>
        <p:nvGrpSpPr>
          <p:cNvPr id="2" name="Group 1"/>
          <p:cNvGrpSpPr>
            <a:grpSpLocks noChangeAspect="1"/>
          </p:cNvGrpSpPr>
          <p:nvPr/>
        </p:nvGrpSpPr>
        <p:grpSpPr>
          <a:xfrm>
            <a:off x="1094260" y="1192315"/>
            <a:ext cx="3600000" cy="1495220"/>
            <a:chOff x="710905" y="1049782"/>
            <a:chExt cx="4320296" cy="1794389"/>
          </a:xfrm>
        </p:grpSpPr>
        <p:pic>
          <p:nvPicPr>
            <p:cNvPr id="26" name="Picture 25" descr="FG-3100D-Fron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0905" y="1049782"/>
              <a:ext cx="4320000" cy="801084"/>
            </a:xfrm>
            <a:prstGeom prst="rect">
              <a:avLst/>
            </a:prstGeom>
          </p:spPr>
        </p:pic>
        <p:pic>
          <p:nvPicPr>
            <p:cNvPr id="18" name="Picture 17" descr="FG-3200D-Bac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201" y="1958955"/>
              <a:ext cx="4320000" cy="885216"/>
            </a:xfrm>
            <a:prstGeom prst="rect">
              <a:avLst/>
            </a:prstGeom>
          </p:spPr>
        </p:pic>
      </p:grpSp>
      <p:sp>
        <p:nvSpPr>
          <p:cNvPr id="20"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Management Ports</a:t>
            </a:r>
          </a:p>
          <a:p>
            <a:pPr marL="343033" indent="-343033" defTabSz="914379">
              <a:spcBef>
                <a:spcPct val="20000"/>
              </a:spcBef>
              <a:buClr>
                <a:schemeClr val="accent6"/>
              </a:buClr>
              <a:buFont typeface="+mj-ea"/>
              <a:buAutoNum type="circleNumDbPlain"/>
            </a:pPr>
            <a:r>
              <a:rPr lang="en-US" sz="1000" b="1" dirty="0"/>
              <a:t>32x 10G SFP+/GE SFP Slots </a:t>
            </a:r>
          </a:p>
        </p:txBody>
      </p:sp>
      <p:pic>
        <p:nvPicPr>
          <p:cNvPr id="29" name="Picture 2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73798" y="2297696"/>
            <a:ext cx="372259" cy="547200"/>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46057" y="2296971"/>
            <a:ext cx="372259" cy="547200"/>
          </a:xfrm>
          <a:prstGeom prst="rect">
            <a:avLst/>
          </a:prstGeom>
        </p:spPr>
      </p:pic>
      <p:pic>
        <p:nvPicPr>
          <p:cNvPr id="35" name="Picture 34"/>
          <p:cNvPicPr>
            <a:picLocks noChangeAspect="1"/>
          </p:cNvPicPr>
          <p:nvPr/>
        </p:nvPicPr>
        <p:blipFill>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6188099" y="2297696"/>
            <a:ext cx="372258" cy="547200"/>
          </a:xfrm>
          <a:prstGeom prst="rect">
            <a:avLst/>
          </a:prstGeom>
        </p:spPr>
      </p:pic>
      <p:pic>
        <p:nvPicPr>
          <p:cNvPr id="37" name="Picture 36" descr="FortiASIC-NP6.png"/>
          <p:cNvPicPr>
            <a:picLocks noChangeAspect="1"/>
          </p:cNvPicPr>
          <p:nvPr/>
        </p:nvPicPr>
        <p:blipFill>
          <a:blip r:embed="rId8" cstate="print">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17966" y="2296499"/>
            <a:ext cx="371646" cy="547200"/>
          </a:xfrm>
          <a:prstGeom prst="rect">
            <a:avLst/>
          </a:prstGeom>
        </p:spPr>
      </p:pic>
      <p:pic>
        <p:nvPicPr>
          <p:cNvPr id="38" name="Picture 3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89962" y="2296499"/>
            <a:ext cx="371569" cy="547200"/>
          </a:xfrm>
          <a:prstGeom prst="rect">
            <a:avLst/>
          </a:prstGeom>
        </p:spPr>
      </p:pic>
      <p:pic>
        <p:nvPicPr>
          <p:cNvPr id="39" name="Picture 38"/>
          <p:cNvPicPr>
            <a:picLocks noChangeAspect="1"/>
          </p:cNvPicPr>
          <p:nvPr/>
        </p:nvPicPr>
        <p:blipFill rotWithShape="1">
          <a:blip r:embed="rId11" cstate="print">
            <a:extLst>
              <a:ext uri="{28A0092B-C50C-407E-A947-70E740481C1C}">
                <a14:useLocalDpi xmlns:a14="http://schemas.microsoft.com/office/drawing/2010/main"/>
              </a:ext>
            </a:extLst>
          </a:blip>
          <a:srcRect t="-1"/>
          <a:stretch/>
        </p:blipFill>
        <p:spPr>
          <a:xfrm>
            <a:off x="8061532" y="2306768"/>
            <a:ext cx="349923" cy="547200"/>
          </a:xfrm>
          <a:prstGeom prst="rect">
            <a:avLst/>
          </a:prstGeom>
        </p:spPr>
      </p:pic>
      <p:pic>
        <p:nvPicPr>
          <p:cNvPr id="40" name="Picture 3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411454" y="2306768"/>
            <a:ext cx="349200" cy="601620"/>
          </a:xfrm>
          <a:prstGeom prst="rect">
            <a:avLst/>
          </a:prstGeom>
        </p:spPr>
      </p:pic>
      <p:pic>
        <p:nvPicPr>
          <p:cNvPr id="41" name="Picture 40" descr="Storage-480GB.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318317" y="2296499"/>
            <a:ext cx="371646" cy="547200"/>
          </a:xfrm>
          <a:prstGeom prst="rect">
            <a:avLst/>
          </a:prstGeom>
        </p:spPr>
      </p:pic>
      <p:sp>
        <p:nvSpPr>
          <p:cNvPr id="42" name="Oval 41"/>
          <p:cNvSpPr/>
          <p:nvPr/>
        </p:nvSpPr>
        <p:spPr bwMode="auto">
          <a:xfrm>
            <a:off x="1478651" y="1792280"/>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43" name="Oval 42"/>
          <p:cNvSpPr/>
          <p:nvPr/>
        </p:nvSpPr>
        <p:spPr bwMode="auto">
          <a:xfrm>
            <a:off x="3508642" y="1792280"/>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pic>
        <p:nvPicPr>
          <p:cNvPr id="19" name="Picture 18" descr="Firewall-Sym-Dk.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21" name="TextBox 20"/>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80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50 Million</a:t>
            </a:r>
          </a:p>
          <a:p>
            <a:r>
              <a:rPr lang="en-US" sz="800" dirty="0">
                <a:solidFill>
                  <a:srgbClr val="7F7F7F"/>
                </a:solidFill>
              </a:rPr>
              <a:t>Concurrent Sessions</a:t>
            </a:r>
          </a:p>
          <a:p>
            <a:endParaRPr lang="en-US" sz="800" dirty="0">
              <a:solidFill>
                <a:srgbClr val="7F7F7F"/>
              </a:solidFill>
            </a:endParaRPr>
          </a:p>
          <a:p>
            <a:r>
              <a:rPr lang="en-US" sz="1800" b="1" dirty="0"/>
              <a:t>400,000</a:t>
            </a:r>
          </a:p>
          <a:p>
            <a:r>
              <a:rPr lang="en-US" sz="800" dirty="0">
                <a:solidFill>
                  <a:srgbClr val="7F7F7F"/>
                </a:solidFill>
              </a:rPr>
              <a:t>New Sessions/Sec</a:t>
            </a:r>
          </a:p>
        </p:txBody>
      </p:sp>
      <p:cxnSp>
        <p:nvCxnSpPr>
          <p:cNvPr id="22" name="Straight Connector 21"/>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274749" y="3146248"/>
            <a:ext cx="2862753" cy="615553"/>
          </a:xfrm>
          <a:prstGeom prst="rect">
            <a:avLst/>
          </a:prstGeom>
          <a:noFill/>
        </p:spPr>
        <p:txBody>
          <a:bodyPr wrap="square" lIns="91436" tIns="45718" rIns="91436" bIns="45718" rtlCol="0">
            <a:spAutoFit/>
          </a:bodyPr>
          <a:lstStyle/>
          <a:p>
            <a:r>
              <a:rPr lang="en-US" sz="1200" b="1" dirty="0"/>
              <a:t>Large Enterprise / Data Center / Service Provider</a:t>
            </a:r>
          </a:p>
          <a:p>
            <a:r>
              <a:rPr lang="en-US" sz="1000" dirty="0">
                <a:solidFill>
                  <a:schemeClr val="bg1">
                    <a:lumMod val="50000"/>
                  </a:schemeClr>
                </a:solidFill>
              </a:rPr>
              <a:t>NGFW / ISFW / DCFW /CCFW</a:t>
            </a:r>
          </a:p>
        </p:txBody>
      </p:sp>
      <p:pic>
        <p:nvPicPr>
          <p:cNvPr id="32" name="Picture 31"/>
          <p:cNvPicPr>
            <a:picLocks noChangeAspect="1"/>
          </p:cNvPicPr>
          <p:nvPr/>
        </p:nvPicPr>
        <p:blipFill>
          <a:blip r:embed="rId15">
            <a:duotone>
              <a:schemeClr val="accent3">
                <a:shade val="45000"/>
                <a:satMod val="135000"/>
              </a:schemeClr>
              <a:prstClr val="white"/>
            </a:duotone>
            <a:extLst>
              <a:ext uri="{BEBA8EAE-BF5A-486C-A8C5-ECC9F3942E4B}">
                <a14:imgProps xmlns:a14="http://schemas.microsoft.com/office/drawing/2010/main">
                  <a14:imgLayer r:embed="rId16">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pic>
        <p:nvPicPr>
          <p:cNvPr id="33" name="Picture 32"/>
          <p:cNvPicPr>
            <a:picLocks noChangeAspect="1"/>
          </p:cNvPicPr>
          <p:nvPr/>
        </p:nvPicPr>
        <p:blipFill>
          <a:blip r:embed="rId17"/>
          <a:stretch>
            <a:fillRect/>
          </a:stretch>
        </p:blipFill>
        <p:spPr>
          <a:xfrm>
            <a:off x="7396793" y="4062941"/>
            <a:ext cx="505867" cy="503339"/>
          </a:xfrm>
          <a:prstGeom prst="rect">
            <a:avLst/>
          </a:prstGeom>
        </p:spPr>
      </p:pic>
      <p:pic>
        <p:nvPicPr>
          <p:cNvPr id="34" name="Picture 33"/>
          <p:cNvPicPr>
            <a:picLocks noChangeAspect="1"/>
          </p:cNvPicPr>
          <p:nvPr/>
        </p:nvPicPr>
        <p:blipFill>
          <a:blip r:embed="rId18"/>
          <a:stretch>
            <a:fillRect/>
          </a:stretch>
        </p:blipFill>
        <p:spPr>
          <a:xfrm>
            <a:off x="6703208" y="4104601"/>
            <a:ext cx="468167" cy="438533"/>
          </a:xfrm>
          <a:prstGeom prst="rect">
            <a:avLst/>
          </a:prstGeom>
        </p:spPr>
      </p:pic>
      <p:pic>
        <p:nvPicPr>
          <p:cNvPr id="36" name="Picture 35"/>
          <p:cNvPicPr>
            <a:picLocks noChangeAspect="1"/>
          </p:cNvPicPr>
          <p:nvPr/>
        </p:nvPicPr>
        <p:blipFill>
          <a:blip r:embed="rId19"/>
          <a:stretch>
            <a:fillRect/>
          </a:stretch>
        </p:blipFill>
        <p:spPr>
          <a:xfrm>
            <a:off x="8097409" y="4111845"/>
            <a:ext cx="613216" cy="427264"/>
          </a:xfrm>
          <a:prstGeom prst="rect">
            <a:avLst/>
          </a:prstGeom>
        </p:spPr>
      </p:pic>
      <p:grpSp>
        <p:nvGrpSpPr>
          <p:cNvPr id="44" name="Group 43"/>
          <p:cNvGrpSpPr/>
          <p:nvPr/>
        </p:nvGrpSpPr>
        <p:grpSpPr>
          <a:xfrm>
            <a:off x="5984936" y="4091312"/>
            <a:ext cx="482083" cy="459205"/>
            <a:chOff x="5818638" y="4203821"/>
            <a:chExt cx="467667" cy="445474"/>
          </a:xfrm>
        </p:grpSpPr>
        <p:pic>
          <p:nvPicPr>
            <p:cNvPr id="45" name="Picture 44"/>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46" name="Picture 45"/>
            <p:cNvPicPr>
              <a:picLocks noChangeAspect="1"/>
            </p:cNvPicPr>
            <p:nvPr/>
          </p:nvPicPr>
          <p:blipFill>
            <a:blip r:embed="rId21"/>
            <a:stretch>
              <a:fillRect/>
            </a:stretch>
          </p:blipFill>
          <p:spPr>
            <a:xfrm flipH="1">
              <a:off x="5869115" y="4203821"/>
              <a:ext cx="417190" cy="445474"/>
            </a:xfrm>
            <a:prstGeom prst="rect">
              <a:avLst/>
            </a:prstGeom>
          </p:spPr>
        </p:pic>
      </p:grpSp>
      <p:sp>
        <p:nvSpPr>
          <p:cNvPr id="47" name="Rounded Rectangle 46"/>
          <p:cNvSpPr/>
          <p:nvPr/>
        </p:nvSpPr>
        <p:spPr bwMode="invGray">
          <a:xfrm>
            <a:off x="6101957" y="4374693"/>
            <a:ext cx="527774"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20,000</a:t>
            </a:r>
          </a:p>
        </p:txBody>
      </p:sp>
      <p:sp>
        <p:nvSpPr>
          <p:cNvPr id="48" name="Rounded Rectangle 47"/>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5,000</a:t>
            </a:r>
          </a:p>
        </p:txBody>
      </p:sp>
      <p:sp>
        <p:nvSpPr>
          <p:cNvPr id="49" name="Rounded Rectangle 48"/>
          <p:cNvSpPr/>
          <p:nvPr/>
        </p:nvSpPr>
        <p:spPr bwMode="invGray">
          <a:xfrm>
            <a:off x="7675167" y="4374693"/>
            <a:ext cx="42224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4,096</a:t>
            </a:r>
          </a:p>
        </p:txBody>
      </p:sp>
      <p:cxnSp>
        <p:nvCxnSpPr>
          <p:cNvPr id="51" name="Straight Connector 50"/>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53" name="Rounded Rectangle 52"/>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50" name="Picture 49" descr="Hacker-Dk.png"/>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54" name="TextBox 53"/>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20 Gbps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13.5 Gbps</a:t>
            </a:r>
            <a:endParaRPr lang="en-US" sz="1800" b="1" dirty="0">
              <a:solidFill>
                <a:srgbClr val="000000"/>
              </a:solidFill>
            </a:endParaRP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12 Gbps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55" name="Picture 54" descr="NGFW_sym.png"/>
          <p:cNvPicPr>
            <a:picLocks noChangeAspect="1"/>
          </p:cNvPicPr>
          <p:nvPr/>
        </p:nvPicPr>
        <p:blipFill>
          <a:blip r:embed="rId23" cstate="email">
            <a:extLst>
              <a:ext uri="{BEBA8EAE-BF5A-486C-A8C5-ECC9F3942E4B}">
                <a14:imgProps xmlns:a14="http://schemas.microsoft.com/office/drawing/2010/main">
                  <a14:imgLayer r:embed="rId24">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56" name="Picture 55"/>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1553876260"/>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b="0" i="0" dirty="0" smtClean="0"/>
              <a:t>FortiGate</a:t>
            </a:r>
            <a:r>
              <a:rPr lang="en-US" b="0" i="0" dirty="0"/>
              <a:t> </a:t>
            </a:r>
            <a:r>
              <a:rPr lang="en-US" b="0" i="0" dirty="0" smtClean="0"/>
              <a:t>3200D</a:t>
            </a:r>
            <a:endParaRPr lang="en-US" b="0" i="0" dirty="0"/>
          </a:p>
        </p:txBody>
      </p:sp>
      <p:grpSp>
        <p:nvGrpSpPr>
          <p:cNvPr id="3" name="Group 2"/>
          <p:cNvGrpSpPr/>
          <p:nvPr/>
        </p:nvGrpSpPr>
        <p:grpSpPr>
          <a:xfrm>
            <a:off x="1094013" y="1050139"/>
            <a:ext cx="3600000" cy="1794758"/>
            <a:chOff x="686814" y="1023614"/>
            <a:chExt cx="4320000" cy="1794758"/>
          </a:xfrm>
        </p:grpSpPr>
        <p:pic>
          <p:nvPicPr>
            <p:cNvPr id="10" name="Picture 9" descr="FG-3200D-Fron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6814" y="1023614"/>
              <a:ext cx="4320000" cy="801084"/>
            </a:xfrm>
            <a:prstGeom prst="rect">
              <a:avLst/>
            </a:prstGeom>
          </p:spPr>
        </p:pic>
        <p:pic>
          <p:nvPicPr>
            <p:cNvPr id="18" name="Picture 17" descr="FG-3200D-Bac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6814" y="1933156"/>
              <a:ext cx="4320000" cy="885216"/>
            </a:xfrm>
            <a:prstGeom prst="rect">
              <a:avLst/>
            </a:prstGeom>
          </p:spPr>
        </p:pic>
      </p:grpSp>
      <p:sp>
        <p:nvSpPr>
          <p:cNvPr id="20"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GE RJ45 Management Ports</a:t>
            </a:r>
          </a:p>
          <a:p>
            <a:pPr marL="343033" indent="-343033" defTabSz="914379">
              <a:spcBef>
                <a:spcPct val="20000"/>
              </a:spcBef>
              <a:buClr>
                <a:schemeClr val="accent6"/>
              </a:buClr>
              <a:buFont typeface="+mj-ea"/>
              <a:buAutoNum type="circleNumDbPlain"/>
            </a:pPr>
            <a:r>
              <a:rPr lang="en-US" sz="1000" b="1" dirty="0"/>
              <a:t>48x 10G SFP+/GE SFP Slots </a:t>
            </a:r>
          </a:p>
        </p:txBody>
      </p:sp>
      <p:pic>
        <p:nvPicPr>
          <p:cNvPr id="26" name="Picture 2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73798" y="2297696"/>
            <a:ext cx="372259" cy="547200"/>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46057" y="2296971"/>
            <a:ext cx="372259" cy="547200"/>
          </a:xfrm>
          <a:prstGeom prst="rect">
            <a:avLst/>
          </a:prstGeom>
        </p:spPr>
      </p:pic>
      <p:pic>
        <p:nvPicPr>
          <p:cNvPr id="29" name="Picture 28"/>
          <p:cNvPicPr>
            <a:picLocks noChangeAspect="1"/>
          </p:cNvPicPr>
          <p:nvPr/>
        </p:nvPicPr>
        <p:blipFill>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6188099" y="2297696"/>
            <a:ext cx="372258" cy="547200"/>
          </a:xfrm>
          <a:prstGeom prst="rect">
            <a:avLst/>
          </a:prstGeom>
        </p:spPr>
      </p:pic>
      <p:pic>
        <p:nvPicPr>
          <p:cNvPr id="38" name="Picture 37" descr="FortiASIC-NP6.png"/>
          <p:cNvPicPr>
            <a:picLocks noChangeAspect="1"/>
          </p:cNvPicPr>
          <p:nvPr/>
        </p:nvPicPr>
        <p:blipFill>
          <a:blip r:embed="rId8" cstate="print">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17966" y="2296499"/>
            <a:ext cx="371646" cy="547200"/>
          </a:xfrm>
          <a:prstGeom prst="rect">
            <a:avLst/>
          </a:prstGeom>
        </p:spPr>
      </p:pic>
      <p:pic>
        <p:nvPicPr>
          <p:cNvPr id="39" name="Picture 3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89962" y="2296499"/>
            <a:ext cx="371569" cy="547200"/>
          </a:xfrm>
          <a:prstGeom prst="rect">
            <a:avLst/>
          </a:prstGeom>
        </p:spPr>
      </p:pic>
      <p:pic>
        <p:nvPicPr>
          <p:cNvPr id="40" name="Picture 39"/>
          <p:cNvPicPr>
            <a:picLocks noChangeAspect="1"/>
          </p:cNvPicPr>
          <p:nvPr/>
        </p:nvPicPr>
        <p:blipFill rotWithShape="1">
          <a:blip r:embed="rId11" cstate="print">
            <a:extLst>
              <a:ext uri="{28A0092B-C50C-407E-A947-70E740481C1C}">
                <a14:useLocalDpi xmlns:a14="http://schemas.microsoft.com/office/drawing/2010/main"/>
              </a:ext>
            </a:extLst>
          </a:blip>
          <a:srcRect t="-1"/>
          <a:stretch/>
        </p:blipFill>
        <p:spPr>
          <a:xfrm>
            <a:off x="8061532" y="2306768"/>
            <a:ext cx="349923" cy="547200"/>
          </a:xfrm>
          <a:prstGeom prst="rect">
            <a:avLst/>
          </a:prstGeom>
        </p:spPr>
      </p:pic>
      <p:pic>
        <p:nvPicPr>
          <p:cNvPr id="41" name="Picture 40"/>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411454" y="2306768"/>
            <a:ext cx="349200" cy="601620"/>
          </a:xfrm>
          <a:prstGeom prst="rect">
            <a:avLst/>
          </a:prstGeom>
        </p:spPr>
      </p:pic>
      <p:pic>
        <p:nvPicPr>
          <p:cNvPr id="2" name="Picture 1" descr="Storage-960GB.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318317" y="2297696"/>
            <a:ext cx="371646" cy="547200"/>
          </a:xfrm>
          <a:prstGeom prst="rect">
            <a:avLst/>
          </a:prstGeom>
        </p:spPr>
      </p:pic>
      <p:sp>
        <p:nvSpPr>
          <p:cNvPr id="43" name="Oval 42"/>
          <p:cNvSpPr/>
          <p:nvPr/>
        </p:nvSpPr>
        <p:spPr bwMode="auto">
          <a:xfrm>
            <a:off x="1521221" y="1792280"/>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44" name="Oval 43"/>
          <p:cNvSpPr/>
          <p:nvPr/>
        </p:nvSpPr>
        <p:spPr bwMode="auto">
          <a:xfrm>
            <a:off x="3073425" y="1792280"/>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pic>
        <p:nvPicPr>
          <p:cNvPr id="19" name="Picture 18" descr="Firewall-Sym-Dk.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21" name="TextBox 20"/>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80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50 Million</a:t>
            </a:r>
          </a:p>
          <a:p>
            <a:r>
              <a:rPr lang="en-US" sz="800" dirty="0">
                <a:solidFill>
                  <a:srgbClr val="7F7F7F"/>
                </a:solidFill>
              </a:rPr>
              <a:t>Concurrent Sessions</a:t>
            </a:r>
          </a:p>
          <a:p>
            <a:endParaRPr lang="en-US" sz="800" dirty="0">
              <a:solidFill>
                <a:srgbClr val="7F7F7F"/>
              </a:solidFill>
            </a:endParaRPr>
          </a:p>
          <a:p>
            <a:r>
              <a:rPr lang="en-US" sz="1800" b="1" dirty="0"/>
              <a:t>400,000</a:t>
            </a:r>
          </a:p>
          <a:p>
            <a:r>
              <a:rPr lang="en-US" sz="800" dirty="0">
                <a:solidFill>
                  <a:srgbClr val="7F7F7F"/>
                </a:solidFill>
              </a:rPr>
              <a:t>New Sessions/Sec</a:t>
            </a:r>
          </a:p>
        </p:txBody>
      </p:sp>
      <p:cxnSp>
        <p:nvCxnSpPr>
          <p:cNvPr id="22" name="Straight Connector 21"/>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274749" y="3146248"/>
            <a:ext cx="2862753" cy="615553"/>
          </a:xfrm>
          <a:prstGeom prst="rect">
            <a:avLst/>
          </a:prstGeom>
          <a:noFill/>
        </p:spPr>
        <p:txBody>
          <a:bodyPr wrap="square" lIns="91436" tIns="45718" rIns="91436" bIns="45718" rtlCol="0">
            <a:spAutoFit/>
          </a:bodyPr>
          <a:lstStyle/>
          <a:p>
            <a:r>
              <a:rPr lang="en-US" sz="1200" b="1" dirty="0"/>
              <a:t>Large Enterprise / Data Center / Service Provider</a:t>
            </a:r>
          </a:p>
          <a:p>
            <a:r>
              <a:rPr lang="en-US" sz="1000" dirty="0">
                <a:solidFill>
                  <a:schemeClr val="bg1">
                    <a:lumMod val="50000"/>
                  </a:schemeClr>
                </a:solidFill>
              </a:rPr>
              <a:t>NGFW / ISFW / DCFW /CCFW</a:t>
            </a:r>
          </a:p>
        </p:txBody>
      </p:sp>
      <p:pic>
        <p:nvPicPr>
          <p:cNvPr id="32" name="Picture 31"/>
          <p:cNvPicPr>
            <a:picLocks noChangeAspect="1"/>
          </p:cNvPicPr>
          <p:nvPr/>
        </p:nvPicPr>
        <p:blipFill>
          <a:blip r:embed="rId15">
            <a:duotone>
              <a:schemeClr val="accent3">
                <a:shade val="45000"/>
                <a:satMod val="135000"/>
              </a:schemeClr>
              <a:prstClr val="white"/>
            </a:duotone>
            <a:extLst>
              <a:ext uri="{BEBA8EAE-BF5A-486C-A8C5-ECC9F3942E4B}">
                <a14:imgProps xmlns:a14="http://schemas.microsoft.com/office/drawing/2010/main">
                  <a14:imgLayer r:embed="rId16">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pic>
        <p:nvPicPr>
          <p:cNvPr id="33" name="Picture 32"/>
          <p:cNvPicPr>
            <a:picLocks noChangeAspect="1"/>
          </p:cNvPicPr>
          <p:nvPr/>
        </p:nvPicPr>
        <p:blipFill>
          <a:blip r:embed="rId17"/>
          <a:stretch>
            <a:fillRect/>
          </a:stretch>
        </p:blipFill>
        <p:spPr>
          <a:xfrm>
            <a:off x="7396793" y="4062941"/>
            <a:ext cx="505867" cy="503339"/>
          </a:xfrm>
          <a:prstGeom prst="rect">
            <a:avLst/>
          </a:prstGeom>
        </p:spPr>
      </p:pic>
      <p:pic>
        <p:nvPicPr>
          <p:cNvPr id="34" name="Picture 33"/>
          <p:cNvPicPr>
            <a:picLocks noChangeAspect="1"/>
          </p:cNvPicPr>
          <p:nvPr/>
        </p:nvPicPr>
        <p:blipFill>
          <a:blip r:embed="rId18"/>
          <a:stretch>
            <a:fillRect/>
          </a:stretch>
        </p:blipFill>
        <p:spPr>
          <a:xfrm>
            <a:off x="6703208" y="4104601"/>
            <a:ext cx="468167" cy="438533"/>
          </a:xfrm>
          <a:prstGeom prst="rect">
            <a:avLst/>
          </a:prstGeom>
        </p:spPr>
      </p:pic>
      <p:pic>
        <p:nvPicPr>
          <p:cNvPr id="35" name="Picture 34"/>
          <p:cNvPicPr>
            <a:picLocks noChangeAspect="1"/>
          </p:cNvPicPr>
          <p:nvPr/>
        </p:nvPicPr>
        <p:blipFill>
          <a:blip r:embed="rId19"/>
          <a:stretch>
            <a:fillRect/>
          </a:stretch>
        </p:blipFill>
        <p:spPr>
          <a:xfrm>
            <a:off x="8097409" y="4111845"/>
            <a:ext cx="613216" cy="427264"/>
          </a:xfrm>
          <a:prstGeom prst="rect">
            <a:avLst/>
          </a:prstGeom>
        </p:spPr>
      </p:pic>
      <p:grpSp>
        <p:nvGrpSpPr>
          <p:cNvPr id="36" name="Group 35"/>
          <p:cNvGrpSpPr/>
          <p:nvPr/>
        </p:nvGrpSpPr>
        <p:grpSpPr>
          <a:xfrm>
            <a:off x="5984936" y="4091312"/>
            <a:ext cx="482083" cy="459205"/>
            <a:chOff x="5818638" y="4203821"/>
            <a:chExt cx="467667" cy="445474"/>
          </a:xfrm>
        </p:grpSpPr>
        <p:pic>
          <p:nvPicPr>
            <p:cNvPr id="37" name="Picture 36"/>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42" name="Picture 41"/>
            <p:cNvPicPr>
              <a:picLocks noChangeAspect="1"/>
            </p:cNvPicPr>
            <p:nvPr/>
          </p:nvPicPr>
          <p:blipFill>
            <a:blip r:embed="rId21"/>
            <a:stretch>
              <a:fillRect/>
            </a:stretch>
          </p:blipFill>
          <p:spPr>
            <a:xfrm flipH="1">
              <a:off x="5869115" y="4203821"/>
              <a:ext cx="417190" cy="445474"/>
            </a:xfrm>
            <a:prstGeom prst="rect">
              <a:avLst/>
            </a:prstGeom>
          </p:spPr>
        </p:pic>
      </p:grpSp>
      <p:sp>
        <p:nvSpPr>
          <p:cNvPr id="45" name="Rounded Rectangle 44"/>
          <p:cNvSpPr/>
          <p:nvPr/>
        </p:nvSpPr>
        <p:spPr bwMode="invGray">
          <a:xfrm>
            <a:off x="6101957" y="4374693"/>
            <a:ext cx="527774"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20,000</a:t>
            </a:r>
          </a:p>
        </p:txBody>
      </p:sp>
      <p:sp>
        <p:nvSpPr>
          <p:cNvPr id="46" name="Rounded Rectangle 45"/>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5,000</a:t>
            </a:r>
          </a:p>
        </p:txBody>
      </p:sp>
      <p:sp>
        <p:nvSpPr>
          <p:cNvPr id="47" name="Rounded Rectangle 46"/>
          <p:cNvSpPr/>
          <p:nvPr/>
        </p:nvSpPr>
        <p:spPr bwMode="invGray">
          <a:xfrm>
            <a:off x="7675167" y="4374693"/>
            <a:ext cx="42224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4,096</a:t>
            </a:r>
          </a:p>
        </p:txBody>
      </p:sp>
      <p:cxnSp>
        <p:nvCxnSpPr>
          <p:cNvPr id="49" name="Straight Connector 48"/>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51" name="Rounded Rectangle 50"/>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48" name="Picture 47" descr="Hacker-Dk.png"/>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52" name="TextBox 51"/>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20 Gbps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13.5 </a:t>
            </a:r>
            <a:r>
              <a:rPr lang="en-US" sz="1800" b="1" dirty="0">
                <a:solidFill>
                  <a:srgbClr val="000000"/>
                </a:solidFill>
              </a:rPr>
              <a:t>Gbps</a:t>
            </a: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12 Gbps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53" name="Picture 52" descr="NGFW_sym.png"/>
          <p:cNvPicPr>
            <a:picLocks noChangeAspect="1"/>
          </p:cNvPicPr>
          <p:nvPr/>
        </p:nvPicPr>
        <p:blipFill>
          <a:blip r:embed="rId23" cstate="email">
            <a:extLst>
              <a:ext uri="{BEBA8EAE-BF5A-486C-A8C5-ECC9F3942E4B}">
                <a14:imgProps xmlns:a14="http://schemas.microsoft.com/office/drawing/2010/main">
                  <a14:imgLayer r:embed="rId24">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54" name="Picture 53"/>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2539220602"/>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b="0" i="0" dirty="0" smtClean="0"/>
              <a:t>FortiGate</a:t>
            </a:r>
            <a:r>
              <a:rPr lang="en-US" b="0" i="0" dirty="0"/>
              <a:t> </a:t>
            </a:r>
            <a:r>
              <a:rPr lang="en-US" b="0" i="0" dirty="0" smtClean="0"/>
              <a:t>3700D/DX</a:t>
            </a:r>
            <a:endParaRPr lang="en-US" b="0" i="0" dirty="0"/>
          </a:p>
        </p:txBody>
      </p:sp>
      <p:pic>
        <p:nvPicPr>
          <p:cNvPr id="30" name="Picture 29"/>
          <p:cNvPicPr>
            <a:picLocks noChangeAspect="1"/>
          </p:cNvPicPr>
          <p:nvPr/>
        </p:nvPicPr>
        <p:blipFill>
          <a:blip r:embed="rId2"/>
          <a:stretch>
            <a:fillRect/>
          </a:stretch>
        </p:blipFill>
        <p:spPr>
          <a:xfrm>
            <a:off x="709200" y="1286253"/>
            <a:ext cx="4320000" cy="1328485"/>
          </a:xfrm>
          <a:prstGeom prst="rect">
            <a:avLst/>
          </a:prstGeom>
          <a:effectLst/>
        </p:spPr>
      </p:pic>
      <p:sp>
        <p:nvSpPr>
          <p:cNvPr id="34"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 x GE RJ45 Management Ports</a:t>
            </a:r>
          </a:p>
          <a:p>
            <a:pPr marL="343033" indent="-343033" defTabSz="914379">
              <a:spcBef>
                <a:spcPct val="20000"/>
              </a:spcBef>
              <a:buClr>
                <a:schemeClr val="accent6"/>
              </a:buClr>
              <a:buFont typeface="+mj-ea"/>
              <a:buAutoNum type="circleNumDbPlain"/>
            </a:pPr>
            <a:r>
              <a:rPr lang="en-US" sz="1000" b="1" dirty="0"/>
              <a:t>4 x 40GE QSFP Slots</a:t>
            </a:r>
          </a:p>
          <a:p>
            <a:pPr marL="343033" indent="-343033" defTabSz="914379">
              <a:spcBef>
                <a:spcPct val="20000"/>
              </a:spcBef>
              <a:buClr>
                <a:schemeClr val="accent6"/>
              </a:buClr>
              <a:buFont typeface="+mj-ea"/>
              <a:buAutoNum type="circleNumDbPlain"/>
            </a:pPr>
            <a:r>
              <a:rPr lang="en-US" sz="1000" b="1" dirty="0"/>
              <a:t>20 x 10GE SFP/+ Slots</a:t>
            </a:r>
          </a:p>
          <a:p>
            <a:pPr marL="343033" indent="-343033" defTabSz="914379">
              <a:spcBef>
                <a:spcPct val="20000"/>
              </a:spcBef>
              <a:buClr>
                <a:schemeClr val="accent6"/>
              </a:buClr>
              <a:buFont typeface="+mj-ea"/>
              <a:buAutoNum type="circleNumDbPlain"/>
            </a:pPr>
            <a:r>
              <a:rPr lang="en-US" sz="1000" b="1" dirty="0"/>
              <a:t>8 ultra-low latency 10GE SFP+ Slots </a:t>
            </a:r>
          </a:p>
        </p:txBody>
      </p:sp>
      <p:pic>
        <p:nvPicPr>
          <p:cNvPr id="35" name="Picture 3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77825" y="2296499"/>
            <a:ext cx="371569" cy="547200"/>
          </a:xfrm>
          <a:prstGeom prst="rect">
            <a:avLst/>
          </a:prstGeom>
        </p:spPr>
      </p:pic>
      <p:pic>
        <p:nvPicPr>
          <p:cNvPr id="36" name="Picture 35"/>
          <p:cNvPicPr>
            <a:picLocks noChangeAspect="1"/>
          </p:cNvPicPr>
          <p:nvPr/>
        </p:nvPicPr>
        <p:blipFill rotWithShape="1">
          <a:blip r:embed="rId4" cstate="print">
            <a:extLst>
              <a:ext uri="{28A0092B-C50C-407E-A947-70E740481C1C}">
                <a14:useLocalDpi xmlns:a14="http://schemas.microsoft.com/office/drawing/2010/main"/>
              </a:ext>
            </a:extLst>
          </a:blip>
          <a:srcRect t="-1"/>
          <a:stretch/>
        </p:blipFill>
        <p:spPr>
          <a:xfrm>
            <a:off x="8049394" y="2304561"/>
            <a:ext cx="349923" cy="547200"/>
          </a:xfrm>
          <a:prstGeom prst="rect">
            <a:avLst/>
          </a:prstGeom>
        </p:spPr>
      </p:pic>
      <p:pic>
        <p:nvPicPr>
          <p:cNvPr id="37" name="Picture 36"/>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6188099" y="2297696"/>
            <a:ext cx="372258" cy="547200"/>
          </a:xfrm>
          <a:prstGeom prst="rect">
            <a:avLst/>
          </a:prstGeom>
        </p:spPr>
      </p:pic>
      <p:pic>
        <p:nvPicPr>
          <p:cNvPr id="38" name="Picture 3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60357" y="2297696"/>
            <a:ext cx="372260" cy="547200"/>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402955" y="2311402"/>
            <a:ext cx="349200" cy="601620"/>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932617" y="2297696"/>
            <a:ext cx="371242" cy="547200"/>
          </a:xfrm>
          <a:prstGeom prst="rect">
            <a:avLst/>
          </a:prstGeom>
        </p:spPr>
      </p:pic>
      <p:pic>
        <p:nvPicPr>
          <p:cNvPr id="41" name="Picture 40" descr="FortiASIC-NP6.png"/>
          <p:cNvPicPr>
            <a:picLocks noChangeAspect="1"/>
          </p:cNvPicPr>
          <p:nvPr/>
        </p:nvPicPr>
        <p:blipFill>
          <a:blip r:embed="rId10" cstate="print">
            <a:duotone>
              <a:schemeClr val="accent4">
                <a:shade val="45000"/>
                <a:satMod val="135000"/>
              </a:schemeClr>
              <a:prstClr val="white"/>
            </a:duotone>
            <a:extLst>
              <a:ext uri="{BEBA8EAE-BF5A-486C-A8C5-ECC9F3942E4B}">
                <a14:imgProps xmlns:a14="http://schemas.microsoft.com/office/drawing/2010/main">
                  <a14:imgLayer r:embed="rId11">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17966" y="2296499"/>
            <a:ext cx="371646" cy="547200"/>
          </a:xfrm>
          <a:prstGeom prst="rect">
            <a:avLst/>
          </a:prstGeom>
        </p:spPr>
      </p:pic>
      <p:pic>
        <p:nvPicPr>
          <p:cNvPr id="42" name="Picture 41" descr="Storage-960GB.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318317" y="2297696"/>
            <a:ext cx="371646" cy="547200"/>
          </a:xfrm>
          <a:prstGeom prst="rect">
            <a:avLst/>
          </a:prstGeom>
        </p:spPr>
      </p:pic>
      <p:sp>
        <p:nvSpPr>
          <p:cNvPr id="43" name="Oval 42"/>
          <p:cNvSpPr/>
          <p:nvPr/>
        </p:nvSpPr>
        <p:spPr bwMode="auto">
          <a:xfrm>
            <a:off x="1320251" y="2530982"/>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44" name="Oval 43"/>
          <p:cNvSpPr/>
          <p:nvPr/>
        </p:nvSpPr>
        <p:spPr bwMode="auto">
          <a:xfrm>
            <a:off x="1921690" y="2530982"/>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sp>
        <p:nvSpPr>
          <p:cNvPr id="45" name="Oval 44"/>
          <p:cNvSpPr/>
          <p:nvPr/>
        </p:nvSpPr>
        <p:spPr bwMode="auto">
          <a:xfrm>
            <a:off x="3635044" y="2530982"/>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sp>
        <p:nvSpPr>
          <p:cNvPr id="46" name="Oval 45"/>
          <p:cNvSpPr/>
          <p:nvPr/>
        </p:nvSpPr>
        <p:spPr bwMode="auto">
          <a:xfrm>
            <a:off x="4575017" y="2530982"/>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4</a:t>
            </a:r>
          </a:p>
        </p:txBody>
      </p:sp>
      <p:pic>
        <p:nvPicPr>
          <p:cNvPr id="18" name="Picture 17" descr="Firewall-Sym-Dk.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9" name="TextBox 18"/>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160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50 Million</a:t>
            </a:r>
          </a:p>
          <a:p>
            <a:r>
              <a:rPr lang="en-US" sz="800" dirty="0">
                <a:solidFill>
                  <a:srgbClr val="7F7F7F"/>
                </a:solidFill>
              </a:rPr>
              <a:t>Concurrent Sessions</a:t>
            </a:r>
          </a:p>
          <a:p>
            <a:endParaRPr lang="en-US" sz="800" dirty="0">
              <a:solidFill>
                <a:srgbClr val="7F7F7F"/>
              </a:solidFill>
            </a:endParaRPr>
          </a:p>
          <a:p>
            <a:r>
              <a:rPr lang="en-US" sz="1800" b="1" dirty="0"/>
              <a:t>480,000</a:t>
            </a:r>
          </a:p>
          <a:p>
            <a:r>
              <a:rPr lang="en-US" sz="800" dirty="0">
                <a:solidFill>
                  <a:srgbClr val="7F7F7F"/>
                </a:solidFill>
              </a:rPr>
              <a:t>New Sessions/Sec</a:t>
            </a:r>
          </a:p>
        </p:txBody>
      </p:sp>
      <p:cxnSp>
        <p:nvCxnSpPr>
          <p:cNvPr id="20" name="Straight Connector 19"/>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274749" y="3146248"/>
            <a:ext cx="2862753" cy="615553"/>
          </a:xfrm>
          <a:prstGeom prst="rect">
            <a:avLst/>
          </a:prstGeom>
          <a:noFill/>
        </p:spPr>
        <p:txBody>
          <a:bodyPr wrap="square" lIns="91436" tIns="45718" rIns="91436" bIns="45718" rtlCol="0">
            <a:spAutoFit/>
          </a:bodyPr>
          <a:lstStyle/>
          <a:p>
            <a:r>
              <a:rPr lang="en-US" sz="1200" b="1" dirty="0"/>
              <a:t>Large Enterprise / Data Center / Service Provider</a:t>
            </a:r>
          </a:p>
          <a:p>
            <a:r>
              <a:rPr lang="en-US" sz="1000" dirty="0">
                <a:solidFill>
                  <a:schemeClr val="bg1">
                    <a:lumMod val="50000"/>
                  </a:schemeClr>
                </a:solidFill>
              </a:rPr>
              <a:t>NGFW / ISFW / DCFW /CCFW</a:t>
            </a:r>
          </a:p>
        </p:txBody>
      </p:sp>
      <p:pic>
        <p:nvPicPr>
          <p:cNvPr id="27" name="Picture 26"/>
          <p:cNvPicPr>
            <a:picLocks noChangeAspect="1"/>
          </p:cNvPicPr>
          <p:nvPr/>
        </p:nvPicPr>
        <p:blipFill>
          <a:blip r:embed="rId14">
            <a:duotone>
              <a:schemeClr val="accent3">
                <a:shade val="45000"/>
                <a:satMod val="135000"/>
              </a:schemeClr>
              <a:prstClr val="white"/>
            </a:duotone>
            <a:extLst>
              <a:ext uri="{BEBA8EAE-BF5A-486C-A8C5-ECC9F3942E4B}">
                <a14:imgProps xmlns:a14="http://schemas.microsoft.com/office/drawing/2010/main">
                  <a14:imgLayer r:embed="rId15">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pic>
        <p:nvPicPr>
          <p:cNvPr id="28" name="Picture 27"/>
          <p:cNvPicPr>
            <a:picLocks noChangeAspect="1"/>
          </p:cNvPicPr>
          <p:nvPr/>
        </p:nvPicPr>
        <p:blipFill>
          <a:blip r:embed="rId16"/>
          <a:stretch>
            <a:fillRect/>
          </a:stretch>
        </p:blipFill>
        <p:spPr>
          <a:xfrm>
            <a:off x="7396793" y="4062941"/>
            <a:ext cx="505867" cy="503339"/>
          </a:xfrm>
          <a:prstGeom prst="rect">
            <a:avLst/>
          </a:prstGeom>
        </p:spPr>
      </p:pic>
      <p:pic>
        <p:nvPicPr>
          <p:cNvPr id="29" name="Picture 28"/>
          <p:cNvPicPr>
            <a:picLocks noChangeAspect="1"/>
          </p:cNvPicPr>
          <p:nvPr/>
        </p:nvPicPr>
        <p:blipFill>
          <a:blip r:embed="rId17"/>
          <a:stretch>
            <a:fillRect/>
          </a:stretch>
        </p:blipFill>
        <p:spPr>
          <a:xfrm>
            <a:off x="6703208" y="4104601"/>
            <a:ext cx="468167" cy="438533"/>
          </a:xfrm>
          <a:prstGeom prst="rect">
            <a:avLst/>
          </a:prstGeom>
        </p:spPr>
      </p:pic>
      <p:pic>
        <p:nvPicPr>
          <p:cNvPr id="31" name="Picture 30"/>
          <p:cNvPicPr>
            <a:picLocks noChangeAspect="1"/>
          </p:cNvPicPr>
          <p:nvPr/>
        </p:nvPicPr>
        <p:blipFill>
          <a:blip r:embed="rId18"/>
          <a:stretch>
            <a:fillRect/>
          </a:stretch>
        </p:blipFill>
        <p:spPr>
          <a:xfrm>
            <a:off x="8097409" y="4111845"/>
            <a:ext cx="613216" cy="427264"/>
          </a:xfrm>
          <a:prstGeom prst="rect">
            <a:avLst/>
          </a:prstGeom>
        </p:spPr>
      </p:pic>
      <p:grpSp>
        <p:nvGrpSpPr>
          <p:cNvPr id="32" name="Group 31"/>
          <p:cNvGrpSpPr/>
          <p:nvPr/>
        </p:nvGrpSpPr>
        <p:grpSpPr>
          <a:xfrm>
            <a:off x="5984936" y="4091312"/>
            <a:ext cx="482083" cy="459205"/>
            <a:chOff x="5818638" y="4203821"/>
            <a:chExt cx="467667" cy="445474"/>
          </a:xfrm>
        </p:grpSpPr>
        <p:pic>
          <p:nvPicPr>
            <p:cNvPr id="33" name="Picture 32"/>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47" name="Picture 46"/>
            <p:cNvPicPr>
              <a:picLocks noChangeAspect="1"/>
            </p:cNvPicPr>
            <p:nvPr/>
          </p:nvPicPr>
          <p:blipFill>
            <a:blip r:embed="rId20"/>
            <a:stretch>
              <a:fillRect/>
            </a:stretch>
          </p:blipFill>
          <p:spPr>
            <a:xfrm flipH="1">
              <a:off x="5869115" y="4203821"/>
              <a:ext cx="417190" cy="445474"/>
            </a:xfrm>
            <a:prstGeom prst="rect">
              <a:avLst/>
            </a:prstGeom>
          </p:spPr>
        </p:pic>
      </p:grpSp>
      <p:sp>
        <p:nvSpPr>
          <p:cNvPr id="48" name="Rounded Rectangle 47"/>
          <p:cNvSpPr/>
          <p:nvPr/>
        </p:nvSpPr>
        <p:spPr bwMode="invGray">
          <a:xfrm>
            <a:off x="6101957" y="4374693"/>
            <a:ext cx="527774"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20,000</a:t>
            </a:r>
          </a:p>
        </p:txBody>
      </p:sp>
      <p:sp>
        <p:nvSpPr>
          <p:cNvPr id="49" name="Rounded Rectangle 48"/>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5,000</a:t>
            </a:r>
          </a:p>
        </p:txBody>
      </p:sp>
      <p:sp>
        <p:nvSpPr>
          <p:cNvPr id="50" name="Rounded Rectangle 49"/>
          <p:cNvSpPr/>
          <p:nvPr/>
        </p:nvSpPr>
        <p:spPr bwMode="invGray">
          <a:xfrm>
            <a:off x="7675167" y="4374693"/>
            <a:ext cx="42224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4,096</a:t>
            </a:r>
          </a:p>
        </p:txBody>
      </p:sp>
      <p:sp>
        <p:nvSpPr>
          <p:cNvPr id="51" name="Rounded Rectangle 50"/>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cxnSp>
        <p:nvCxnSpPr>
          <p:cNvPr id="52" name="Straight Connector 51"/>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2" name="Picture 1" descr="NEBS.png"/>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8741302" y="2303364"/>
            <a:ext cx="371628" cy="547200"/>
          </a:xfrm>
          <a:prstGeom prst="rect">
            <a:avLst/>
          </a:prstGeom>
        </p:spPr>
      </p:pic>
      <p:pic>
        <p:nvPicPr>
          <p:cNvPr id="54" name="Picture 53" descr="Hacker-Dk.png"/>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55" name="TextBox 54"/>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20 Gbps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13.5 </a:t>
            </a:r>
            <a:r>
              <a:rPr lang="en-US" sz="1800" b="1" dirty="0">
                <a:solidFill>
                  <a:srgbClr val="000000"/>
                </a:solidFill>
              </a:rPr>
              <a:t>Gbps</a:t>
            </a: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12 Gbps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56" name="Picture 55" descr="NGFW_sym.png"/>
          <p:cNvPicPr>
            <a:picLocks noChangeAspect="1"/>
          </p:cNvPicPr>
          <p:nvPr/>
        </p:nvPicPr>
        <p:blipFill>
          <a:blip r:embed="rId23" cstate="email">
            <a:extLst>
              <a:ext uri="{BEBA8EAE-BF5A-486C-A8C5-ECC9F3942E4B}">
                <a14:imgProps xmlns:a14="http://schemas.microsoft.com/office/drawing/2010/main">
                  <a14:imgLayer r:embed="rId24">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57" name="Picture 56"/>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3498396995"/>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G-3810D Fron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4013" y="1273484"/>
            <a:ext cx="4320000" cy="1332883"/>
          </a:xfrm>
          <a:prstGeom prst="rect">
            <a:avLst/>
          </a:prstGeom>
        </p:spPr>
      </p:pic>
      <p:sp>
        <p:nvSpPr>
          <p:cNvPr id="30722" name="Rectangle 2"/>
          <p:cNvSpPr>
            <a:spLocks noGrp="1" noChangeArrowheads="1"/>
          </p:cNvSpPr>
          <p:nvPr>
            <p:ph type="title"/>
          </p:nvPr>
        </p:nvSpPr>
        <p:spPr/>
        <p:txBody>
          <a:bodyPr/>
          <a:lstStyle/>
          <a:p>
            <a:pPr eaLnBrk="1" hangingPunct="1"/>
            <a:r>
              <a:rPr lang="en-US" b="0" i="0" dirty="0" smtClean="0"/>
              <a:t>FortiGate</a:t>
            </a:r>
            <a:r>
              <a:rPr lang="en-US" b="0" i="0" dirty="0"/>
              <a:t> </a:t>
            </a:r>
            <a:r>
              <a:rPr lang="en-US" b="0" i="0" dirty="0" smtClean="0"/>
              <a:t>3810D</a:t>
            </a:r>
            <a:endParaRPr lang="en-US" b="0" i="0" dirty="0"/>
          </a:p>
        </p:txBody>
      </p:sp>
      <p:sp>
        <p:nvSpPr>
          <p:cNvPr id="11"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 x GE RJ45 Management Ports</a:t>
            </a:r>
          </a:p>
          <a:p>
            <a:pPr marL="343033" indent="-343033" defTabSz="914379">
              <a:spcBef>
                <a:spcPct val="20000"/>
              </a:spcBef>
              <a:buClr>
                <a:schemeClr val="accent6"/>
              </a:buClr>
              <a:buFont typeface="+mj-ea"/>
              <a:buAutoNum type="circleNumDbPlain"/>
            </a:pPr>
            <a:r>
              <a:rPr lang="en-US" sz="1000" b="1" dirty="0"/>
              <a:t>6 x 100GE CFP2 Slots</a:t>
            </a:r>
            <a:br>
              <a:rPr lang="en-US" sz="1000" b="1" dirty="0"/>
            </a:br>
            <a:endParaRPr lang="en-US" sz="1000" b="1"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9962" y="2297696"/>
            <a:ext cx="371569" cy="547200"/>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t="-1"/>
          <a:stretch/>
        </p:blipFill>
        <p:spPr>
          <a:xfrm>
            <a:off x="8061532" y="2306655"/>
            <a:ext cx="349923" cy="547200"/>
          </a:xfrm>
          <a:prstGeom prst="rect">
            <a:avLst/>
          </a:prstGeom>
        </p:spPr>
      </p:pic>
      <p:pic>
        <p:nvPicPr>
          <p:cNvPr id="14" name="Picture 13"/>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6188099" y="2297696"/>
            <a:ext cx="372258" cy="547200"/>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60357" y="2297696"/>
            <a:ext cx="372260" cy="547200"/>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32618" y="2299790"/>
            <a:ext cx="372259" cy="54720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402955" y="2306768"/>
            <a:ext cx="349200" cy="601620"/>
          </a:xfrm>
          <a:prstGeom prst="rect">
            <a:avLst/>
          </a:prstGeom>
        </p:spPr>
      </p:pic>
      <p:pic>
        <p:nvPicPr>
          <p:cNvPr id="20" name="Picture 19" descr="FortiASIC-NP6.png"/>
          <p:cNvPicPr>
            <a:picLocks noChangeAspect="1"/>
          </p:cNvPicPr>
          <p:nvPr/>
        </p:nvPicPr>
        <p:blipFill>
          <a:blip r:embed="rId10" cstate="print">
            <a:duotone>
              <a:schemeClr val="accent4">
                <a:shade val="45000"/>
                <a:satMod val="135000"/>
              </a:schemeClr>
              <a:prstClr val="white"/>
            </a:duotone>
            <a:extLst>
              <a:ext uri="{BEBA8EAE-BF5A-486C-A8C5-ECC9F3942E4B}">
                <a14:imgProps xmlns:a14="http://schemas.microsoft.com/office/drawing/2010/main">
                  <a14:imgLayer r:embed="rId11">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17966" y="2296499"/>
            <a:ext cx="371646" cy="547200"/>
          </a:xfrm>
          <a:prstGeom prst="rect">
            <a:avLst/>
          </a:prstGeom>
        </p:spPr>
      </p:pic>
      <p:pic>
        <p:nvPicPr>
          <p:cNvPr id="21" name="Picture 20" descr="Storage-960GB.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318317" y="2297696"/>
            <a:ext cx="371646" cy="547200"/>
          </a:xfrm>
          <a:prstGeom prst="rect">
            <a:avLst/>
          </a:prstGeom>
        </p:spPr>
      </p:pic>
      <p:sp>
        <p:nvSpPr>
          <p:cNvPr id="22" name="Oval 21"/>
          <p:cNvSpPr/>
          <p:nvPr/>
        </p:nvSpPr>
        <p:spPr bwMode="auto">
          <a:xfrm>
            <a:off x="3117091" y="2524595"/>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sp>
        <p:nvSpPr>
          <p:cNvPr id="23" name="Oval 22"/>
          <p:cNvSpPr/>
          <p:nvPr/>
        </p:nvSpPr>
        <p:spPr bwMode="auto">
          <a:xfrm>
            <a:off x="1254443" y="2527723"/>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pic>
        <p:nvPicPr>
          <p:cNvPr id="17" name="Picture 16" descr="Firewall-Sym-Dk.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8" name="TextBox 17"/>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320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95 Million</a:t>
            </a:r>
          </a:p>
          <a:p>
            <a:r>
              <a:rPr lang="en-US" sz="800" dirty="0">
                <a:solidFill>
                  <a:srgbClr val="7F7F7F"/>
                </a:solidFill>
              </a:rPr>
              <a:t>Concurrent Sessions</a:t>
            </a:r>
          </a:p>
          <a:p>
            <a:endParaRPr lang="en-US" sz="800" dirty="0">
              <a:solidFill>
                <a:srgbClr val="7F7F7F"/>
              </a:solidFill>
            </a:endParaRPr>
          </a:p>
          <a:p>
            <a:r>
              <a:rPr lang="en-US" sz="1800" b="1" dirty="0"/>
              <a:t>480,000</a:t>
            </a:r>
          </a:p>
          <a:p>
            <a:r>
              <a:rPr lang="en-US" sz="800" dirty="0">
                <a:solidFill>
                  <a:srgbClr val="7F7F7F"/>
                </a:solidFill>
              </a:rPr>
              <a:t>New Sessions/Sec</a:t>
            </a:r>
          </a:p>
        </p:txBody>
      </p:sp>
      <p:cxnSp>
        <p:nvCxnSpPr>
          <p:cNvPr id="24" name="Straight Connector 23"/>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274749" y="3146248"/>
            <a:ext cx="2862753" cy="615553"/>
          </a:xfrm>
          <a:prstGeom prst="rect">
            <a:avLst/>
          </a:prstGeom>
          <a:noFill/>
        </p:spPr>
        <p:txBody>
          <a:bodyPr wrap="square" lIns="91436" tIns="45718" rIns="91436" bIns="45718" rtlCol="0">
            <a:spAutoFit/>
          </a:bodyPr>
          <a:lstStyle/>
          <a:p>
            <a:r>
              <a:rPr lang="en-US" sz="1200" b="1" dirty="0"/>
              <a:t>Large Enterprise / Data Center / Service Provider</a:t>
            </a:r>
          </a:p>
          <a:p>
            <a:r>
              <a:rPr lang="en-US" sz="1000" dirty="0">
                <a:solidFill>
                  <a:schemeClr val="bg1">
                    <a:lumMod val="50000"/>
                  </a:schemeClr>
                </a:solidFill>
              </a:rPr>
              <a:t>NGFW / ISFW / DCFW /CCFW</a:t>
            </a:r>
          </a:p>
        </p:txBody>
      </p:sp>
      <p:pic>
        <p:nvPicPr>
          <p:cNvPr id="31" name="Picture 30"/>
          <p:cNvPicPr>
            <a:picLocks noChangeAspect="1"/>
          </p:cNvPicPr>
          <p:nvPr/>
        </p:nvPicPr>
        <p:blipFill>
          <a:blip r:embed="rId14">
            <a:duotone>
              <a:schemeClr val="accent3">
                <a:shade val="45000"/>
                <a:satMod val="135000"/>
              </a:schemeClr>
              <a:prstClr val="white"/>
            </a:duotone>
            <a:extLst>
              <a:ext uri="{BEBA8EAE-BF5A-486C-A8C5-ECC9F3942E4B}">
                <a14:imgProps xmlns:a14="http://schemas.microsoft.com/office/drawing/2010/main">
                  <a14:imgLayer r:embed="rId15">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pic>
        <p:nvPicPr>
          <p:cNvPr id="32" name="Picture 31"/>
          <p:cNvPicPr>
            <a:picLocks noChangeAspect="1"/>
          </p:cNvPicPr>
          <p:nvPr/>
        </p:nvPicPr>
        <p:blipFill>
          <a:blip r:embed="rId16"/>
          <a:stretch>
            <a:fillRect/>
          </a:stretch>
        </p:blipFill>
        <p:spPr>
          <a:xfrm>
            <a:off x="7396793" y="4062941"/>
            <a:ext cx="505867" cy="503339"/>
          </a:xfrm>
          <a:prstGeom prst="rect">
            <a:avLst/>
          </a:prstGeom>
        </p:spPr>
      </p:pic>
      <p:pic>
        <p:nvPicPr>
          <p:cNvPr id="33" name="Picture 32"/>
          <p:cNvPicPr>
            <a:picLocks noChangeAspect="1"/>
          </p:cNvPicPr>
          <p:nvPr/>
        </p:nvPicPr>
        <p:blipFill>
          <a:blip r:embed="rId17"/>
          <a:stretch>
            <a:fillRect/>
          </a:stretch>
        </p:blipFill>
        <p:spPr>
          <a:xfrm>
            <a:off x="6703208" y="4104601"/>
            <a:ext cx="468167" cy="438533"/>
          </a:xfrm>
          <a:prstGeom prst="rect">
            <a:avLst/>
          </a:prstGeom>
        </p:spPr>
      </p:pic>
      <p:pic>
        <p:nvPicPr>
          <p:cNvPr id="34" name="Picture 33"/>
          <p:cNvPicPr>
            <a:picLocks noChangeAspect="1"/>
          </p:cNvPicPr>
          <p:nvPr/>
        </p:nvPicPr>
        <p:blipFill>
          <a:blip r:embed="rId18"/>
          <a:stretch>
            <a:fillRect/>
          </a:stretch>
        </p:blipFill>
        <p:spPr>
          <a:xfrm>
            <a:off x="8097409" y="4111845"/>
            <a:ext cx="613216" cy="427264"/>
          </a:xfrm>
          <a:prstGeom prst="rect">
            <a:avLst/>
          </a:prstGeom>
        </p:spPr>
      </p:pic>
      <p:grpSp>
        <p:nvGrpSpPr>
          <p:cNvPr id="35" name="Group 34"/>
          <p:cNvGrpSpPr/>
          <p:nvPr/>
        </p:nvGrpSpPr>
        <p:grpSpPr>
          <a:xfrm>
            <a:off x="5984936" y="4091312"/>
            <a:ext cx="482083" cy="459205"/>
            <a:chOff x="5818638" y="4203821"/>
            <a:chExt cx="467667" cy="445474"/>
          </a:xfrm>
        </p:grpSpPr>
        <p:pic>
          <p:nvPicPr>
            <p:cNvPr id="36" name="Picture 35"/>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37" name="Picture 36"/>
            <p:cNvPicPr>
              <a:picLocks noChangeAspect="1"/>
            </p:cNvPicPr>
            <p:nvPr/>
          </p:nvPicPr>
          <p:blipFill>
            <a:blip r:embed="rId20"/>
            <a:stretch>
              <a:fillRect/>
            </a:stretch>
          </p:blipFill>
          <p:spPr>
            <a:xfrm flipH="1">
              <a:off x="5869115" y="4203821"/>
              <a:ext cx="417190" cy="445474"/>
            </a:xfrm>
            <a:prstGeom prst="rect">
              <a:avLst/>
            </a:prstGeom>
          </p:spPr>
        </p:pic>
      </p:grpSp>
      <p:sp>
        <p:nvSpPr>
          <p:cNvPr id="38" name="Rounded Rectangle 37"/>
          <p:cNvSpPr/>
          <p:nvPr/>
        </p:nvSpPr>
        <p:spPr bwMode="invGray">
          <a:xfrm>
            <a:off x="6101957" y="4374693"/>
            <a:ext cx="527774"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20,000</a:t>
            </a:r>
          </a:p>
        </p:txBody>
      </p:sp>
      <p:sp>
        <p:nvSpPr>
          <p:cNvPr id="39" name="Rounded Rectangle 38"/>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5,000</a:t>
            </a:r>
          </a:p>
        </p:txBody>
      </p:sp>
      <p:sp>
        <p:nvSpPr>
          <p:cNvPr id="40" name="Rounded Rectangle 39"/>
          <p:cNvSpPr/>
          <p:nvPr/>
        </p:nvSpPr>
        <p:spPr bwMode="invGray">
          <a:xfrm>
            <a:off x="7675167" y="4374693"/>
            <a:ext cx="42224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4,096</a:t>
            </a:r>
          </a:p>
        </p:txBody>
      </p:sp>
      <p:cxnSp>
        <p:nvCxnSpPr>
          <p:cNvPr id="42" name="Straight Connector 41"/>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4" name="Rounded Rectangle 43"/>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41" name="Picture 40" descr="Hacker-Dk.png"/>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5" name="TextBox 44"/>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20 Gbps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13.5 </a:t>
            </a:r>
            <a:r>
              <a:rPr lang="en-US" sz="1800" b="1" dirty="0">
                <a:solidFill>
                  <a:srgbClr val="000000"/>
                </a:solidFill>
              </a:rPr>
              <a:t>Gbps</a:t>
            </a: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12 Gbps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6" name="Picture 45" descr="NGFW_sym.png"/>
          <p:cNvPicPr>
            <a:picLocks noChangeAspect="1"/>
          </p:cNvPicPr>
          <p:nvPr/>
        </p:nvPicPr>
        <p:blipFill>
          <a:blip r:embed="rId22" cstate="email">
            <a:extLst>
              <a:ext uri="{BEBA8EAE-BF5A-486C-A8C5-ECC9F3942E4B}">
                <a14:imgProps xmlns:a14="http://schemas.microsoft.com/office/drawing/2010/main">
                  <a14:imgLayer r:embed="rId23">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47" name="Picture 46"/>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3843723397"/>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G-3815D+Front.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4013" y="1264275"/>
            <a:ext cx="4320000" cy="1331620"/>
          </a:xfrm>
          <a:prstGeom prst="rect">
            <a:avLst/>
          </a:prstGeom>
        </p:spPr>
      </p:pic>
      <p:sp>
        <p:nvSpPr>
          <p:cNvPr id="30722" name="Rectangle 2"/>
          <p:cNvSpPr>
            <a:spLocks noGrp="1" noChangeArrowheads="1"/>
          </p:cNvSpPr>
          <p:nvPr>
            <p:ph type="title"/>
          </p:nvPr>
        </p:nvSpPr>
        <p:spPr/>
        <p:txBody>
          <a:bodyPr/>
          <a:lstStyle/>
          <a:p>
            <a:pPr eaLnBrk="1" hangingPunct="1"/>
            <a:r>
              <a:rPr lang="en-US" b="0" i="0" dirty="0" smtClean="0"/>
              <a:t>FortiGate</a:t>
            </a:r>
            <a:r>
              <a:rPr lang="en-US" b="0" i="0" dirty="0"/>
              <a:t> </a:t>
            </a:r>
            <a:r>
              <a:rPr lang="en-US" b="0" i="0" dirty="0" smtClean="0"/>
              <a:t>3815D</a:t>
            </a:r>
            <a:endParaRPr lang="en-US" b="0" i="0" dirty="0"/>
          </a:p>
        </p:txBody>
      </p:sp>
      <p:sp>
        <p:nvSpPr>
          <p:cNvPr id="11"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 x GE RJ45 Management Ports</a:t>
            </a:r>
          </a:p>
          <a:p>
            <a:pPr marL="343033" indent="-343033" defTabSz="914379">
              <a:spcBef>
                <a:spcPct val="20000"/>
              </a:spcBef>
              <a:buClr>
                <a:schemeClr val="accent6"/>
              </a:buClr>
              <a:buFont typeface="+mj-ea"/>
              <a:buAutoNum type="circleNumDbPlain"/>
            </a:pPr>
            <a:r>
              <a:rPr lang="en-US" sz="1000" b="1" dirty="0"/>
              <a:t>4 x 100GE CFP2 Slots</a:t>
            </a:r>
          </a:p>
          <a:p>
            <a:pPr marL="343033" indent="-343033" defTabSz="914379">
              <a:spcBef>
                <a:spcPct val="20000"/>
              </a:spcBef>
              <a:buClr>
                <a:schemeClr val="accent6"/>
              </a:buClr>
              <a:buFont typeface="+mj-ea"/>
              <a:buAutoNum type="circleNumDbPlain"/>
            </a:pPr>
            <a:r>
              <a:rPr lang="en-US" sz="1000" b="1" dirty="0"/>
              <a:t>10x 10GE SFP+ Slots</a:t>
            </a:r>
          </a:p>
          <a:p>
            <a:pPr marL="343033" indent="-343033" defTabSz="914379">
              <a:spcBef>
                <a:spcPct val="20000"/>
              </a:spcBef>
              <a:buClr>
                <a:schemeClr val="accent6"/>
              </a:buClr>
              <a:buFont typeface="+mj-ea"/>
              <a:buAutoNum type="circleNumDbPlain"/>
            </a:pPr>
            <a:endParaRPr lang="en-US" sz="1000" dirty="0"/>
          </a:p>
        </p:txBody>
      </p:sp>
      <p:pic>
        <p:nvPicPr>
          <p:cNvPr id="12" name="Pictur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48781" y="2297696"/>
            <a:ext cx="371569" cy="547200"/>
          </a:xfrm>
          <a:prstGeom prst="rect">
            <a:avLst/>
          </a:prstGeom>
        </p:spPr>
      </p:pic>
      <p:pic>
        <p:nvPicPr>
          <p:cNvPr id="14" name="Picture 13"/>
          <p:cNvPicPr>
            <a:picLocks noChangeAspect="1"/>
          </p:cNvPicPr>
          <p:nvPr/>
        </p:nvPicPr>
        <p:blipFill>
          <a:blip r:embed="rId4" cstate="email">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6188099" y="2297696"/>
            <a:ext cx="372258" cy="547200"/>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560357" y="2297696"/>
            <a:ext cx="372260" cy="547200"/>
          </a:xfrm>
          <a:prstGeom prst="rect">
            <a:avLst/>
          </a:prstGeom>
        </p:spPr>
      </p:pic>
      <p:pic>
        <p:nvPicPr>
          <p:cNvPr id="16" name="Picture 1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304876" y="2296499"/>
            <a:ext cx="372259" cy="547200"/>
          </a:xfrm>
          <a:prstGeom prst="rect">
            <a:avLst/>
          </a:prstGeom>
        </p:spPr>
      </p:pic>
      <p:pic>
        <p:nvPicPr>
          <p:cNvPr id="19" name="Picture 1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752156" y="2297975"/>
            <a:ext cx="349200" cy="601620"/>
          </a:xfrm>
          <a:prstGeom prst="rect">
            <a:avLst/>
          </a:prstGeom>
        </p:spPr>
      </p:pic>
      <p:pic>
        <p:nvPicPr>
          <p:cNvPr id="20" name="Picture 19" descr="FortiASIC-NP6.png"/>
          <p:cNvPicPr>
            <a:picLocks noChangeAspect="1"/>
          </p:cNvPicPr>
          <p:nvPr/>
        </p:nvPicPr>
        <p:blipFill>
          <a:blip r:embed="rId9" cstate="email">
            <a:duotone>
              <a:schemeClr val="accent4">
                <a:shade val="45000"/>
                <a:satMod val="135000"/>
              </a:schemeClr>
              <a:prstClr val="white"/>
            </a:duotone>
            <a:extLst>
              <a:ext uri="{BEBA8EAE-BF5A-486C-A8C5-ECC9F3942E4B}">
                <a14:imgProps xmlns:a14="http://schemas.microsoft.com/office/drawing/2010/main">
                  <a14:imgLayer r:embed="rId10">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5817966" y="2296499"/>
            <a:ext cx="371646" cy="547200"/>
          </a:xfrm>
          <a:prstGeom prst="rect">
            <a:avLst/>
          </a:prstGeom>
        </p:spPr>
      </p:pic>
      <p:pic>
        <p:nvPicPr>
          <p:cNvPr id="21" name="Picture 20" descr="Storage-960GB.pn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7677134" y="2297696"/>
            <a:ext cx="371646" cy="547200"/>
          </a:xfrm>
          <a:prstGeom prst="rect">
            <a:avLst/>
          </a:prstGeom>
        </p:spPr>
      </p:pic>
      <p:sp>
        <p:nvSpPr>
          <p:cNvPr id="22" name="Oval 21"/>
          <p:cNvSpPr/>
          <p:nvPr/>
        </p:nvSpPr>
        <p:spPr bwMode="auto">
          <a:xfrm>
            <a:off x="2544359" y="2517107"/>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2</a:t>
            </a:r>
          </a:p>
        </p:txBody>
      </p:sp>
      <p:sp>
        <p:nvSpPr>
          <p:cNvPr id="23" name="Oval 22"/>
          <p:cNvSpPr/>
          <p:nvPr/>
        </p:nvSpPr>
        <p:spPr bwMode="auto">
          <a:xfrm>
            <a:off x="1254443" y="2527723"/>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1</a:t>
            </a:r>
          </a:p>
        </p:txBody>
      </p:sp>
      <p:sp>
        <p:nvSpPr>
          <p:cNvPr id="17" name="Oval 16"/>
          <p:cNvSpPr/>
          <p:nvPr/>
        </p:nvSpPr>
        <p:spPr bwMode="auto">
          <a:xfrm>
            <a:off x="4323650" y="2527723"/>
            <a:ext cx="158400" cy="157287"/>
          </a:xfrm>
          <a:prstGeom prst="ellipse">
            <a:avLst/>
          </a:prstGeom>
          <a:solidFill>
            <a:srgbClr val="9E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100" dirty="0">
                <a:solidFill>
                  <a:schemeClr val="bg1"/>
                </a:solidFill>
                <a:latin typeface="Arial" charset="0"/>
              </a:rPr>
              <a:t>3</a:t>
            </a:r>
          </a:p>
        </p:txBody>
      </p:sp>
      <p:pic>
        <p:nvPicPr>
          <p:cNvPr id="18" name="Picture 17"/>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6932617" y="2296499"/>
            <a:ext cx="372259" cy="547200"/>
          </a:xfrm>
          <a:prstGeom prst="rect">
            <a:avLst/>
          </a:prstGeom>
        </p:spPr>
      </p:pic>
      <p:pic>
        <p:nvPicPr>
          <p:cNvPr id="25" name="Picture 24" descr="Firewall-Sym-Dk.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26" name="TextBox 25"/>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320 Gbps</a:t>
            </a:r>
          </a:p>
          <a:p>
            <a:r>
              <a:rPr lang="en-US" sz="800" dirty="0" smtClean="0">
                <a:solidFill>
                  <a:schemeClr val="bg1">
                    <a:lumMod val="50000"/>
                  </a:schemeClr>
                </a:solidFill>
              </a:rPr>
              <a:t>Firewall </a:t>
            </a:r>
            <a:r>
              <a:rPr lang="en-US" sz="800" dirty="0">
                <a:solidFill>
                  <a:schemeClr val="bg1">
                    <a:lumMod val="50000"/>
                  </a:schemeClr>
                </a:solidFill>
              </a:rPr>
              <a:t>throughput</a:t>
            </a:r>
          </a:p>
          <a:p>
            <a:endParaRPr lang="en-US" sz="800" dirty="0">
              <a:solidFill>
                <a:schemeClr val="bg1">
                  <a:lumMod val="50000"/>
                </a:schemeClr>
              </a:solidFill>
            </a:endParaRPr>
          </a:p>
          <a:p>
            <a:r>
              <a:rPr lang="en-US" sz="1800" b="1" dirty="0"/>
              <a:t>95 Million</a:t>
            </a:r>
          </a:p>
          <a:p>
            <a:r>
              <a:rPr lang="en-US" sz="800" dirty="0" smtClean="0">
                <a:solidFill>
                  <a:srgbClr val="7F7F7F"/>
                </a:solidFill>
              </a:rPr>
              <a:t>Concurrent </a:t>
            </a:r>
            <a:r>
              <a:rPr lang="en-US" sz="800" dirty="0">
                <a:solidFill>
                  <a:srgbClr val="7F7F7F"/>
                </a:solidFill>
              </a:rPr>
              <a:t>Sessions</a:t>
            </a:r>
          </a:p>
          <a:p>
            <a:endParaRPr lang="en-US" sz="800" dirty="0">
              <a:solidFill>
                <a:srgbClr val="7F7F7F"/>
              </a:solidFill>
            </a:endParaRPr>
          </a:p>
          <a:p>
            <a:r>
              <a:rPr lang="en-US" sz="1800" b="1" dirty="0"/>
              <a:t>480,000</a:t>
            </a:r>
          </a:p>
          <a:p>
            <a:r>
              <a:rPr lang="en-US" sz="800" dirty="0" smtClean="0">
                <a:solidFill>
                  <a:srgbClr val="7F7F7F"/>
                </a:solidFill>
              </a:rPr>
              <a:t>New </a:t>
            </a:r>
            <a:r>
              <a:rPr lang="en-US" sz="800" dirty="0">
                <a:solidFill>
                  <a:srgbClr val="7F7F7F"/>
                </a:solidFill>
              </a:rPr>
              <a:t>Sessions/Sec</a:t>
            </a:r>
          </a:p>
        </p:txBody>
      </p:sp>
      <p:cxnSp>
        <p:nvCxnSpPr>
          <p:cNvPr id="27" name="Straight Connector 26"/>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6274749" y="3146248"/>
            <a:ext cx="2862753" cy="615553"/>
          </a:xfrm>
          <a:prstGeom prst="rect">
            <a:avLst/>
          </a:prstGeom>
          <a:noFill/>
        </p:spPr>
        <p:txBody>
          <a:bodyPr wrap="square" lIns="91436" tIns="45718" rIns="91436" bIns="45718" rtlCol="0">
            <a:spAutoFit/>
          </a:bodyPr>
          <a:lstStyle/>
          <a:p>
            <a:r>
              <a:rPr lang="en-US" sz="1200" b="1" dirty="0"/>
              <a:t>Large Enterprise / Data Center / Service Provider</a:t>
            </a:r>
          </a:p>
          <a:p>
            <a:r>
              <a:rPr lang="en-US" sz="1000" dirty="0">
                <a:solidFill>
                  <a:schemeClr val="bg1">
                    <a:lumMod val="50000"/>
                  </a:schemeClr>
                </a:solidFill>
              </a:rPr>
              <a:t>NGFW / ISFW / DCFW /CCFW</a:t>
            </a:r>
          </a:p>
        </p:txBody>
      </p:sp>
      <p:pic>
        <p:nvPicPr>
          <p:cNvPr id="34" name="Picture 33"/>
          <p:cNvPicPr>
            <a:picLocks noChangeAspect="1"/>
          </p:cNvPicPr>
          <p:nvPr/>
        </p:nvPicPr>
        <p:blipFill>
          <a:blip r:embed="rId14">
            <a:duotone>
              <a:schemeClr val="accent3">
                <a:shade val="45000"/>
                <a:satMod val="135000"/>
              </a:schemeClr>
              <a:prstClr val="white"/>
            </a:duotone>
            <a:extLst>
              <a:ext uri="{BEBA8EAE-BF5A-486C-A8C5-ECC9F3942E4B}">
                <a14:imgProps xmlns:a14="http://schemas.microsoft.com/office/drawing/2010/main">
                  <a14:imgLayer r:embed="rId15">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pic>
        <p:nvPicPr>
          <p:cNvPr id="35" name="Picture 34"/>
          <p:cNvPicPr>
            <a:picLocks noChangeAspect="1"/>
          </p:cNvPicPr>
          <p:nvPr/>
        </p:nvPicPr>
        <p:blipFill>
          <a:blip r:embed="rId16"/>
          <a:stretch>
            <a:fillRect/>
          </a:stretch>
        </p:blipFill>
        <p:spPr>
          <a:xfrm>
            <a:off x="7396793" y="4062941"/>
            <a:ext cx="505867" cy="503339"/>
          </a:xfrm>
          <a:prstGeom prst="rect">
            <a:avLst/>
          </a:prstGeom>
        </p:spPr>
      </p:pic>
      <p:pic>
        <p:nvPicPr>
          <p:cNvPr id="36" name="Picture 35"/>
          <p:cNvPicPr>
            <a:picLocks noChangeAspect="1"/>
          </p:cNvPicPr>
          <p:nvPr/>
        </p:nvPicPr>
        <p:blipFill>
          <a:blip r:embed="rId17"/>
          <a:stretch>
            <a:fillRect/>
          </a:stretch>
        </p:blipFill>
        <p:spPr>
          <a:xfrm>
            <a:off x="6703208" y="4104601"/>
            <a:ext cx="468167" cy="438533"/>
          </a:xfrm>
          <a:prstGeom prst="rect">
            <a:avLst/>
          </a:prstGeom>
        </p:spPr>
      </p:pic>
      <p:pic>
        <p:nvPicPr>
          <p:cNvPr id="37" name="Picture 36"/>
          <p:cNvPicPr>
            <a:picLocks noChangeAspect="1"/>
          </p:cNvPicPr>
          <p:nvPr/>
        </p:nvPicPr>
        <p:blipFill>
          <a:blip r:embed="rId18"/>
          <a:stretch>
            <a:fillRect/>
          </a:stretch>
        </p:blipFill>
        <p:spPr>
          <a:xfrm>
            <a:off x="8097409" y="4111845"/>
            <a:ext cx="613216" cy="427264"/>
          </a:xfrm>
          <a:prstGeom prst="rect">
            <a:avLst/>
          </a:prstGeom>
        </p:spPr>
      </p:pic>
      <p:grpSp>
        <p:nvGrpSpPr>
          <p:cNvPr id="38" name="Group 37"/>
          <p:cNvGrpSpPr/>
          <p:nvPr/>
        </p:nvGrpSpPr>
        <p:grpSpPr>
          <a:xfrm>
            <a:off x="5984936" y="4091312"/>
            <a:ext cx="482083" cy="459205"/>
            <a:chOff x="5818638" y="4203821"/>
            <a:chExt cx="467667" cy="445474"/>
          </a:xfrm>
        </p:grpSpPr>
        <p:pic>
          <p:nvPicPr>
            <p:cNvPr id="39" name="Picture 38"/>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40" name="Picture 39"/>
            <p:cNvPicPr>
              <a:picLocks noChangeAspect="1"/>
            </p:cNvPicPr>
            <p:nvPr/>
          </p:nvPicPr>
          <p:blipFill>
            <a:blip r:embed="rId20"/>
            <a:stretch>
              <a:fillRect/>
            </a:stretch>
          </p:blipFill>
          <p:spPr>
            <a:xfrm flipH="1">
              <a:off x="5869115" y="4203821"/>
              <a:ext cx="417190" cy="445474"/>
            </a:xfrm>
            <a:prstGeom prst="rect">
              <a:avLst/>
            </a:prstGeom>
          </p:spPr>
        </p:pic>
      </p:grpSp>
      <p:sp>
        <p:nvSpPr>
          <p:cNvPr id="41" name="Rounded Rectangle 40"/>
          <p:cNvSpPr/>
          <p:nvPr/>
        </p:nvSpPr>
        <p:spPr bwMode="invGray">
          <a:xfrm>
            <a:off x="6101957" y="4374693"/>
            <a:ext cx="527774"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20,000</a:t>
            </a:r>
          </a:p>
        </p:txBody>
      </p:sp>
      <p:sp>
        <p:nvSpPr>
          <p:cNvPr id="42" name="Rounded Rectangle 41"/>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5,000</a:t>
            </a:r>
          </a:p>
        </p:txBody>
      </p:sp>
      <p:sp>
        <p:nvSpPr>
          <p:cNvPr id="43" name="Rounded Rectangle 42"/>
          <p:cNvSpPr/>
          <p:nvPr/>
        </p:nvSpPr>
        <p:spPr bwMode="invGray">
          <a:xfrm>
            <a:off x="7675167" y="4374693"/>
            <a:ext cx="42224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4,096</a:t>
            </a:r>
          </a:p>
        </p:txBody>
      </p:sp>
      <p:cxnSp>
        <p:nvCxnSpPr>
          <p:cNvPr id="45" name="Straight Connector 44"/>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47" name="Picture 46"/>
          <p:cNvPicPr>
            <a:picLocks noChangeAspect="1"/>
          </p:cNvPicPr>
          <p:nvPr/>
        </p:nvPicPr>
        <p:blipFill rotWithShape="1">
          <a:blip r:embed="rId21" cstate="print">
            <a:extLst>
              <a:ext uri="{28A0092B-C50C-407E-A947-70E740481C1C}">
                <a14:useLocalDpi xmlns:a14="http://schemas.microsoft.com/office/drawing/2010/main"/>
              </a:ext>
            </a:extLst>
          </a:blip>
          <a:srcRect t="-1"/>
          <a:stretch/>
        </p:blipFill>
        <p:spPr>
          <a:xfrm>
            <a:off x="8402234" y="2297696"/>
            <a:ext cx="349923" cy="547200"/>
          </a:xfrm>
          <a:prstGeom prst="rect">
            <a:avLst/>
          </a:prstGeom>
        </p:spPr>
      </p:pic>
      <p:sp>
        <p:nvSpPr>
          <p:cNvPr id="48" name="Rounded Rectangle 47"/>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44" name="Picture 43" descr="Hacker-Dk.png"/>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9" name="TextBox 48"/>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20 Gbps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13.5 </a:t>
            </a:r>
            <a:r>
              <a:rPr lang="en-US" sz="1800" b="1" dirty="0">
                <a:solidFill>
                  <a:srgbClr val="000000"/>
                </a:solidFill>
              </a:rPr>
              <a:t>Gbps</a:t>
            </a: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12 Gbps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50" name="Picture 49" descr="NGFW_sym.png"/>
          <p:cNvPicPr>
            <a:picLocks noChangeAspect="1"/>
          </p:cNvPicPr>
          <p:nvPr/>
        </p:nvPicPr>
        <p:blipFill>
          <a:blip r:embed="rId23" cstate="email">
            <a:extLst>
              <a:ext uri="{BEBA8EAE-BF5A-486C-A8C5-ECC9F3942E4B}">
                <a14:imgProps xmlns:a14="http://schemas.microsoft.com/office/drawing/2010/main">
                  <a14:imgLayer r:embed="rId24">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51" name="Picture 50"/>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3841494621"/>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i="0" dirty="0" smtClean="0">
                <a:latin typeface="+mj-lt"/>
                <a:cs typeface="Arial Narrow"/>
              </a:rPr>
              <a:t>FortiGate</a:t>
            </a:r>
            <a:r>
              <a:rPr lang="en-US" b="0" i="0" dirty="0">
                <a:latin typeface="+mj-lt"/>
                <a:cs typeface="Arial Narrow"/>
              </a:rPr>
              <a:t> 5</a:t>
            </a:r>
            <a:r>
              <a:rPr lang="en-US" b="0" i="0" dirty="0" smtClean="0">
                <a:latin typeface="+mj-lt"/>
                <a:cs typeface="Arial Narrow"/>
              </a:rPr>
              <a:t>000 Series</a:t>
            </a:r>
            <a:endParaRPr lang="en-US" b="0" i="0" dirty="0">
              <a:latin typeface="+mj-lt"/>
              <a:cs typeface="Arial Narrow"/>
            </a:endParaRPr>
          </a:p>
        </p:txBody>
      </p:sp>
      <p:sp>
        <p:nvSpPr>
          <p:cNvPr id="22" name="Content Placeholder 9"/>
          <p:cNvSpPr txBox="1">
            <a:spLocks/>
          </p:cNvSpPr>
          <p:nvPr/>
        </p:nvSpPr>
        <p:spPr>
          <a:xfrm>
            <a:off x="3837214" y="1729888"/>
            <a:ext cx="4892367" cy="1797890"/>
          </a:xfrm>
          <a:prstGeom prst="rect">
            <a:avLst/>
          </a:prstGeom>
        </p:spPr>
        <p:txBody>
          <a:bodyPr vert="horz" wrap="square" lIns="91436" tIns="45718" rIns="91436" bIns="45718" numCol="1" anchor="t" anchorCtr="0" compatLnSpc="1">
            <a:prstTxWarp prst="textNoShape">
              <a:avLst/>
            </a:prstTxWarp>
            <a:normAutofit/>
          </a:bodyPr>
          <a:lstStyle>
            <a:lvl1pPr marL="173038" marR="0" indent="-173038" algn="l" defTabSz="914400" rtl="0" eaLnBrk="1" fontAlgn="base" latinLnBrk="0" hangingPunct="1">
              <a:lnSpc>
                <a:spcPct val="100000"/>
              </a:lnSpc>
              <a:spcBef>
                <a:spcPct val="20000"/>
              </a:spcBef>
              <a:spcAft>
                <a:spcPct val="0"/>
              </a:spcAft>
              <a:buClr>
                <a:srgbClr val="FF0000"/>
              </a:buClr>
              <a:buSzPct val="100000"/>
              <a:buFont typeface="Arial"/>
              <a:buChar char="•"/>
              <a:tabLst/>
              <a:defRPr sz="2400" b="0" i="0">
                <a:solidFill>
                  <a:srgbClr val="1B232A"/>
                </a:solidFill>
                <a:latin typeface="Arial Narrow"/>
                <a:ea typeface="+mn-ea"/>
                <a:cs typeface="Arial Narrow"/>
              </a:defRPr>
            </a:lvl1pPr>
            <a:lvl2pPr marL="463550" marR="0" indent="-176213" algn="l" defTabSz="914400" rtl="0" eaLnBrk="1" fontAlgn="base" latinLnBrk="0" hangingPunct="1">
              <a:lnSpc>
                <a:spcPct val="110000"/>
              </a:lnSpc>
              <a:spcBef>
                <a:spcPct val="20000"/>
              </a:spcBef>
              <a:spcAft>
                <a:spcPct val="0"/>
              </a:spcAft>
              <a:buClr>
                <a:srgbClr val="FF0000"/>
              </a:buClr>
              <a:buSzTx/>
              <a:buFont typeface="Lucida Grande"/>
              <a:buChar char="»"/>
              <a:tabLst/>
              <a:defRPr sz="2000" b="0" i="0">
                <a:solidFill>
                  <a:srgbClr val="1B232A"/>
                </a:solidFill>
                <a:latin typeface="Arial Narrow"/>
                <a:ea typeface="+mn-ea"/>
                <a:cs typeface="Arial Narrow"/>
              </a:defRPr>
            </a:lvl2pPr>
            <a:lvl3pPr marL="747713" marR="0" indent="-169863" algn="l" defTabSz="914400" rtl="0" eaLnBrk="1" fontAlgn="base" latinLnBrk="0" hangingPunct="1">
              <a:lnSpc>
                <a:spcPct val="110000"/>
              </a:lnSpc>
              <a:spcBef>
                <a:spcPct val="20000"/>
              </a:spcBef>
              <a:spcAft>
                <a:spcPct val="0"/>
              </a:spcAft>
              <a:buClr>
                <a:srgbClr val="FF0000"/>
              </a:buClr>
              <a:buSzTx/>
              <a:buFont typeface="Arial"/>
              <a:buChar char="•"/>
              <a:tabLst/>
              <a:defRPr sz="1800" b="0" i="0">
                <a:solidFill>
                  <a:srgbClr val="1B232A"/>
                </a:solidFill>
                <a:latin typeface="Arial Narrow"/>
                <a:ea typeface="+mn-ea"/>
                <a:cs typeface="Arial Narrow"/>
              </a:defRPr>
            </a:lvl3pPr>
            <a:lvl4pPr marL="1139825" marR="0" indent="-228600" algn="l" defTabSz="914400" rtl="0" eaLnBrk="1" fontAlgn="base" latinLnBrk="0" hangingPunct="1">
              <a:lnSpc>
                <a:spcPct val="110000"/>
              </a:lnSpc>
              <a:spcBef>
                <a:spcPct val="20000"/>
              </a:spcBef>
              <a:spcAft>
                <a:spcPct val="0"/>
              </a:spcAft>
              <a:buClr>
                <a:srgbClr val="FF0000"/>
              </a:buClr>
              <a:buSzTx/>
              <a:buFont typeface="Lucida Grande"/>
              <a:buChar char="»"/>
              <a:tabLst/>
              <a:defRPr sz="1800" b="0" i="0">
                <a:solidFill>
                  <a:srgbClr val="1B232A"/>
                </a:solidFill>
                <a:latin typeface="Arial Narrow"/>
                <a:ea typeface="+mn-ea"/>
                <a:cs typeface="Arial Narrow"/>
              </a:defRPr>
            </a:lvl4pPr>
            <a:lvl5pPr marL="1492250" marR="0" indent="-228600" algn="l" defTabSz="914400" rtl="0" eaLnBrk="1" fontAlgn="base" latinLnBrk="0" hangingPunct="1">
              <a:lnSpc>
                <a:spcPct val="110000"/>
              </a:lnSpc>
              <a:spcBef>
                <a:spcPct val="20000"/>
              </a:spcBef>
              <a:spcAft>
                <a:spcPct val="0"/>
              </a:spcAft>
              <a:buClr>
                <a:srgbClr val="FF0000"/>
              </a:buClr>
              <a:buSzTx/>
              <a:buFont typeface="Arial"/>
              <a:buChar char="•"/>
              <a:tabLst/>
              <a:defRPr sz="1800" b="0" i="0">
                <a:solidFill>
                  <a:srgbClr val="1B232A"/>
                </a:solidFill>
                <a:latin typeface="Arial Narrow"/>
                <a:ea typeface="+mn-ea"/>
                <a:cs typeface="Arial Narrow"/>
              </a:defRPr>
            </a:lvl5pPr>
            <a:lvl6pPr marL="19637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6pPr>
            <a:lvl7pPr marL="24209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7pPr>
            <a:lvl8pPr marL="28781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8pPr>
            <a:lvl9pPr marL="33353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9pPr>
          </a:lstStyle>
          <a:p>
            <a:pPr>
              <a:lnSpc>
                <a:spcPct val="90000"/>
              </a:lnSpc>
              <a:buClr>
                <a:schemeClr val="accent6"/>
              </a:buClr>
              <a:buFont typeface="Wingdings" charset="2"/>
              <a:buChar char="§"/>
            </a:pPr>
            <a:r>
              <a:rPr lang="en-US" sz="1400" b="1" dirty="0">
                <a:latin typeface="Arial"/>
                <a:cs typeface="Arial"/>
              </a:rPr>
              <a:t>Chassis-based platforms offer maximum performance, reliability, and scalability for high-speed service provider, large enterprise or telecommunications carrier networks.</a:t>
            </a:r>
          </a:p>
          <a:p>
            <a:pPr>
              <a:lnSpc>
                <a:spcPct val="90000"/>
              </a:lnSpc>
              <a:buClr>
                <a:schemeClr val="accent6"/>
              </a:buClr>
              <a:buFont typeface="Wingdings" charset="2"/>
              <a:buChar char="§"/>
            </a:pPr>
            <a:r>
              <a:rPr lang="en-US" sz="1400" b="1" dirty="0">
                <a:latin typeface="Arial"/>
                <a:cs typeface="Arial"/>
              </a:rPr>
              <a:t>Flexibility enables protection of complex, multi-tenant cloud-based security-as-a-service and infrastructure-as-a-service environments. </a:t>
            </a:r>
            <a:endParaRPr lang="en-US" sz="1400" b="1" dirty="0">
              <a:latin typeface="Arial"/>
              <a:ea typeface="ＭＳ Ｐゴシック" pitchFamily="34" charset="-128"/>
              <a:cs typeface="Arial"/>
            </a:endParaRPr>
          </a:p>
        </p:txBody>
      </p:sp>
      <p:sp>
        <p:nvSpPr>
          <p:cNvPr id="19" name="Rectangle 18"/>
          <p:cNvSpPr/>
          <p:nvPr/>
        </p:nvSpPr>
        <p:spPr>
          <a:xfrm>
            <a:off x="552498" y="3986576"/>
            <a:ext cx="2590800" cy="523216"/>
          </a:xfrm>
          <a:prstGeom prst="rect">
            <a:avLst/>
          </a:prstGeom>
        </p:spPr>
        <p:txBody>
          <a:bodyPr wrap="square" lIns="91436" tIns="45718" rIns="91436" bIns="45718">
            <a:spAutoFit/>
          </a:bodyPr>
          <a:lstStyle/>
          <a:p>
            <a:pPr marL="285738" indent="-285738">
              <a:buBlip>
                <a:blip r:embed="rId2"/>
              </a:buBlip>
            </a:pPr>
            <a:r>
              <a:rPr lang="en-US" b="1" dirty="0">
                <a:ea typeface="Helvetica 55 Roman" charset="0"/>
                <a:cs typeface="Arial Narrow"/>
              </a:rPr>
              <a:t>FG-5144C with FG-5001D &amp; FCTL-5903C</a:t>
            </a:r>
            <a:endParaRPr lang="en-US" b="1" dirty="0">
              <a:cs typeface="Arial Narrow"/>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2000" y="1895928"/>
            <a:ext cx="2056136" cy="2058250"/>
          </a:xfrm>
          <a:prstGeom prst="rect">
            <a:avLst/>
          </a:prstGeom>
        </p:spPr>
      </p:pic>
      <p:grpSp>
        <p:nvGrpSpPr>
          <p:cNvPr id="2" name="Group 1"/>
          <p:cNvGrpSpPr/>
          <p:nvPr/>
        </p:nvGrpSpPr>
        <p:grpSpPr>
          <a:xfrm>
            <a:off x="448253" y="900000"/>
            <a:ext cx="8281328" cy="635058"/>
            <a:chOff x="448252" y="907651"/>
            <a:chExt cx="8281328" cy="635058"/>
          </a:xfrm>
        </p:grpSpPr>
        <p:sp>
          <p:nvSpPr>
            <p:cNvPr id="13" name="Rectangle 12"/>
            <p:cNvSpPr/>
            <p:nvPr/>
          </p:nvSpPr>
          <p:spPr bwMode="invGray">
            <a:xfrm>
              <a:off x="448252" y="907651"/>
              <a:ext cx="8281328" cy="635058"/>
            </a:xfrm>
            <a:prstGeom prst="rect">
              <a:avLst/>
            </a:prstGeom>
            <a:solidFill>
              <a:srgbClr val="324040"/>
            </a:solidFill>
            <a:ln w="28575">
              <a:noFill/>
              <a:round/>
              <a:headEnd/>
              <a:tailEnd/>
            </a:ln>
            <a:extLst/>
          </p:spPr>
          <p:txBody>
            <a:bodyPr wrap="square" rtlCol="0" anchor="ctr"/>
            <a:lstStyle/>
            <a:p>
              <a:pPr marL="914362" lvl="4" defTabSz="342865"/>
              <a:r>
                <a:rPr lang="en-US" sz="2000" b="1" dirty="0">
                  <a:solidFill>
                    <a:schemeClr val="bg1"/>
                  </a:solidFill>
                  <a:cs typeface="Arial Narrow"/>
                </a:rPr>
                <a:t>Security Appliances For Very Large Enterprises &amp; Service Providers</a:t>
              </a:r>
            </a:p>
          </p:txBody>
        </p:sp>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2498" y="934864"/>
              <a:ext cx="585216" cy="585216"/>
            </a:xfrm>
            <a:prstGeom prst="rect">
              <a:avLst/>
            </a:prstGeom>
          </p:spPr>
        </p:pic>
      </p:grpSp>
      <p:graphicFrame>
        <p:nvGraphicFramePr>
          <p:cNvPr id="10" name="Table 9"/>
          <p:cNvGraphicFramePr>
            <a:graphicFrameLocks noGrp="1"/>
          </p:cNvGraphicFramePr>
          <p:nvPr>
            <p:extLst>
              <p:ext uri="{D42A27DB-BD31-4B8C-83A1-F6EECF244321}">
                <p14:modId xmlns:p14="http://schemas.microsoft.com/office/powerpoint/2010/main" val="3085183106"/>
              </p:ext>
            </p:extLst>
          </p:nvPr>
        </p:nvGraphicFramePr>
        <p:xfrm>
          <a:off x="3837213" y="3236571"/>
          <a:ext cx="4892368" cy="1383531"/>
        </p:xfrm>
        <a:graphic>
          <a:graphicData uri="http://schemas.openxmlformats.org/drawingml/2006/table">
            <a:tbl>
              <a:tblPr firstRow="1" bandRow="1">
                <a:tableStyleId>{2D5ABB26-0587-4C30-8999-92F81FD0307C}</a:tableStyleId>
              </a:tblPr>
              <a:tblGrid>
                <a:gridCol w="558461"/>
                <a:gridCol w="4333907"/>
              </a:tblGrid>
              <a:tr h="28575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accent6"/>
                          </a:solidFill>
                        </a:rPr>
                        <a:t>Primary Benefits:</a:t>
                      </a:r>
                    </a:p>
                  </a:txBody>
                  <a:tcPr marT="34290" marB="34290"/>
                </a:tc>
                <a:tc hMerge="1">
                  <a:txBody>
                    <a:bodyPr/>
                    <a:lstStyle/>
                    <a:p>
                      <a:endParaRPr lang="en-US" dirty="0"/>
                    </a:p>
                  </a:txBody>
                  <a:tcPr/>
                </a:tc>
              </a:tr>
              <a:tr h="351021">
                <a:tc>
                  <a:txBody>
                    <a:bodyPr/>
                    <a:lstStyle/>
                    <a:p>
                      <a:pPr algn="ctr"/>
                      <a:r>
                        <a:rPr lang="en-US" sz="1000" dirty="0" smtClean="0">
                          <a:solidFill>
                            <a:schemeClr val="accent1">
                              <a:lumMod val="75000"/>
                            </a:schemeClr>
                          </a:solidFill>
                          <a:latin typeface="Zapf Dingbats"/>
                          <a:ea typeface="Zapf Dingbats"/>
                          <a:cs typeface="Zapf Dingbats"/>
                          <a:sym typeface="Zapf Dingbats"/>
                        </a:rPr>
                        <a:t>✔</a:t>
                      </a:r>
                      <a:endParaRPr lang="en-US" sz="1000" dirty="0">
                        <a:solidFill>
                          <a:schemeClr val="accent1">
                            <a:lumMod val="75000"/>
                          </a:schemeClr>
                        </a:solidFill>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cs typeface="Arial Narrow"/>
                        </a:rPr>
                        <a:t>Native 10GE support for high speed requirements</a:t>
                      </a:r>
                    </a:p>
                  </a:txBody>
                  <a:tcPr marT="34290" marB="34290" anchor="ctr"/>
                </a:tc>
              </a:tr>
              <a:tr h="373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accent1">
                              <a:lumMod val="75000"/>
                            </a:schemeClr>
                          </a:solidFill>
                          <a:latin typeface="Zapf Dingbats"/>
                          <a:ea typeface="Zapf Dingbats"/>
                          <a:cs typeface="Zapf Dingbats"/>
                          <a:sym typeface="Zapf Dingbats"/>
                        </a:rPr>
                        <a:t>✔</a:t>
                      </a:r>
                      <a:endParaRPr lang="en-US" sz="1000" dirty="0" smtClean="0">
                        <a:solidFill>
                          <a:schemeClr val="accent1">
                            <a:lumMod val="75000"/>
                          </a:schemeClr>
                        </a:solidFill>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cs typeface="Arial Narrow"/>
                        </a:rPr>
                        <a:t>ATCA-compliant architecture delivers carrier-grade performance, reliability, availability and serviceability</a:t>
                      </a:r>
                    </a:p>
                  </a:txBody>
                  <a:tcPr marT="34290" marB="34290" anchor="ctr"/>
                </a:tc>
              </a:tr>
              <a:tr h="373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accent1">
                              <a:lumMod val="75000"/>
                            </a:schemeClr>
                          </a:solidFill>
                          <a:latin typeface="Zapf Dingbats"/>
                          <a:ea typeface="Zapf Dingbats"/>
                          <a:cs typeface="Zapf Dingbats"/>
                          <a:sym typeface="Zapf Dingbats"/>
                        </a:rPr>
                        <a:t>✔</a:t>
                      </a:r>
                      <a:endParaRPr lang="en-US" sz="1000" dirty="0" smtClean="0">
                        <a:solidFill>
                          <a:schemeClr val="accent1">
                            <a:lumMod val="75000"/>
                          </a:schemeClr>
                        </a:solidFill>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cs typeface="Arial Narrow"/>
                        </a:rPr>
                        <a:t>Chassis support two, six, or fourteen FortiGate-5000 series blades, allowing customization and scaling</a:t>
                      </a:r>
                    </a:p>
                  </a:txBody>
                  <a:tcPr marT="34290" marB="34290" anchor="ctr"/>
                </a:tc>
              </a:tr>
            </a:tbl>
          </a:graphicData>
        </a:graphic>
      </p:graphicFrame>
    </p:spTree>
    <p:extLst>
      <p:ext uri="{BB962C8B-B14F-4D97-AF65-F5344CB8AC3E}">
        <p14:creationId xmlns:p14="http://schemas.microsoft.com/office/powerpoint/2010/main" val="2334545088"/>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1"/>
          <p:cNvSpPr>
            <a:spLocks noGrp="1"/>
          </p:cNvSpPr>
          <p:nvPr>
            <p:ph type="title"/>
          </p:nvPr>
        </p:nvSpPr>
        <p:spPr bwMode="auto">
          <a:noFill/>
          <a:ln>
            <a:miter lim="800000"/>
            <a:headEnd/>
            <a:tailEnd/>
          </a:ln>
        </p:spPr>
        <p:txBody>
          <a:bodyPr vert="horz" wrap="square" lIns="91436" tIns="45718" rIns="91436" bIns="45718" numCol="1" anchor="ctr" anchorCtr="0" compatLnSpc="1">
            <a:prstTxWarp prst="textNoShape">
              <a:avLst/>
            </a:prstTxWarp>
          </a:bodyPr>
          <a:lstStyle/>
          <a:p>
            <a:r>
              <a:rPr lang="en-US" b="0" i="0" dirty="0" smtClean="0">
                <a:latin typeface="Arial" charset="0"/>
              </a:rPr>
              <a:t>FortiGate 5000-Series Bundles</a:t>
            </a:r>
            <a:endParaRPr lang="en-US" b="0" i="0" dirty="0">
              <a:latin typeface="Arial" charset="0"/>
            </a:endParaRPr>
          </a:p>
        </p:txBody>
      </p:sp>
      <p:pic>
        <p:nvPicPr>
          <p:cNvPr id="39943" name="Picture 6" descr="FG-5060_Ft.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94288" y="1921667"/>
            <a:ext cx="1447800" cy="514350"/>
          </a:xfrm>
          <a:prstGeom prst="rect">
            <a:avLst/>
          </a:prstGeom>
          <a:noFill/>
          <a:ln w="9525">
            <a:noFill/>
            <a:miter lim="800000"/>
            <a:headEnd/>
            <a:tailEnd/>
          </a:ln>
        </p:spPr>
      </p:pic>
      <p:sp>
        <p:nvSpPr>
          <p:cNvPr id="15" name="TextBox 14"/>
          <p:cNvSpPr txBox="1"/>
          <p:nvPr/>
        </p:nvSpPr>
        <p:spPr>
          <a:xfrm>
            <a:off x="533399" y="1103710"/>
            <a:ext cx="3421743" cy="1188770"/>
          </a:xfrm>
          <a:prstGeom prst="rect">
            <a:avLst/>
          </a:prstGeom>
          <a:noFill/>
        </p:spPr>
        <p:txBody>
          <a:bodyPr wrap="square" lIns="91436" tIns="45718" rIns="91436" bIns="45718">
            <a:prstTxWarp prst="textNoShape">
              <a:avLst/>
            </a:prstTxWarp>
            <a:spAutoFit/>
          </a:bodyPr>
          <a:lstStyle/>
          <a:p>
            <a:pPr marL="285738" indent="-285738">
              <a:buClr>
                <a:schemeClr val="accent4"/>
              </a:buClr>
              <a:buFont typeface="Arial" charset="0"/>
              <a:buChar char="•"/>
            </a:pPr>
            <a:r>
              <a:rPr lang="en-US" b="1" dirty="0">
                <a:solidFill>
                  <a:srgbClr val="000000"/>
                </a:solidFill>
                <a:ea typeface="Arial Narrow" charset="0"/>
                <a:cs typeface="Arial Narrow" charset="0"/>
              </a:rPr>
              <a:t>Standard Based ATCA System</a:t>
            </a:r>
            <a:br>
              <a:rPr lang="en-US" b="1" dirty="0">
                <a:solidFill>
                  <a:srgbClr val="000000"/>
                </a:solidFill>
                <a:ea typeface="Arial Narrow" charset="0"/>
                <a:cs typeface="Arial Narrow" charset="0"/>
              </a:rPr>
            </a:br>
            <a:endParaRPr lang="en-US" b="1" dirty="0">
              <a:solidFill>
                <a:srgbClr val="000000"/>
              </a:solidFill>
              <a:ea typeface="Arial Narrow" charset="0"/>
              <a:cs typeface="Arial Narrow" charset="0"/>
            </a:endParaRPr>
          </a:p>
          <a:p>
            <a:pPr marL="285738" indent="-285738">
              <a:buClr>
                <a:schemeClr val="accent4"/>
              </a:buClr>
              <a:buFont typeface="Arial" charset="0"/>
              <a:buChar char="•"/>
            </a:pPr>
            <a:r>
              <a:rPr lang="en-US" b="1" dirty="0">
                <a:solidFill>
                  <a:srgbClr val="000000"/>
                </a:solidFill>
                <a:ea typeface="Arial Narrow" charset="0"/>
                <a:cs typeface="Arial Narrow" charset="0"/>
              </a:rPr>
              <a:t>Fully Redundant – Hot swappable blades, power supplies and fans</a:t>
            </a:r>
          </a:p>
          <a:p>
            <a:pPr marL="285738" indent="-285738"/>
            <a:r>
              <a:rPr lang="en-US" dirty="0">
                <a:solidFill>
                  <a:srgbClr val="000000"/>
                </a:solidFill>
                <a:ea typeface="Arial Narrow" charset="0"/>
                <a:cs typeface="Arial Narrow" charset="0"/>
              </a:rPr>
              <a:t> </a:t>
            </a:r>
          </a:p>
        </p:txBody>
      </p:sp>
      <p:sp>
        <p:nvSpPr>
          <p:cNvPr id="2" name="TextBox 1"/>
          <p:cNvSpPr txBox="1"/>
          <p:nvPr/>
        </p:nvSpPr>
        <p:spPr>
          <a:xfrm>
            <a:off x="3007899" y="4374300"/>
            <a:ext cx="5731187" cy="230832"/>
          </a:xfrm>
          <a:prstGeom prst="rect">
            <a:avLst/>
          </a:prstGeom>
          <a:noFill/>
        </p:spPr>
        <p:txBody>
          <a:bodyPr wrap="square" lIns="91436" tIns="45718" rIns="91436" bIns="45718" rtlCol="0">
            <a:spAutoFit/>
          </a:bodyPr>
          <a:lstStyle/>
          <a:p>
            <a:pPr algn="r"/>
            <a:r>
              <a:rPr lang="en-US" sz="900" dirty="0"/>
              <a:t>* Based on sum of individual Security Blades, not as a controller-based system. </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34200" y="1085851"/>
            <a:ext cx="1370426" cy="1371835"/>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801329197"/>
              </p:ext>
            </p:extLst>
          </p:nvPr>
        </p:nvGraphicFramePr>
        <p:xfrm>
          <a:off x="307731" y="2620135"/>
          <a:ext cx="8431355" cy="1401284"/>
        </p:xfrm>
        <a:graphic>
          <a:graphicData uri="http://schemas.openxmlformats.org/drawingml/2006/table">
            <a:tbl>
              <a:tblPr firstRow="1" bandRow="1">
                <a:effectLst/>
                <a:tableStyleId>{073A0DAA-6AF3-43AB-8588-CEC1D06C72B9}</a:tableStyleId>
              </a:tblPr>
              <a:tblGrid>
                <a:gridCol w="2058611"/>
                <a:gridCol w="1593186"/>
                <a:gridCol w="1593186"/>
                <a:gridCol w="1593186"/>
                <a:gridCol w="1593186"/>
              </a:tblGrid>
              <a:tr h="27424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smtClean="0">
                        <a:ln>
                          <a:noFill/>
                        </a:ln>
                        <a:solidFill>
                          <a:srgbClr val="FFFFFF"/>
                        </a:solidFill>
                        <a:effectLst/>
                        <a:uLnTx/>
                        <a:uFillTx/>
                        <a:latin typeface="+mn-lt"/>
                        <a:ea typeface="+mn-ea"/>
                        <a:cs typeface="+mn-cs"/>
                      </a:endParaRPr>
                    </a:p>
                  </a:txBody>
                  <a:tcPr marT="34290" marB="34290" anchor="ctr">
                    <a:solidFill>
                      <a:srgbClr val="3C3C3C"/>
                    </a:solidFill>
                  </a:tcPr>
                </a:tc>
                <a:tc>
                  <a:txBody>
                    <a:bodyPr/>
                    <a:lstStyle/>
                    <a:p>
                      <a:pPr algn="ctr"/>
                      <a:r>
                        <a:rPr lang="en-US" sz="900" b="1" kern="1200" dirty="0" smtClean="0">
                          <a:solidFill>
                            <a:schemeClr val="lt1"/>
                          </a:solidFill>
                          <a:effectLst/>
                          <a:latin typeface="+mn-lt"/>
                          <a:ea typeface="+mn-ea"/>
                          <a:cs typeface="+mn-cs"/>
                        </a:rPr>
                        <a:t>FG-5060-Base</a:t>
                      </a:r>
                      <a:endParaRPr lang="en-US" sz="900" dirty="0"/>
                    </a:p>
                  </a:txBody>
                  <a:tcPr marT="34290" marB="34290" anchor="ctr">
                    <a:solidFill>
                      <a:srgbClr val="3C3C3C"/>
                    </a:solidFill>
                  </a:tcPr>
                </a:tc>
                <a:tc>
                  <a:txBody>
                    <a:bodyPr/>
                    <a:lstStyle/>
                    <a:p>
                      <a:pPr algn="ctr"/>
                      <a:r>
                        <a:rPr lang="sv-SE" sz="900" b="1" kern="1200" dirty="0" smtClean="0">
                          <a:solidFill>
                            <a:schemeClr val="lt1"/>
                          </a:solidFill>
                          <a:effectLst/>
                          <a:latin typeface="+mn-lt"/>
                          <a:ea typeface="+mn-ea"/>
                          <a:cs typeface="+mn-cs"/>
                        </a:rPr>
                        <a:t>FG-5060-Full</a:t>
                      </a:r>
                      <a:endParaRPr lang="sv-SE" sz="900" dirty="0"/>
                    </a:p>
                  </a:txBody>
                  <a:tcPr marT="34290" marB="34290" anchor="ctr">
                    <a:solidFill>
                      <a:srgbClr val="3C3C3C"/>
                    </a:solidFill>
                  </a:tcPr>
                </a:tc>
                <a:tc>
                  <a:txBody>
                    <a:bodyPr/>
                    <a:lstStyle/>
                    <a:p>
                      <a:pPr algn="ctr"/>
                      <a:r>
                        <a:rPr lang="en-US" sz="900" b="1" kern="1200" dirty="0" smtClean="0">
                          <a:solidFill>
                            <a:schemeClr val="lt1"/>
                          </a:solidFill>
                          <a:effectLst/>
                          <a:latin typeface="+mn-lt"/>
                          <a:ea typeface="+mn-ea"/>
                          <a:cs typeface="+mn-cs"/>
                        </a:rPr>
                        <a:t>FG 5144C-Base</a:t>
                      </a:r>
                      <a:endParaRPr lang="en-US" sz="900" dirty="0"/>
                    </a:p>
                  </a:txBody>
                  <a:tcPr marT="34290" marB="34290" anchor="ctr">
                    <a:solidFill>
                      <a:srgbClr val="3C3C3C"/>
                    </a:solidFill>
                  </a:tcPr>
                </a:tc>
                <a:tc>
                  <a:txBody>
                    <a:bodyPr/>
                    <a:lstStyle/>
                    <a:p>
                      <a:pPr algn="ctr"/>
                      <a:r>
                        <a:rPr lang="sv-SE" sz="900" b="1" kern="1200" dirty="0" smtClean="0">
                          <a:solidFill>
                            <a:schemeClr val="lt1"/>
                          </a:solidFill>
                          <a:effectLst/>
                          <a:latin typeface="+mn-lt"/>
                          <a:ea typeface="+mn-ea"/>
                          <a:cs typeface="+mn-cs"/>
                        </a:rPr>
                        <a:t>FG 5144C-Full</a:t>
                      </a:r>
                      <a:endParaRPr lang="sv-SE" sz="900" dirty="0"/>
                    </a:p>
                  </a:txBody>
                  <a:tcPr marT="34290" marB="34290" anchor="ctr">
                    <a:solidFill>
                      <a:srgbClr val="3C3C3C"/>
                    </a:solidFill>
                  </a:tcPr>
                </a:tc>
              </a:tr>
              <a:tr h="31557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rgbClr val="FFFFFF"/>
                          </a:solidFill>
                        </a:rPr>
                        <a:t>Firewall Throughput</a:t>
                      </a:r>
                    </a:p>
                  </a:txBody>
                  <a:tcPr marT="34290" marB="34290" anchor="ctr">
                    <a:solidFill>
                      <a:srgbClr val="777777"/>
                    </a:solidFill>
                  </a:tcPr>
                </a:tc>
                <a:tc>
                  <a:txBody>
                    <a:bodyPr/>
                    <a:lstStyle/>
                    <a:p>
                      <a:pPr algn="ctr"/>
                      <a:r>
                        <a:rPr lang="en-US" sz="900" dirty="0" smtClean="0">
                          <a:latin typeface="+mn-lt"/>
                          <a:cs typeface="Arial Narrow"/>
                        </a:rPr>
                        <a:t>160 Gbps</a:t>
                      </a:r>
                      <a:endParaRPr lang="en-US" sz="900" dirty="0">
                        <a:latin typeface="+mn-lt"/>
                        <a:cs typeface="Arial Narrow"/>
                      </a:endParaRPr>
                    </a:p>
                  </a:txBody>
                  <a:tcPr marT="34290" marB="34290" anchor="ctr"/>
                </a:tc>
                <a:tc>
                  <a:txBody>
                    <a:bodyPr/>
                    <a:lstStyle/>
                    <a:p>
                      <a:pPr algn="ctr"/>
                      <a:r>
                        <a:rPr lang="en-US" sz="900" dirty="0" smtClean="0"/>
                        <a:t>400 Gbps</a:t>
                      </a:r>
                      <a:endParaRPr lang="en-US" sz="900" dirty="0"/>
                    </a:p>
                  </a:txBody>
                  <a:tcPr marT="34290" marB="34290" anchor="ctr" horzOverflow="overflow"/>
                </a:tc>
                <a:tc>
                  <a:txBody>
                    <a:bodyPr/>
                    <a:lstStyle/>
                    <a:p>
                      <a:pPr algn="ctr"/>
                      <a:r>
                        <a:rPr lang="en-US" sz="900" dirty="0" smtClean="0"/>
                        <a:t>160 Gbps</a:t>
                      </a:r>
                      <a:endParaRPr lang="en-US" sz="900" dirty="0"/>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solidFill>
                            <a:srgbClr val="36424A"/>
                          </a:solidFill>
                          <a:latin typeface="+mn-lt"/>
                          <a:cs typeface="Arial Narrow"/>
                        </a:rPr>
                        <a:t>960 Gbps</a:t>
                      </a:r>
                    </a:p>
                  </a:txBody>
                  <a:tcPr marT="34290" marB="34290" anchor="ctr" horzOverflow="overflow"/>
                </a:tc>
              </a:tr>
              <a:tr h="274246">
                <a:tc>
                  <a:txBody>
                    <a:bodyPr/>
                    <a:lstStyle/>
                    <a:p>
                      <a:r>
                        <a:rPr lang="en-US" sz="900" b="1" dirty="0" smtClean="0">
                          <a:solidFill>
                            <a:srgbClr val="FFFFFF"/>
                          </a:solidFill>
                        </a:rPr>
                        <a:t>Concurrent Sessions</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latin typeface="+mn-lt"/>
                          <a:cs typeface="Arial Narrow"/>
                        </a:rPr>
                        <a:t>46 </a:t>
                      </a:r>
                      <a:r>
                        <a:rPr lang="en-US" sz="900" baseline="0" dirty="0" smtClean="0">
                          <a:latin typeface="+mn-lt"/>
                          <a:cs typeface="Arial Narrow"/>
                        </a:rPr>
                        <a:t>Million</a:t>
                      </a:r>
                      <a:endParaRPr lang="en-US" sz="900" dirty="0">
                        <a:latin typeface="+mn-lt"/>
                        <a:cs typeface="Arial Narrow"/>
                      </a:endParaRPr>
                    </a:p>
                  </a:txBody>
                  <a:tcPr marT="34290" marB="34290" anchor="ctr"/>
                </a:tc>
                <a:tc>
                  <a:txBody>
                    <a:bodyPr/>
                    <a:lstStyle/>
                    <a:p>
                      <a:pPr algn="ctr"/>
                      <a:r>
                        <a:rPr lang="en-US" sz="900" dirty="0" smtClean="0"/>
                        <a:t>115</a:t>
                      </a:r>
                      <a:r>
                        <a:rPr lang="en-US" sz="900" baseline="0" dirty="0" smtClean="0"/>
                        <a:t> </a:t>
                      </a:r>
                      <a:r>
                        <a:rPr lang="en-US" sz="900" baseline="0" dirty="0" smtClean="0">
                          <a:latin typeface="+mn-lt"/>
                          <a:cs typeface="Arial Narrow"/>
                        </a:rPr>
                        <a:t>Million</a:t>
                      </a:r>
                      <a:endParaRPr lang="en-US" sz="900" dirty="0"/>
                    </a:p>
                  </a:txBody>
                  <a:tcPr marT="34290" marB="34290" anchor="ctr"/>
                </a:tc>
                <a:tc>
                  <a:txBody>
                    <a:bodyPr/>
                    <a:lstStyle/>
                    <a:p>
                      <a:pPr algn="ctr"/>
                      <a:r>
                        <a:rPr lang="en-US" sz="900" dirty="0" smtClean="0"/>
                        <a:t>46 </a:t>
                      </a:r>
                      <a:r>
                        <a:rPr lang="en-US" sz="900" baseline="0" dirty="0" smtClean="0">
                          <a:latin typeface="+mn-lt"/>
                          <a:cs typeface="Arial Narrow"/>
                        </a:rPr>
                        <a:t>Million</a:t>
                      </a:r>
                      <a:endParaRPr lang="en-US" sz="900" dirty="0"/>
                    </a:p>
                  </a:txBody>
                  <a:tcPr marT="34290" marB="34290" anchor="ctr"/>
                </a:tc>
                <a:tc>
                  <a:txBody>
                    <a:bodyPr/>
                    <a:lstStyle/>
                    <a:p>
                      <a:pPr algn="ctr"/>
                      <a:r>
                        <a:rPr lang="en-US" sz="900" dirty="0" smtClean="0">
                          <a:solidFill>
                            <a:srgbClr val="36424A"/>
                          </a:solidFill>
                          <a:latin typeface="+mn-lt"/>
                          <a:cs typeface="Arial Narrow"/>
                        </a:rPr>
                        <a:t>276 </a:t>
                      </a:r>
                      <a:r>
                        <a:rPr lang="en-US" sz="900" baseline="0" dirty="0" smtClean="0">
                          <a:latin typeface="+mn-lt"/>
                          <a:cs typeface="Arial Narrow"/>
                        </a:rPr>
                        <a:t>Million</a:t>
                      </a:r>
                      <a:endParaRPr lang="en-US" sz="900" dirty="0">
                        <a:solidFill>
                          <a:srgbClr val="36424A"/>
                        </a:solidFill>
                        <a:latin typeface="+mn-lt"/>
                        <a:cs typeface="Arial Narrow"/>
                      </a:endParaRPr>
                    </a:p>
                  </a:txBody>
                  <a:tcPr marT="34290" marB="34290" anchor="ctr" horzOverflow="overflow"/>
                </a:tc>
              </a:tr>
              <a:tr h="262976">
                <a:tc>
                  <a:txBody>
                    <a:bodyPr/>
                    <a:lstStyle/>
                    <a:p>
                      <a:r>
                        <a:rPr lang="en-US" sz="900" b="1" dirty="0" smtClean="0">
                          <a:solidFill>
                            <a:srgbClr val="FFFFFF"/>
                          </a:solidFill>
                        </a:rPr>
                        <a:t>New Sessions/Sec</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latin typeface="+mn-lt"/>
                          <a:cs typeface="Arial Narrow"/>
                        </a:rPr>
                        <a:t>1.13</a:t>
                      </a:r>
                      <a:r>
                        <a:rPr lang="en-US" sz="900" baseline="0" dirty="0" smtClean="0">
                          <a:latin typeface="+mn-lt"/>
                          <a:cs typeface="Arial Narrow"/>
                        </a:rPr>
                        <a:t> Million</a:t>
                      </a:r>
                      <a:endParaRPr lang="en-US" sz="900" dirty="0">
                        <a:latin typeface="+mn-lt"/>
                        <a:cs typeface="Arial Narrow"/>
                      </a:endParaRPr>
                    </a:p>
                  </a:txBody>
                  <a:tcPr marT="34290" marB="34290" anchor="ctr"/>
                </a:tc>
                <a:tc>
                  <a:txBody>
                    <a:bodyPr/>
                    <a:lstStyle/>
                    <a:p>
                      <a:pPr algn="ctr"/>
                      <a:r>
                        <a:rPr lang="en-US" sz="900" baseline="0" dirty="0" smtClean="0">
                          <a:latin typeface="+mn-lt"/>
                          <a:cs typeface="Arial Narrow"/>
                        </a:rPr>
                        <a:t>2.82 Million</a:t>
                      </a:r>
                      <a:endParaRPr lang="en-US" sz="900" dirty="0">
                        <a:latin typeface="+mn-lt"/>
                        <a:cs typeface="Arial Narrow"/>
                      </a:endParaRPr>
                    </a:p>
                  </a:txBody>
                  <a:tcPr marT="34290" marB="34290" anchor="ctr"/>
                </a:tc>
                <a:tc>
                  <a:txBody>
                    <a:bodyPr/>
                    <a:lstStyle/>
                    <a:p>
                      <a:pPr algn="ctr"/>
                      <a:r>
                        <a:rPr lang="en-US" sz="900" dirty="0" smtClean="0">
                          <a:latin typeface="+mn-lt"/>
                          <a:cs typeface="Arial Narrow"/>
                        </a:rPr>
                        <a:t>1.13</a:t>
                      </a:r>
                      <a:r>
                        <a:rPr lang="en-US" sz="900" baseline="0" dirty="0" smtClean="0">
                          <a:latin typeface="+mn-lt"/>
                          <a:cs typeface="Arial Narrow"/>
                        </a:rPr>
                        <a:t> Million</a:t>
                      </a:r>
                      <a:endParaRPr lang="en-US" sz="900" dirty="0">
                        <a:latin typeface="+mn-lt"/>
                        <a:cs typeface="Arial Narrow"/>
                      </a:endParaRPr>
                    </a:p>
                  </a:txBody>
                  <a:tcPr marT="34290" marB="34290" anchor="ctr"/>
                </a:tc>
                <a:tc>
                  <a:txBody>
                    <a:bodyPr/>
                    <a:lstStyle/>
                    <a:p>
                      <a:pPr algn="ctr"/>
                      <a:r>
                        <a:rPr lang="en-US" sz="900" dirty="0" smtClean="0">
                          <a:latin typeface="+mn-lt"/>
                          <a:cs typeface="Arial Narrow"/>
                        </a:rPr>
                        <a:t>6.78</a:t>
                      </a:r>
                      <a:r>
                        <a:rPr lang="en-US" sz="900" baseline="0" dirty="0" smtClean="0">
                          <a:latin typeface="+mn-lt"/>
                          <a:cs typeface="Arial Narrow"/>
                        </a:rPr>
                        <a:t> Million</a:t>
                      </a:r>
                      <a:endParaRPr lang="en-US" sz="900" dirty="0">
                        <a:latin typeface="+mn-lt"/>
                        <a:cs typeface="Arial Narrow"/>
                      </a:endParaRPr>
                    </a:p>
                  </a:txBody>
                  <a:tcPr marT="34290" marB="34290" anchor="ctr" horzOverflow="overflow"/>
                </a:tc>
              </a:tr>
              <a:tr h="274246">
                <a:tc>
                  <a:txBody>
                    <a:bodyPr/>
                    <a:lstStyle/>
                    <a:p>
                      <a:r>
                        <a:rPr lang="en-US" sz="900" b="1" dirty="0" smtClean="0">
                          <a:solidFill>
                            <a:srgbClr val="FFFFFF"/>
                          </a:solidFill>
                        </a:rPr>
                        <a:t>IPS (HTTP)</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latin typeface="+mn-lt"/>
                          <a:cs typeface="Arial Narrow"/>
                        </a:rPr>
                        <a:t>36 Gbps</a:t>
                      </a:r>
                      <a:endParaRPr lang="en-US" sz="900" dirty="0">
                        <a:latin typeface="+mn-lt"/>
                        <a:cs typeface="Arial Narrow"/>
                      </a:endParaRPr>
                    </a:p>
                  </a:txBody>
                  <a:tcPr marT="34290" marB="34290" anchor="ctr"/>
                </a:tc>
                <a:tc>
                  <a:txBody>
                    <a:bodyPr/>
                    <a:lstStyle/>
                    <a:p>
                      <a:pPr algn="ctr"/>
                      <a:r>
                        <a:rPr lang="en-US" sz="900" dirty="0" smtClean="0"/>
                        <a:t>90 Gbps</a:t>
                      </a:r>
                      <a:endParaRPr lang="en-US" sz="900" dirty="0"/>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36 Gbps</a:t>
                      </a:r>
                    </a:p>
                  </a:txBody>
                  <a:tcPr marT="34290" marB="34290" anchor="ctr"/>
                </a:tc>
                <a:tc>
                  <a:txBody>
                    <a:bodyPr/>
                    <a:lstStyle/>
                    <a:p>
                      <a:pPr algn="ctr"/>
                      <a:r>
                        <a:rPr lang="en-US" sz="900" dirty="0" smtClean="0">
                          <a:solidFill>
                            <a:srgbClr val="36424A"/>
                          </a:solidFill>
                          <a:latin typeface="+mn-lt"/>
                          <a:cs typeface="Arial Narrow"/>
                        </a:rPr>
                        <a:t>216 Gbps</a:t>
                      </a:r>
                      <a:endParaRPr lang="en-US" sz="900" dirty="0">
                        <a:solidFill>
                          <a:srgbClr val="36424A"/>
                        </a:solidFill>
                        <a:latin typeface="+mn-lt"/>
                        <a:cs typeface="Arial Narrow"/>
                      </a:endParaRPr>
                    </a:p>
                  </a:txBody>
                  <a:tcPr marT="34290" marB="34290" anchor="ctr" horzOverflow="overflow"/>
                </a:tc>
              </a:tr>
            </a:tbl>
          </a:graphicData>
        </a:graphic>
      </p:graphicFrame>
    </p:spTree>
    <p:extLst>
      <p:ext uri="{BB962C8B-B14F-4D97-AF65-F5344CB8AC3E}">
        <p14:creationId xmlns:p14="http://schemas.microsoft.com/office/powerpoint/2010/main" val="4058254099"/>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bwMode="auto">
          <a:xfrm>
            <a:off x="3689350" y="942976"/>
            <a:ext cx="4862513" cy="2546877"/>
          </a:xfrm>
          <a:prstGeom prst="roundRect">
            <a:avLst>
              <a:gd name="adj" fmla="val 7395"/>
            </a:avLst>
          </a:prstGeom>
          <a:solidFill>
            <a:srgbClr val="FFFFFF"/>
          </a:solidFill>
          <a:ln>
            <a:noFill/>
            <a:headEnd type="none" w="med" len="med"/>
            <a:tailEnd type="none" w="med" len="med"/>
          </a:ln>
          <a:effectLst>
            <a:outerShdw blurRad="381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lIns="91436" tIns="45718" rIns="91436" bIns="45718">
            <a:prstTxWarp prst="textNoShape">
              <a:avLst/>
            </a:prstTxWarp>
          </a:bodyPr>
          <a:lstStyle/>
          <a:p>
            <a:endParaRPr lang="it-IT">
              <a:solidFill>
                <a:schemeClr val="tx1"/>
              </a:solidFill>
              <a:ea typeface="ＭＳ Ｐゴシック" charset="-128"/>
              <a:cs typeface="ＭＳ Ｐゴシック" charset="-128"/>
            </a:endParaRPr>
          </a:p>
        </p:txBody>
      </p:sp>
      <p:sp>
        <p:nvSpPr>
          <p:cNvPr id="40963" name="Title 1"/>
          <p:cNvSpPr>
            <a:spLocks noGrp="1"/>
          </p:cNvSpPr>
          <p:nvPr>
            <p:ph type="title"/>
          </p:nvPr>
        </p:nvSpPr>
        <p:spPr bwMode="auto">
          <a:noFill/>
          <a:ln>
            <a:miter lim="800000"/>
            <a:headEnd/>
            <a:tailEnd/>
          </a:ln>
        </p:spPr>
        <p:txBody>
          <a:bodyPr vert="horz" wrap="square" lIns="91436" tIns="45718" rIns="91436" bIns="45718" numCol="1" anchor="ctr" anchorCtr="0" compatLnSpc="1">
            <a:prstTxWarp prst="textNoShape">
              <a:avLst/>
            </a:prstTxWarp>
          </a:bodyPr>
          <a:lstStyle/>
          <a:p>
            <a:r>
              <a:rPr lang="en-US" b="0" i="0" dirty="0">
                <a:latin typeface="Arial" charset="0"/>
              </a:rPr>
              <a:t>Load Distribution &amp; Virtualization</a:t>
            </a:r>
          </a:p>
        </p:txBody>
      </p:sp>
      <p:pic>
        <p:nvPicPr>
          <p:cNvPr id="40964" name="Picture 14" descr="FG-5140_Lt-s.png"/>
          <p:cNvPicPr>
            <a:picLocks noChangeAspect="1"/>
          </p:cNvPicPr>
          <p:nvPr/>
        </p:nvPicPr>
        <p:blipFill>
          <a:blip r:embed="rId2"/>
          <a:srcRect/>
          <a:stretch>
            <a:fillRect/>
          </a:stretch>
        </p:blipFill>
        <p:spPr bwMode="auto">
          <a:xfrm>
            <a:off x="3148013" y="1924051"/>
            <a:ext cx="1123950" cy="1026319"/>
          </a:xfrm>
          <a:prstGeom prst="rect">
            <a:avLst/>
          </a:prstGeom>
          <a:noFill/>
          <a:ln w="9525">
            <a:noFill/>
            <a:miter lim="800000"/>
            <a:headEnd/>
            <a:tailEnd/>
          </a:ln>
        </p:spPr>
      </p:pic>
      <p:sp>
        <p:nvSpPr>
          <p:cNvPr id="36" name="TextBox 35"/>
          <p:cNvSpPr txBox="1"/>
          <p:nvPr/>
        </p:nvSpPr>
        <p:spPr>
          <a:xfrm rot="5400000">
            <a:off x="5363014" y="2232690"/>
            <a:ext cx="697627" cy="707886"/>
          </a:xfrm>
          <a:prstGeom prst="rect">
            <a:avLst/>
          </a:prstGeom>
          <a:noFill/>
        </p:spPr>
        <p:txBody>
          <a:bodyPr wrap="none" lIns="91436" tIns="45718" rIns="91436" bIns="45718">
            <a:prstTxWarp prst="textNoShape">
              <a:avLst/>
            </a:prstTxWarp>
            <a:spAutoFit/>
          </a:bodyPr>
          <a:lstStyle/>
          <a:p>
            <a:r>
              <a:rPr lang="en-US" sz="4000" b="1">
                <a:solidFill>
                  <a:srgbClr val="637F7F"/>
                </a:solidFill>
                <a:latin typeface="Helvetica 55 Roman" charset="0"/>
                <a:ea typeface="Helvetica 55 Roman" charset="0"/>
                <a:cs typeface="Helvetica 55 Roman" charset="0"/>
              </a:rPr>
              <a:t>… </a:t>
            </a:r>
          </a:p>
        </p:txBody>
      </p:sp>
      <p:cxnSp>
        <p:nvCxnSpPr>
          <p:cNvPr id="28" name="Straight Connector 27"/>
          <p:cNvCxnSpPr/>
          <p:nvPr/>
        </p:nvCxnSpPr>
        <p:spPr bwMode="auto">
          <a:xfrm rot="5400000" flipH="1" flipV="1">
            <a:off x="4878984" y="937220"/>
            <a:ext cx="3572" cy="541338"/>
          </a:xfrm>
          <a:prstGeom prst="line">
            <a:avLst/>
          </a:prstGeom>
          <a:solidFill>
            <a:schemeClr val="accent2">
              <a:alpha val="42000"/>
            </a:schemeClr>
          </a:solidFill>
          <a:ln w="38100" cap="flat" cmpd="sng" algn="ctr">
            <a:solidFill>
              <a:schemeClr val="bg2">
                <a:lumMod val="50000"/>
              </a:schemeClr>
            </a:solidFill>
            <a:prstDash val="sysDash"/>
            <a:round/>
            <a:headEnd type="none" w="med" len="med"/>
            <a:tailEnd type="none" w="med" len="med"/>
          </a:ln>
          <a:effectLst/>
        </p:spPr>
      </p:cxnSp>
      <p:cxnSp>
        <p:nvCxnSpPr>
          <p:cNvPr id="29" name="Straight Connector 28"/>
          <p:cNvCxnSpPr/>
          <p:nvPr/>
        </p:nvCxnSpPr>
        <p:spPr bwMode="auto">
          <a:xfrm rot="5400000" flipH="1" flipV="1">
            <a:off x="4866483" y="1230711"/>
            <a:ext cx="4763" cy="517525"/>
          </a:xfrm>
          <a:prstGeom prst="line">
            <a:avLst/>
          </a:prstGeom>
          <a:solidFill>
            <a:schemeClr val="accent2">
              <a:alpha val="42000"/>
            </a:schemeClr>
          </a:solidFill>
          <a:ln w="38100" cap="flat" cmpd="sng" algn="ctr">
            <a:solidFill>
              <a:schemeClr val="bg2">
                <a:lumMod val="50000"/>
              </a:schemeClr>
            </a:solidFill>
            <a:prstDash val="sysDash"/>
            <a:round/>
            <a:headEnd type="none" w="med" len="med"/>
            <a:tailEnd type="none" w="med" len="med"/>
          </a:ln>
          <a:effectLst/>
        </p:spPr>
      </p:cxnSp>
      <p:sp>
        <p:nvSpPr>
          <p:cNvPr id="56" name="Rounded Rectangle 55"/>
          <p:cNvSpPr/>
          <p:nvPr/>
        </p:nvSpPr>
        <p:spPr bwMode="auto">
          <a:xfrm rot="5400000">
            <a:off x="5367809" y="644035"/>
            <a:ext cx="2240781" cy="3010112"/>
          </a:xfrm>
          <a:prstGeom prst="roundRect">
            <a:avLst>
              <a:gd name="adj" fmla="val 5434"/>
            </a:avLst>
          </a:prstGeom>
          <a:solidFill>
            <a:schemeClr val="bg1">
              <a:lumMod val="85000"/>
            </a:schemeClr>
          </a:solidFill>
          <a:ln w="9525" cap="flat" cmpd="sng" algn="ctr">
            <a:noFill/>
            <a:prstDash val="solid"/>
            <a:round/>
            <a:headEnd type="none" w="med" len="med"/>
            <a:tailEnd type="none" w="med" len="med"/>
          </a:ln>
          <a:effectLst>
            <a:innerShdw blurRad="63500" dist="50800" dir="13500000">
              <a:srgbClr val="000000">
                <a:alpha val="50000"/>
              </a:srgbClr>
            </a:innerShdw>
          </a:effectLst>
        </p:spPr>
        <p:txBody>
          <a:bodyPr lIns="0" tIns="0" rIns="0" bIns="0" anchor="ctr">
            <a:prstTxWarp prst="textNoShape">
              <a:avLst/>
            </a:prstTxWarp>
          </a:bodyPr>
          <a:lstStyle/>
          <a:p>
            <a:pPr algn="ctr" eaLnBrk="0" hangingPunct="0">
              <a:spcBef>
                <a:spcPct val="20000"/>
              </a:spcBef>
              <a:buClr>
                <a:schemeClr val="accent1"/>
              </a:buClr>
              <a:buSzPct val="90000"/>
              <a:buFont typeface="Wingdings" charset="2"/>
              <a:buNone/>
            </a:pPr>
            <a:endParaRPr lang="it-IT" sz="2000">
              <a:solidFill>
                <a:schemeClr val="accent2"/>
              </a:solidFill>
            </a:endParaRPr>
          </a:p>
        </p:txBody>
      </p:sp>
      <p:cxnSp>
        <p:nvCxnSpPr>
          <p:cNvPr id="30" name="Straight Connector 29"/>
          <p:cNvCxnSpPr/>
          <p:nvPr/>
        </p:nvCxnSpPr>
        <p:spPr bwMode="auto">
          <a:xfrm rot="5400000" flipH="1" flipV="1">
            <a:off x="4860927" y="1616076"/>
            <a:ext cx="4763" cy="506413"/>
          </a:xfrm>
          <a:prstGeom prst="line">
            <a:avLst/>
          </a:prstGeom>
          <a:solidFill>
            <a:schemeClr val="accent2">
              <a:alpha val="42000"/>
            </a:schemeClr>
          </a:solidFill>
          <a:ln w="38100" cap="flat" cmpd="sng" algn="ctr">
            <a:solidFill>
              <a:schemeClr val="bg2">
                <a:lumMod val="50000"/>
              </a:schemeClr>
            </a:solidFill>
            <a:prstDash val="sysDash"/>
            <a:round/>
            <a:headEnd type="none" w="med" len="med"/>
            <a:tailEnd type="none" w="med" len="med"/>
          </a:ln>
          <a:effectLst/>
        </p:spPr>
      </p:cxnSp>
      <p:cxnSp>
        <p:nvCxnSpPr>
          <p:cNvPr id="48" name="Straight Connector 47"/>
          <p:cNvCxnSpPr/>
          <p:nvPr/>
        </p:nvCxnSpPr>
        <p:spPr bwMode="auto">
          <a:xfrm rot="5400000" flipH="1" flipV="1">
            <a:off x="4861721" y="1871664"/>
            <a:ext cx="4763" cy="504825"/>
          </a:xfrm>
          <a:prstGeom prst="line">
            <a:avLst/>
          </a:prstGeom>
          <a:solidFill>
            <a:schemeClr val="accent2">
              <a:alpha val="42000"/>
            </a:schemeClr>
          </a:solidFill>
          <a:ln w="38100" cap="flat" cmpd="sng" algn="ctr">
            <a:solidFill>
              <a:schemeClr val="bg2">
                <a:lumMod val="50000"/>
              </a:schemeClr>
            </a:solidFill>
            <a:prstDash val="sysDash"/>
            <a:round/>
            <a:headEnd type="none" w="med" len="med"/>
            <a:tailEnd type="none" w="med" len="med"/>
          </a:ln>
          <a:effectLst/>
        </p:spPr>
      </p:cxnSp>
      <p:cxnSp>
        <p:nvCxnSpPr>
          <p:cNvPr id="31" name="Straight Connector 30"/>
          <p:cNvCxnSpPr/>
          <p:nvPr/>
        </p:nvCxnSpPr>
        <p:spPr bwMode="auto">
          <a:xfrm rot="5400000" flipH="1" flipV="1">
            <a:off x="4878984" y="2762449"/>
            <a:ext cx="3572" cy="541338"/>
          </a:xfrm>
          <a:prstGeom prst="line">
            <a:avLst/>
          </a:prstGeom>
          <a:solidFill>
            <a:schemeClr val="accent2">
              <a:alpha val="42000"/>
            </a:schemeClr>
          </a:solidFill>
          <a:ln w="38100" cap="flat" cmpd="sng" algn="ctr">
            <a:solidFill>
              <a:schemeClr val="bg2">
                <a:lumMod val="50000"/>
              </a:schemeClr>
            </a:solidFill>
            <a:prstDash val="sysDash"/>
            <a:round/>
            <a:headEnd type="none" w="med" len="med"/>
            <a:tailEnd type="none" w="med" len="med"/>
          </a:ln>
          <a:effectLst/>
        </p:spPr>
      </p:cxnSp>
      <p:sp>
        <p:nvSpPr>
          <p:cNvPr id="5" name="TextBox 4"/>
          <p:cNvSpPr txBox="1"/>
          <p:nvPr/>
        </p:nvSpPr>
        <p:spPr>
          <a:xfrm>
            <a:off x="395537" y="1079899"/>
            <a:ext cx="2498250" cy="2246769"/>
          </a:xfrm>
          <a:prstGeom prst="rect">
            <a:avLst/>
          </a:prstGeom>
          <a:noFill/>
        </p:spPr>
        <p:txBody>
          <a:bodyPr wrap="square" lIns="91436" tIns="45718" rIns="91436" bIns="45718">
            <a:prstTxWarp prst="textNoShape">
              <a:avLst/>
            </a:prstTxWarp>
            <a:spAutoFit/>
          </a:bodyPr>
          <a:lstStyle/>
          <a:p>
            <a:pPr>
              <a:spcBef>
                <a:spcPts val="800"/>
              </a:spcBef>
              <a:buClr>
                <a:srgbClr val="446E60"/>
              </a:buClr>
            </a:pPr>
            <a:r>
              <a:rPr lang="en-US" sz="1600" b="1" dirty="0">
                <a:solidFill>
                  <a:schemeClr val="accent6"/>
                </a:solidFill>
                <a:latin typeface="Helvetica 55 Roman" charset="0"/>
                <a:ea typeface="Helvetica 55 Roman" charset="0"/>
                <a:cs typeface="Helvetica 55 Roman" charset="0"/>
              </a:rPr>
              <a:t>Most flexible chassis based solution in the market</a:t>
            </a:r>
          </a:p>
          <a:p>
            <a:pPr>
              <a:spcBef>
                <a:spcPts val="800"/>
              </a:spcBef>
              <a:buClr>
                <a:srgbClr val="446E60"/>
              </a:buClr>
              <a:buFont typeface="Lucida Grande" charset="0"/>
              <a:buChar char="✔"/>
            </a:pPr>
            <a:r>
              <a:rPr lang="en-US" sz="1200" dirty="0">
                <a:solidFill>
                  <a:srgbClr val="404040"/>
                </a:solidFill>
                <a:latin typeface="Helvetica 55 Roman" charset="0"/>
                <a:ea typeface="Helvetica 55 Roman" charset="0"/>
                <a:cs typeface="Helvetica 55 Roman" charset="0"/>
              </a:rPr>
              <a:t> Ease of Maintenance – hot swappable components</a:t>
            </a:r>
          </a:p>
          <a:p>
            <a:pPr>
              <a:spcBef>
                <a:spcPts val="800"/>
              </a:spcBef>
              <a:buClr>
                <a:srgbClr val="446E60"/>
              </a:buClr>
              <a:buFont typeface="Lucida Grande" charset="0"/>
              <a:buChar char="✔"/>
            </a:pPr>
            <a:r>
              <a:rPr lang="en-US" sz="1200" dirty="0">
                <a:solidFill>
                  <a:srgbClr val="404040"/>
                </a:solidFill>
                <a:latin typeface="Helvetica 55 Roman" charset="0"/>
                <a:ea typeface="Helvetica 55 Roman" charset="0"/>
                <a:cs typeface="Helvetica 55 Roman" charset="0"/>
              </a:rPr>
              <a:t> Supports full hardware redundancy</a:t>
            </a:r>
          </a:p>
          <a:p>
            <a:pPr>
              <a:spcBef>
                <a:spcPts val="800"/>
              </a:spcBef>
              <a:buClr>
                <a:srgbClr val="446E60"/>
              </a:buClr>
              <a:buFont typeface="Lucida Grande" charset="0"/>
              <a:buChar char="✔"/>
            </a:pPr>
            <a:r>
              <a:rPr lang="en-US" sz="1200" dirty="0">
                <a:solidFill>
                  <a:srgbClr val="404040"/>
                </a:solidFill>
                <a:latin typeface="Helvetica 55 Roman" charset="0"/>
                <a:ea typeface="Helvetica 55 Roman" charset="0"/>
                <a:cs typeface="Helvetica 55 Roman" charset="0"/>
              </a:rPr>
              <a:t> Supports various Inter and Intra HA configurations</a:t>
            </a:r>
          </a:p>
        </p:txBody>
      </p:sp>
      <p:pic>
        <p:nvPicPr>
          <p:cNvPr id="33" name="Picture 32" descr="5000-swblades.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3405648" y="2012879"/>
            <a:ext cx="2143100" cy="252129"/>
          </a:xfrm>
          <a:prstGeom prst="rect">
            <a:avLst/>
          </a:prstGeom>
        </p:spPr>
      </p:pic>
      <p:pic>
        <p:nvPicPr>
          <p:cNvPr id="34" name="Picture 33" descr="5000-blad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45007" y="1112734"/>
            <a:ext cx="2710218" cy="179354"/>
          </a:xfrm>
          <a:prstGeom prst="rect">
            <a:avLst/>
          </a:prstGeom>
          <a:effectLst/>
        </p:spPr>
      </p:pic>
      <p:pic>
        <p:nvPicPr>
          <p:cNvPr id="35" name="Picture 34" descr="5000-blad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45007" y="1392685"/>
            <a:ext cx="2710218" cy="179354"/>
          </a:xfrm>
          <a:prstGeom prst="rect">
            <a:avLst/>
          </a:prstGeom>
          <a:effectLst/>
        </p:spPr>
      </p:pic>
      <p:pic>
        <p:nvPicPr>
          <p:cNvPr id="38" name="Picture 37" descr="5000-blad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45007" y="1781968"/>
            <a:ext cx="2710218" cy="179354"/>
          </a:xfrm>
          <a:prstGeom prst="rect">
            <a:avLst/>
          </a:prstGeom>
          <a:effectLst/>
        </p:spPr>
      </p:pic>
      <p:pic>
        <p:nvPicPr>
          <p:cNvPr id="42" name="Picture 41" descr="5000-blad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45007" y="2013880"/>
            <a:ext cx="2710218" cy="179354"/>
          </a:xfrm>
          <a:prstGeom prst="rect">
            <a:avLst/>
          </a:prstGeom>
          <a:effectLst/>
        </p:spPr>
      </p:pic>
      <p:pic>
        <p:nvPicPr>
          <p:cNvPr id="43" name="Picture 42" descr="5000-blad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45007" y="2916685"/>
            <a:ext cx="2710218" cy="179354"/>
          </a:xfrm>
          <a:prstGeom prst="rect">
            <a:avLst/>
          </a:prstGeom>
          <a:effectLst/>
        </p:spPr>
      </p:pic>
      <p:sp>
        <p:nvSpPr>
          <p:cNvPr id="70" name="Rounded Rectangle 69"/>
          <p:cNvSpPr/>
          <p:nvPr/>
        </p:nvSpPr>
        <p:spPr bwMode="auto">
          <a:xfrm rot="5400000">
            <a:off x="4432498" y="1719065"/>
            <a:ext cx="2239566" cy="858837"/>
          </a:xfrm>
          <a:prstGeom prst="roundRect">
            <a:avLst>
              <a:gd name="adj" fmla="val 5434"/>
            </a:avLst>
          </a:prstGeom>
          <a:solidFill>
            <a:schemeClr val="tx2">
              <a:lumMod val="50000"/>
              <a:lumOff val="50000"/>
              <a:alpha val="50000"/>
            </a:schemeClr>
          </a:solidFill>
          <a:ln w="9525" cap="flat" cmpd="sng" algn="ctr">
            <a:noFill/>
            <a:prstDash val="solid"/>
            <a:round/>
            <a:headEnd type="none" w="med" len="med"/>
            <a:tailEnd type="none" w="med" len="med"/>
          </a:ln>
          <a:effectLst/>
        </p:spPr>
        <p:txBody>
          <a:bodyPr lIns="0" tIns="0" rIns="0" bIns="0" anchor="ctr">
            <a:prstTxWarp prst="textNoShape">
              <a:avLst/>
            </a:prstTxWarp>
          </a:bodyPr>
          <a:lstStyle/>
          <a:p>
            <a:pPr algn="ctr" eaLnBrk="0" hangingPunct="0">
              <a:spcBef>
                <a:spcPct val="20000"/>
              </a:spcBef>
              <a:buClr>
                <a:schemeClr val="accent1"/>
              </a:buClr>
              <a:buSzPct val="90000"/>
              <a:buFont typeface="Wingdings" charset="2"/>
              <a:buNone/>
            </a:pPr>
            <a:endParaRPr lang="it-IT" sz="2000">
              <a:solidFill>
                <a:schemeClr val="accent2"/>
              </a:solidFill>
            </a:endParaRPr>
          </a:p>
        </p:txBody>
      </p:sp>
      <p:sp>
        <p:nvSpPr>
          <p:cNvPr id="71" name="Rounded Rectangle 70"/>
          <p:cNvSpPr/>
          <p:nvPr/>
        </p:nvSpPr>
        <p:spPr bwMode="auto">
          <a:xfrm rot="5400000">
            <a:off x="5373888" y="1719066"/>
            <a:ext cx="2239565" cy="858838"/>
          </a:xfrm>
          <a:prstGeom prst="roundRect">
            <a:avLst>
              <a:gd name="adj" fmla="val 5434"/>
            </a:avLst>
          </a:prstGeom>
          <a:solidFill>
            <a:schemeClr val="tx2">
              <a:lumMod val="50000"/>
              <a:lumOff val="50000"/>
              <a:alpha val="50000"/>
            </a:schemeClr>
          </a:solidFill>
          <a:ln w="9525" cap="flat" cmpd="sng" algn="ctr">
            <a:noFill/>
            <a:prstDash val="solid"/>
            <a:round/>
            <a:headEnd type="none" w="med" len="med"/>
            <a:tailEnd type="none" w="med" len="med"/>
          </a:ln>
          <a:effectLst/>
        </p:spPr>
        <p:txBody>
          <a:bodyPr lIns="0" tIns="0" rIns="0" bIns="0" anchor="ctr">
            <a:prstTxWarp prst="textNoShape">
              <a:avLst/>
            </a:prstTxWarp>
          </a:bodyPr>
          <a:lstStyle/>
          <a:p>
            <a:pPr algn="ctr" eaLnBrk="0" hangingPunct="0">
              <a:spcBef>
                <a:spcPct val="20000"/>
              </a:spcBef>
              <a:buClr>
                <a:schemeClr val="accent1"/>
              </a:buClr>
              <a:buSzPct val="90000"/>
              <a:buFont typeface="Wingdings" charset="2"/>
              <a:buNone/>
            </a:pPr>
            <a:endParaRPr lang="it-IT" sz="2000">
              <a:solidFill>
                <a:schemeClr val="accent2"/>
              </a:solidFill>
            </a:endParaRPr>
          </a:p>
        </p:txBody>
      </p:sp>
      <p:sp>
        <p:nvSpPr>
          <p:cNvPr id="72" name="Rounded Rectangle 71"/>
          <p:cNvSpPr/>
          <p:nvPr/>
        </p:nvSpPr>
        <p:spPr bwMode="auto">
          <a:xfrm rot="5400000">
            <a:off x="6315273" y="1719065"/>
            <a:ext cx="2239566" cy="858837"/>
          </a:xfrm>
          <a:prstGeom prst="roundRect">
            <a:avLst>
              <a:gd name="adj" fmla="val 5434"/>
            </a:avLst>
          </a:prstGeom>
          <a:solidFill>
            <a:schemeClr val="tx2">
              <a:lumMod val="50000"/>
              <a:lumOff val="50000"/>
              <a:alpha val="50000"/>
            </a:schemeClr>
          </a:solidFill>
          <a:ln w="9525" cap="flat" cmpd="sng" algn="ctr">
            <a:noFill/>
            <a:prstDash val="solid"/>
            <a:round/>
            <a:headEnd type="none" w="med" len="med"/>
            <a:tailEnd type="none" w="med" len="med"/>
          </a:ln>
          <a:effectLst/>
        </p:spPr>
        <p:txBody>
          <a:bodyPr lIns="0" tIns="0" rIns="0" bIns="0" anchor="ctr">
            <a:prstTxWarp prst="textNoShape">
              <a:avLst/>
            </a:prstTxWarp>
          </a:bodyPr>
          <a:lstStyle/>
          <a:p>
            <a:pPr algn="ctr" eaLnBrk="0" hangingPunct="0">
              <a:spcBef>
                <a:spcPct val="20000"/>
              </a:spcBef>
              <a:buClr>
                <a:schemeClr val="accent1"/>
              </a:buClr>
              <a:buSzPct val="90000"/>
              <a:buFont typeface="Wingdings" charset="2"/>
              <a:buNone/>
            </a:pPr>
            <a:endParaRPr lang="it-IT" sz="2000">
              <a:solidFill>
                <a:schemeClr val="accent2"/>
              </a:solidFill>
            </a:endParaRPr>
          </a:p>
        </p:txBody>
      </p:sp>
      <p:graphicFrame>
        <p:nvGraphicFramePr>
          <p:cNvPr id="44" name="Content Placeholder 5"/>
          <p:cNvGraphicFramePr>
            <a:graphicFrameLocks/>
          </p:cNvGraphicFramePr>
          <p:nvPr>
            <p:extLst>
              <p:ext uri="{D42A27DB-BD31-4B8C-83A1-F6EECF244321}">
                <p14:modId xmlns:p14="http://schemas.microsoft.com/office/powerpoint/2010/main" val="3197704369"/>
              </p:ext>
            </p:extLst>
          </p:nvPr>
        </p:nvGraphicFramePr>
        <p:xfrm>
          <a:off x="539552" y="3705876"/>
          <a:ext cx="7994848" cy="787270"/>
        </p:xfrm>
        <a:graphic>
          <a:graphicData uri="http://schemas.openxmlformats.org/drawingml/2006/table">
            <a:tbl>
              <a:tblPr firstRow="1" bandRow="1">
                <a:effectLst>
                  <a:outerShdw blurRad="381000" dist="38100" dir="2700000" algn="tl" rotWithShape="0">
                    <a:srgbClr val="000000">
                      <a:alpha val="43000"/>
                    </a:srgbClr>
                  </a:outerShdw>
                </a:effectLst>
                <a:tableStyleId>{073A0DAA-6AF3-43AB-8588-CEC1D06C72B9}</a:tableStyleId>
              </a:tblPr>
              <a:tblGrid>
                <a:gridCol w="3997424"/>
                <a:gridCol w="3997424"/>
              </a:tblGrid>
              <a:tr h="30721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latin typeface="+mn-lt"/>
                          <a:cs typeface="Helvetica 55 Roman"/>
                        </a:rPr>
                        <a:t>Clustering</a:t>
                      </a:r>
                    </a:p>
                  </a:txBody>
                  <a:tcPr marT="34290" marB="34290" anchor="ctr">
                    <a:solidFill>
                      <a:srgbClr val="3C3C3C"/>
                    </a:solidFill>
                  </a:tcPr>
                </a:tc>
                <a:tc>
                  <a:txBody>
                    <a:bodyPr/>
                    <a:lstStyle/>
                    <a:p>
                      <a:pPr algn="ctr"/>
                      <a:r>
                        <a:rPr lang="en-US" sz="1200" b="1" dirty="0" smtClean="0">
                          <a:solidFill>
                            <a:schemeClr val="bg1"/>
                          </a:solidFill>
                          <a:latin typeface="+mn-lt"/>
                        </a:rPr>
                        <a:t>Virtualization</a:t>
                      </a:r>
                    </a:p>
                  </a:txBody>
                  <a:tcPr marT="34290" marB="34290" anchor="ctr">
                    <a:solidFill>
                      <a:srgbClr val="3C3C3C"/>
                    </a:solidFill>
                  </a:tcPr>
                </a:tc>
              </a:tr>
              <a:tr h="480060">
                <a:tc>
                  <a:txBody>
                    <a:bodyPr/>
                    <a:lstStyle/>
                    <a:p>
                      <a:pPr algn="ctr"/>
                      <a:r>
                        <a:rPr lang="en-US" sz="900" dirty="0" smtClean="0"/>
                        <a:t>Scales Traffic processing</a:t>
                      </a:r>
                      <a:r>
                        <a:rPr lang="en-US" sz="900" baseline="0" dirty="0" smtClean="0"/>
                        <a:t> capacity linearly. Interoperates with external devices</a:t>
                      </a:r>
                      <a:endParaRPr lang="en-US" sz="900" dirty="0"/>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Facilitates virtualized security components on FortiGate</a:t>
                      </a:r>
                      <a:r>
                        <a:rPr lang="en-US" sz="900" baseline="0" dirty="0" smtClean="0"/>
                        <a:t> blades</a:t>
                      </a:r>
                      <a:r>
                        <a:rPr lang="en-US" sz="900" dirty="0" smtClean="0"/>
                        <a:t> </a:t>
                      </a:r>
                      <a:endParaRPr lang="en-US" sz="900" b="0" i="0" dirty="0" smtClean="0">
                        <a:latin typeface="+mn-lt"/>
                      </a:endParaRPr>
                    </a:p>
                  </a:txBody>
                  <a:tcPr marT="34290" marB="34290" anchor="ctr" horzOverflow="overflow"/>
                </a:tc>
              </a:tr>
            </a:tbl>
          </a:graphicData>
        </a:graphic>
      </p:graphicFrame>
      <p:sp>
        <p:nvSpPr>
          <p:cNvPr id="2" name="Rounded Rectangle 1"/>
          <p:cNvSpPr/>
          <p:nvPr/>
        </p:nvSpPr>
        <p:spPr bwMode="auto">
          <a:xfrm>
            <a:off x="3064510" y="2595233"/>
            <a:ext cx="1165211" cy="200978"/>
          </a:xfrm>
          <a:prstGeom prst="roundRect">
            <a:avLst>
              <a:gd name="adj" fmla="val 50000"/>
            </a:avLst>
          </a:prstGeom>
          <a:ln>
            <a:solidFill>
              <a:schemeClr val="bg1">
                <a:lumMod val="6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b="1" dirty="0">
                <a:solidFill>
                  <a:srgbClr val="36424A"/>
                </a:solidFill>
                <a:latin typeface="Arial" charset="0"/>
              </a:rPr>
              <a:t>Chassis</a:t>
            </a:r>
          </a:p>
        </p:txBody>
      </p:sp>
      <p:pic>
        <p:nvPicPr>
          <p:cNvPr id="39" name="Picture 38" descr="5000-swblades.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3558048" y="2127179"/>
            <a:ext cx="2143100" cy="252129"/>
          </a:xfrm>
          <a:prstGeom prst="rect">
            <a:avLst/>
          </a:prstGeom>
        </p:spPr>
      </p:pic>
      <p:sp>
        <p:nvSpPr>
          <p:cNvPr id="45" name="Rounded Rectangle 44"/>
          <p:cNvSpPr/>
          <p:nvPr/>
        </p:nvSpPr>
        <p:spPr bwMode="auto">
          <a:xfrm>
            <a:off x="3006247" y="2945464"/>
            <a:ext cx="1782774" cy="209013"/>
          </a:xfrm>
          <a:prstGeom prst="roundRect">
            <a:avLst>
              <a:gd name="adj" fmla="val 50000"/>
            </a:avLst>
          </a:prstGeom>
          <a:ln>
            <a:solidFill>
              <a:schemeClr val="bg1">
                <a:lumMod val="6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b="1" dirty="0">
                <a:solidFill>
                  <a:srgbClr val="36424A"/>
                </a:solidFill>
                <a:latin typeface="Arial" charset="0"/>
              </a:rPr>
              <a:t>Networking Blades</a:t>
            </a:r>
          </a:p>
        </p:txBody>
      </p:sp>
      <p:sp>
        <p:nvSpPr>
          <p:cNvPr id="47" name="Rounded Rectangle 46"/>
          <p:cNvSpPr/>
          <p:nvPr/>
        </p:nvSpPr>
        <p:spPr bwMode="auto">
          <a:xfrm>
            <a:off x="5715001" y="2457451"/>
            <a:ext cx="1782774" cy="209013"/>
          </a:xfrm>
          <a:prstGeom prst="roundRect">
            <a:avLst>
              <a:gd name="adj" fmla="val 50000"/>
            </a:avLst>
          </a:prstGeom>
          <a:ln>
            <a:solidFill>
              <a:schemeClr val="bg1">
                <a:lumMod val="6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b="1" dirty="0">
                <a:solidFill>
                  <a:srgbClr val="36424A"/>
                </a:solidFill>
                <a:latin typeface="Arial" charset="0"/>
              </a:rPr>
              <a:t>Security Blades</a:t>
            </a:r>
          </a:p>
        </p:txBody>
      </p:sp>
      <p:cxnSp>
        <p:nvCxnSpPr>
          <p:cNvPr id="50" name="Straight Connector 49"/>
          <p:cNvCxnSpPr/>
          <p:nvPr/>
        </p:nvCxnSpPr>
        <p:spPr bwMode="auto">
          <a:xfrm>
            <a:off x="5486400" y="3371851"/>
            <a:ext cx="2133600" cy="1"/>
          </a:xfrm>
          <a:prstGeom prst="line">
            <a:avLst/>
          </a:prstGeom>
          <a:solidFill>
            <a:schemeClr val="accent2">
              <a:alpha val="42000"/>
            </a:schemeClr>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a:off x="6477000" y="3257550"/>
            <a:ext cx="0" cy="228600"/>
          </a:xfrm>
          <a:prstGeom prst="line">
            <a:avLst/>
          </a:prstGeom>
          <a:solidFill>
            <a:schemeClr val="accent2">
              <a:alpha val="42000"/>
            </a:schemeClr>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7620000" y="3257550"/>
            <a:ext cx="0" cy="114300"/>
          </a:xfrm>
          <a:prstGeom prst="line">
            <a:avLst/>
          </a:prstGeom>
          <a:solidFill>
            <a:schemeClr val="accent2">
              <a:alpha val="42000"/>
            </a:schemeClr>
          </a:solidFill>
          <a:ln w="9525" cap="flat" cmpd="sng" algn="ctr">
            <a:solidFill>
              <a:schemeClr val="tx1"/>
            </a:solidFill>
            <a:prstDash val="solid"/>
            <a:round/>
            <a:headEnd type="none" w="med" len="med"/>
            <a:tailEnd type="none" w="med" len="med"/>
          </a:ln>
          <a:effectLst/>
        </p:spPr>
      </p:cxnSp>
      <p:cxnSp>
        <p:nvCxnSpPr>
          <p:cNvPr id="62" name="Straight Connector 61"/>
          <p:cNvCxnSpPr/>
          <p:nvPr/>
        </p:nvCxnSpPr>
        <p:spPr bwMode="auto">
          <a:xfrm>
            <a:off x="5486400" y="3257550"/>
            <a:ext cx="0" cy="114300"/>
          </a:xfrm>
          <a:prstGeom prst="line">
            <a:avLst/>
          </a:prstGeom>
          <a:solidFill>
            <a:schemeClr val="accent2">
              <a:alpha val="42000"/>
            </a:schemeClr>
          </a:solidFill>
          <a:ln w="9525" cap="flat" cmpd="sng" algn="ctr">
            <a:solidFill>
              <a:schemeClr val="tx1"/>
            </a:solidFill>
            <a:prstDash val="solid"/>
            <a:round/>
            <a:headEnd type="none" w="med" len="med"/>
            <a:tailEnd type="none" w="med" len="med"/>
          </a:ln>
          <a:effectLst/>
        </p:spPr>
      </p:cxnSp>
      <p:sp>
        <p:nvSpPr>
          <p:cNvPr id="67" name="TextBox 66"/>
          <p:cNvSpPr txBox="1"/>
          <p:nvPr/>
        </p:nvSpPr>
        <p:spPr>
          <a:xfrm>
            <a:off x="6172200" y="3437395"/>
            <a:ext cx="685800" cy="246221"/>
          </a:xfrm>
          <a:prstGeom prst="rect">
            <a:avLst/>
          </a:prstGeom>
          <a:noFill/>
        </p:spPr>
        <p:txBody>
          <a:bodyPr wrap="square" lIns="91436" tIns="45718" rIns="91436" bIns="45718" rtlCol="0">
            <a:spAutoFit/>
          </a:bodyPr>
          <a:lstStyle/>
          <a:p>
            <a:r>
              <a:rPr lang="en-US" sz="1000" i="1" dirty="0">
                <a:solidFill>
                  <a:srgbClr val="404040"/>
                </a:solidFill>
                <a:latin typeface="Helvetica 55 Roman"/>
                <a:cs typeface="Helvetica 55 Roman"/>
              </a:rPr>
              <a:t>VDOMs</a:t>
            </a:r>
          </a:p>
        </p:txBody>
      </p:sp>
    </p:spTree>
    <p:extLst>
      <p:ext uri="{BB962C8B-B14F-4D97-AF65-F5344CB8AC3E}">
        <p14:creationId xmlns:p14="http://schemas.microsoft.com/office/powerpoint/2010/main" val="392651047"/>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b="0" i="0" dirty="0"/>
              <a:t>FortiGate </a:t>
            </a:r>
            <a:r>
              <a:rPr lang="en-US" b="0" i="0" dirty="0" smtClean="0"/>
              <a:t>5000 Series</a:t>
            </a:r>
            <a:r>
              <a:rPr lang="en-US" b="0" i="0" dirty="0">
                <a:cs typeface="Arial Narrow"/>
              </a:rPr>
              <a:t>: Comparison</a:t>
            </a:r>
            <a:endParaRPr lang="en-US" b="0" i="0" dirty="0"/>
          </a:p>
        </p:txBody>
      </p:sp>
      <p:graphicFrame>
        <p:nvGraphicFramePr>
          <p:cNvPr id="5" name="Table 4"/>
          <p:cNvGraphicFramePr>
            <a:graphicFrameLocks noGrp="1"/>
          </p:cNvGraphicFramePr>
          <p:nvPr>
            <p:extLst>
              <p:ext uri="{D42A27DB-BD31-4B8C-83A1-F6EECF244321}">
                <p14:modId xmlns:p14="http://schemas.microsoft.com/office/powerpoint/2010/main" val="1298713224"/>
              </p:ext>
            </p:extLst>
          </p:nvPr>
        </p:nvGraphicFramePr>
        <p:xfrm>
          <a:off x="252001" y="900001"/>
          <a:ext cx="8639998" cy="3025345"/>
        </p:xfrm>
        <a:graphic>
          <a:graphicData uri="http://schemas.openxmlformats.org/drawingml/2006/table">
            <a:tbl>
              <a:tblPr firstRow="1" bandRow="1">
                <a:effectLst/>
                <a:tableStyleId>{073A0DAA-6AF3-43AB-8588-CEC1D06C72B9}</a:tableStyleId>
              </a:tblPr>
              <a:tblGrid>
                <a:gridCol w="2109554"/>
                <a:gridCol w="1632611"/>
                <a:gridCol w="1632611"/>
                <a:gridCol w="1632611"/>
                <a:gridCol w="1632611"/>
              </a:tblGrid>
              <a:tr h="31563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smtClean="0">
                        <a:ln>
                          <a:noFill/>
                        </a:ln>
                        <a:solidFill>
                          <a:srgbClr val="FFFFFF"/>
                        </a:solidFill>
                        <a:effectLst/>
                        <a:uLnTx/>
                        <a:uFillTx/>
                        <a:latin typeface="+mn-lt"/>
                        <a:ea typeface="+mn-ea"/>
                        <a:cs typeface="+mn-cs"/>
                      </a:endParaRPr>
                    </a:p>
                  </a:txBody>
                  <a:tcPr marT="34290" marB="34290" anchor="ctr">
                    <a:solidFill>
                      <a:srgbClr val="3C3C3C"/>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srgbClr val="FFFFFF"/>
                          </a:solidFill>
                          <a:effectLst/>
                          <a:uLnTx/>
                          <a:uFillTx/>
                          <a:latin typeface="+mn-lt"/>
                          <a:ea typeface="+mn-ea"/>
                          <a:cs typeface="+mn-cs"/>
                        </a:rPr>
                        <a:t>FG-5001B</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FG-5001C</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FG-5101C</a:t>
                      </a:r>
                    </a:p>
                  </a:txBody>
                  <a:tcPr marT="34290" marB="34290" anchor="ctr">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FG-5001D</a:t>
                      </a:r>
                    </a:p>
                  </a:txBody>
                  <a:tcPr marT="34290" marB="34290" anchor="ctr">
                    <a:solidFill>
                      <a:srgbClr val="3C3C3C"/>
                    </a:solidFill>
                  </a:tcPr>
                </a:tc>
              </a:tr>
              <a:tr h="39465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rgbClr val="FFFFFF"/>
                          </a:solidFill>
                        </a:rPr>
                        <a:t>Firewall </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rgbClr val="FFFFFF"/>
                          </a:solidFill>
                        </a:rPr>
                        <a:t>(1518/512/64 byte</a:t>
                      </a:r>
                      <a:r>
                        <a:rPr lang="en-US" sz="900" b="1" baseline="0" dirty="0" smtClean="0">
                          <a:solidFill>
                            <a:srgbClr val="FFFFFF"/>
                          </a:solidFill>
                        </a:rPr>
                        <a:t> </a:t>
                      </a:r>
                      <a:r>
                        <a:rPr lang="en-US" sz="900" b="1" dirty="0" smtClean="0">
                          <a:solidFill>
                            <a:srgbClr val="FFFFFF"/>
                          </a:solidFill>
                        </a:rPr>
                        <a:t>UDP)</a:t>
                      </a:r>
                    </a:p>
                  </a:txBody>
                  <a:tcPr marT="34290" marB="34290" anchor="ctr">
                    <a:solidFill>
                      <a:srgbClr val="777777"/>
                    </a:solidFill>
                  </a:tcPr>
                </a:tc>
                <a:tc>
                  <a:txBody>
                    <a:bodyPr/>
                    <a:lstStyle/>
                    <a:p>
                      <a:pPr algn="ctr"/>
                      <a:r>
                        <a:rPr lang="en-US" sz="900" dirty="0" smtClean="0">
                          <a:latin typeface="+mn-lt"/>
                          <a:cs typeface="Arial Narrow"/>
                        </a:rPr>
                        <a:t>20 / 20 / 20</a:t>
                      </a:r>
                    </a:p>
                    <a:p>
                      <a:pPr algn="ctr"/>
                      <a:r>
                        <a:rPr lang="en-US" sz="900" dirty="0" smtClean="0">
                          <a:latin typeface="+mn-lt"/>
                          <a:cs typeface="Arial Narrow"/>
                        </a:rPr>
                        <a:t>Gbps</a:t>
                      </a:r>
                      <a:endParaRPr lang="en-US" sz="900" dirty="0">
                        <a:latin typeface="+mn-lt"/>
                        <a:cs typeface="Arial Narrow"/>
                      </a:endParaRPr>
                    </a:p>
                  </a:txBody>
                  <a:tcPr marT="34290" marB="34290" anchor="ctr"/>
                </a:tc>
                <a:tc>
                  <a:txBody>
                    <a:bodyPr/>
                    <a:lstStyle/>
                    <a:p>
                      <a:pPr algn="ctr"/>
                      <a:r>
                        <a:rPr lang="en-US" sz="900" dirty="0" smtClean="0"/>
                        <a:t>40 / 40 / 40</a:t>
                      </a:r>
                      <a:endParaRPr lang="en-US" sz="900" baseline="0" dirty="0" smtClean="0"/>
                    </a:p>
                    <a:p>
                      <a:pPr algn="ctr"/>
                      <a:r>
                        <a:rPr lang="en-US" sz="900" dirty="0" smtClean="0"/>
                        <a:t>Gbps</a:t>
                      </a:r>
                      <a:endParaRPr lang="en-US" sz="900" dirty="0"/>
                    </a:p>
                  </a:txBody>
                  <a:tcPr marT="34290" marB="34290" anchor="ctr" horzOverflow="overflow"/>
                </a:tc>
                <a:tc>
                  <a:txBody>
                    <a:bodyPr/>
                    <a:lstStyle/>
                    <a:p>
                      <a:pPr algn="ctr"/>
                      <a:r>
                        <a:rPr lang="en-US" sz="900" dirty="0" smtClean="0"/>
                        <a:t>40 </a:t>
                      </a:r>
                      <a:r>
                        <a:rPr lang="en-US" sz="900" baseline="0" dirty="0" smtClean="0"/>
                        <a:t>/ 40 / 10</a:t>
                      </a:r>
                    </a:p>
                    <a:p>
                      <a:pPr algn="ctr"/>
                      <a:r>
                        <a:rPr lang="en-US" sz="900" baseline="0" dirty="0" smtClean="0"/>
                        <a:t>Gbps</a:t>
                      </a:r>
                      <a:endParaRPr lang="en-US" sz="900" dirty="0"/>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solidFill>
                            <a:srgbClr val="36424A"/>
                          </a:solidFill>
                          <a:latin typeface="+mn-lt"/>
                          <a:cs typeface="Arial Narrow"/>
                        </a:rPr>
                        <a:t>80 / 80 / 55</a:t>
                      </a:r>
                    </a:p>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solidFill>
                            <a:srgbClr val="36424A"/>
                          </a:solidFill>
                          <a:latin typeface="+mn-lt"/>
                          <a:cs typeface="Arial Narrow"/>
                        </a:rPr>
                        <a:t>Gbps</a:t>
                      </a:r>
                    </a:p>
                  </a:txBody>
                  <a:tcPr marT="34290" marB="34290" anchor="ctr" horzOverflow="overflow"/>
                </a:tc>
              </a:tr>
              <a:tr h="315637">
                <a:tc>
                  <a:txBody>
                    <a:bodyPr/>
                    <a:lstStyle/>
                    <a:p>
                      <a:r>
                        <a:rPr lang="en-US" sz="900" b="1" dirty="0" smtClean="0">
                          <a:solidFill>
                            <a:srgbClr val="FFFFFF"/>
                          </a:solidFill>
                        </a:rPr>
                        <a:t>Concurrent Sessions</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latin typeface="+mn-lt"/>
                          <a:cs typeface="Arial Narrow"/>
                        </a:rPr>
                        <a:t>11 Mil</a:t>
                      </a:r>
                      <a:endParaRPr lang="en-US" sz="900" dirty="0">
                        <a:latin typeface="+mn-lt"/>
                        <a:cs typeface="Arial Narrow"/>
                      </a:endParaRPr>
                    </a:p>
                  </a:txBody>
                  <a:tcPr marT="34290" marB="34290" anchor="ctr"/>
                </a:tc>
                <a:tc>
                  <a:txBody>
                    <a:bodyPr/>
                    <a:lstStyle/>
                    <a:p>
                      <a:pPr algn="ctr"/>
                      <a:r>
                        <a:rPr lang="en-US" sz="900" dirty="0" smtClean="0"/>
                        <a:t>29.5</a:t>
                      </a:r>
                      <a:r>
                        <a:rPr lang="en-US" sz="900" baseline="0" dirty="0" smtClean="0"/>
                        <a:t> </a:t>
                      </a:r>
                      <a:r>
                        <a:rPr lang="en-US" sz="900" dirty="0" smtClean="0"/>
                        <a:t>Mil</a:t>
                      </a:r>
                      <a:endParaRPr lang="en-US" sz="900" dirty="0"/>
                    </a:p>
                  </a:txBody>
                  <a:tcPr marT="34290" marB="34290" anchor="ctr"/>
                </a:tc>
                <a:tc>
                  <a:txBody>
                    <a:bodyPr/>
                    <a:lstStyle/>
                    <a:p>
                      <a:pPr algn="ctr"/>
                      <a:r>
                        <a:rPr lang="en-US" sz="900" dirty="0" smtClean="0"/>
                        <a:t>10 Mil</a:t>
                      </a:r>
                      <a:endParaRPr lang="en-US" sz="900" dirty="0"/>
                    </a:p>
                  </a:txBody>
                  <a:tcPr marT="34290" marB="34290" anchor="ctr"/>
                </a:tc>
                <a:tc>
                  <a:txBody>
                    <a:bodyPr/>
                    <a:lstStyle/>
                    <a:p>
                      <a:pPr algn="ctr"/>
                      <a:r>
                        <a:rPr lang="en-US" sz="900" dirty="0" smtClean="0">
                          <a:solidFill>
                            <a:srgbClr val="36424A"/>
                          </a:solidFill>
                          <a:latin typeface="+mn-lt"/>
                          <a:cs typeface="Arial Narrow"/>
                        </a:rPr>
                        <a:t> Mil</a:t>
                      </a:r>
                      <a:endParaRPr lang="en-US" sz="900" dirty="0">
                        <a:solidFill>
                          <a:srgbClr val="36424A"/>
                        </a:solidFill>
                        <a:latin typeface="+mn-lt"/>
                        <a:cs typeface="Arial Narrow"/>
                      </a:endParaRPr>
                    </a:p>
                  </a:txBody>
                  <a:tcPr marT="34290" marB="34290" anchor="ctr" horzOverflow="overflow"/>
                </a:tc>
              </a:tr>
              <a:tr h="302667">
                <a:tc>
                  <a:txBody>
                    <a:bodyPr/>
                    <a:lstStyle/>
                    <a:p>
                      <a:r>
                        <a:rPr lang="en-US" sz="900" b="1" dirty="0" smtClean="0">
                          <a:solidFill>
                            <a:srgbClr val="FFFFFF"/>
                          </a:solidFill>
                        </a:rPr>
                        <a:t>New Sessions/Sec</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latin typeface="+mn-lt"/>
                          <a:cs typeface="Arial Narrow"/>
                        </a:rPr>
                        <a:t>170,000</a:t>
                      </a:r>
                      <a:endParaRPr lang="en-US" sz="900" dirty="0">
                        <a:latin typeface="+mn-lt"/>
                        <a:cs typeface="Arial Narrow"/>
                      </a:endParaRPr>
                    </a:p>
                  </a:txBody>
                  <a:tcPr marT="34290" marB="34290" anchor="ctr"/>
                </a:tc>
                <a:tc>
                  <a:txBody>
                    <a:bodyPr/>
                    <a:lstStyle/>
                    <a:p>
                      <a:pPr algn="ctr"/>
                      <a:r>
                        <a:rPr lang="en-US" sz="900" dirty="0" smtClean="0"/>
                        <a:t>210,000</a:t>
                      </a:r>
                      <a:endParaRPr lang="en-US" sz="900" dirty="0"/>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235,000</a:t>
                      </a:r>
                    </a:p>
                  </a:txBody>
                  <a:tcPr marT="34290" marB="34290" anchor="ctr"/>
                </a:tc>
                <a:tc>
                  <a:txBody>
                    <a:bodyPr/>
                    <a:lstStyle/>
                    <a:p>
                      <a:pPr algn="ctr"/>
                      <a:r>
                        <a:rPr lang="en-US" sz="900" dirty="0" smtClean="0">
                          <a:solidFill>
                            <a:srgbClr val="36424A"/>
                          </a:solidFill>
                          <a:latin typeface="+mn-lt"/>
                          <a:cs typeface="Arial Narrow"/>
                        </a:rPr>
                        <a:t>565,000</a:t>
                      </a:r>
                    </a:p>
                  </a:txBody>
                  <a:tcPr marT="34290" marB="34290" anchor="ctr" horzOverflow="overflow"/>
                </a:tc>
              </a:tr>
              <a:tr h="315637">
                <a:tc>
                  <a:txBody>
                    <a:bodyPr/>
                    <a:lstStyle/>
                    <a:p>
                      <a:r>
                        <a:rPr lang="en-US" sz="900" b="1" dirty="0" smtClean="0">
                          <a:solidFill>
                            <a:srgbClr val="FFFFFF"/>
                          </a:solidFill>
                        </a:rPr>
                        <a:t>IPSec VPN</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latin typeface="+mn-lt"/>
                          <a:cs typeface="Arial Narrow"/>
                        </a:rPr>
                        <a:t>17</a:t>
                      </a:r>
                      <a:r>
                        <a:rPr lang="en-US" sz="900" baseline="0" dirty="0" smtClean="0">
                          <a:latin typeface="+mn-lt"/>
                          <a:cs typeface="Arial Narrow"/>
                        </a:rPr>
                        <a:t> </a:t>
                      </a:r>
                      <a:r>
                        <a:rPr lang="en-US" sz="900" dirty="0" smtClean="0">
                          <a:latin typeface="+mn-lt"/>
                          <a:cs typeface="Arial Narrow"/>
                        </a:rPr>
                        <a:t>Gbps</a:t>
                      </a:r>
                      <a:endParaRPr lang="en-US" sz="900" dirty="0">
                        <a:latin typeface="+mn-lt"/>
                        <a:cs typeface="Arial Narrow"/>
                      </a:endParaRPr>
                    </a:p>
                  </a:txBody>
                  <a:tcPr marT="34290" marB="34290" anchor="ctr"/>
                </a:tc>
                <a:tc>
                  <a:txBody>
                    <a:bodyPr/>
                    <a:lstStyle/>
                    <a:p>
                      <a:pPr algn="ctr"/>
                      <a:r>
                        <a:rPr lang="en-US" sz="900" dirty="0" smtClean="0"/>
                        <a:t>17 Gbps</a:t>
                      </a:r>
                      <a:endParaRPr lang="en-US" sz="900" dirty="0"/>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22</a:t>
                      </a:r>
                      <a:r>
                        <a:rPr lang="en-US" sz="900" baseline="0" dirty="0" smtClean="0"/>
                        <a:t> </a:t>
                      </a:r>
                      <a:r>
                        <a:rPr lang="en-US" sz="900" dirty="0" smtClean="0"/>
                        <a:t>Gbps</a:t>
                      </a:r>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solidFill>
                            <a:srgbClr val="36424A"/>
                          </a:solidFill>
                          <a:latin typeface="+mn-lt"/>
                          <a:cs typeface="Arial Narrow"/>
                        </a:rPr>
                        <a:t>Gbps</a:t>
                      </a:r>
                    </a:p>
                  </a:txBody>
                  <a:tcPr marT="34290" marB="34290" anchor="ctr" horzOverflow="overflow"/>
                </a:tc>
              </a:tr>
              <a:tr h="315637">
                <a:tc>
                  <a:txBody>
                    <a:bodyPr/>
                    <a:lstStyle/>
                    <a:p>
                      <a:r>
                        <a:rPr lang="en-US" sz="900" b="1" dirty="0" smtClean="0">
                          <a:solidFill>
                            <a:srgbClr val="FFFFFF"/>
                          </a:solidFill>
                        </a:rPr>
                        <a:t>IPS (HTTP)</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latin typeface="+mn-lt"/>
                          <a:cs typeface="Arial Narrow"/>
                        </a:rPr>
                        <a:t>7.8 Gbps</a:t>
                      </a:r>
                      <a:endParaRPr lang="en-US" sz="900" dirty="0">
                        <a:latin typeface="+mn-lt"/>
                        <a:cs typeface="Arial Narrow"/>
                      </a:endParaRPr>
                    </a:p>
                  </a:txBody>
                  <a:tcPr marT="34290" marB="34290" anchor="ctr"/>
                </a:tc>
                <a:tc>
                  <a:txBody>
                    <a:bodyPr/>
                    <a:lstStyle/>
                    <a:p>
                      <a:pPr algn="ctr"/>
                      <a:r>
                        <a:rPr lang="en-US" sz="900" dirty="0" smtClean="0"/>
                        <a:t>9.8 Gbps</a:t>
                      </a:r>
                      <a:endParaRPr lang="en-US" sz="900" dirty="0"/>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9.4 Gbps</a:t>
                      </a:r>
                    </a:p>
                  </a:txBody>
                  <a:tcPr marT="34290" marB="34290" anchor="ctr"/>
                </a:tc>
                <a:tc>
                  <a:txBody>
                    <a:bodyPr/>
                    <a:lstStyle/>
                    <a:p>
                      <a:pPr algn="ctr"/>
                      <a:r>
                        <a:rPr lang="en-US" sz="900" dirty="0" smtClean="0">
                          <a:solidFill>
                            <a:srgbClr val="36424A"/>
                          </a:solidFill>
                          <a:latin typeface="+mn-lt"/>
                          <a:cs typeface="Arial Narrow"/>
                        </a:rPr>
                        <a:t> Gbps</a:t>
                      </a:r>
                      <a:endParaRPr lang="en-US" sz="900" dirty="0">
                        <a:solidFill>
                          <a:srgbClr val="36424A"/>
                        </a:solidFill>
                        <a:latin typeface="+mn-lt"/>
                        <a:cs typeface="Arial Narrow"/>
                      </a:endParaRPr>
                    </a:p>
                  </a:txBody>
                  <a:tcPr marT="34290" marB="34290" anchor="ctr" horzOverflow="overflow"/>
                </a:tc>
              </a:tr>
              <a:tr h="513048">
                <a:tc>
                  <a:txBody>
                    <a:bodyPr/>
                    <a:lstStyle/>
                    <a:p>
                      <a:r>
                        <a:rPr lang="en-US" sz="900" b="1" dirty="0" smtClean="0">
                          <a:solidFill>
                            <a:srgbClr val="FFFFFF"/>
                          </a:solidFill>
                        </a:rPr>
                        <a:t>Interfaces</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solidFill>
                            <a:schemeClr val="tx1"/>
                          </a:solidFill>
                          <a:latin typeface="+mn-lt"/>
                          <a:cs typeface="Arial Narrow"/>
                        </a:rPr>
                        <a:t>8x 10GE SFP+, 2x GE RJ45</a:t>
                      </a:r>
                      <a:endParaRPr lang="en-US" sz="900" dirty="0">
                        <a:solidFill>
                          <a:schemeClr val="tx1"/>
                        </a:solidFill>
                        <a:latin typeface="+mn-lt"/>
                        <a:cs typeface="Arial Narrow"/>
                      </a:endParaRPr>
                    </a:p>
                  </a:txBody>
                  <a:tcPr marT="34290" marB="34290" anchor="ctr"/>
                </a:tc>
                <a:tc>
                  <a:txBody>
                    <a:bodyPr/>
                    <a:lstStyle/>
                    <a:p>
                      <a:pPr algn="ctr"/>
                      <a:r>
                        <a:rPr lang="en-US" sz="900" dirty="0" smtClean="0"/>
                        <a:t>2x 10GE SFP+, 2x GE RJ45</a:t>
                      </a:r>
                      <a:endParaRPr lang="en-US" sz="900" dirty="0"/>
                    </a:p>
                  </a:txBody>
                  <a:tcPr marT="34290" marB="34290" anchor="ctr"/>
                </a:tc>
                <a:tc>
                  <a:txBody>
                    <a:bodyPr/>
                    <a:lstStyle/>
                    <a:p>
                      <a:pPr algn="ctr"/>
                      <a:r>
                        <a:rPr lang="en-US" sz="900" dirty="0" smtClean="0"/>
                        <a:t>4x</a:t>
                      </a:r>
                      <a:r>
                        <a:rPr lang="en-US" sz="900" baseline="0" dirty="0" smtClean="0"/>
                        <a:t> 10GE SFP+, 2x GE RJ45</a:t>
                      </a:r>
                      <a:endParaRPr lang="en-US" sz="900" dirty="0" smtClean="0"/>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rgbClr val="36424A"/>
                          </a:solidFill>
                        </a:rPr>
                        <a:t>2x 40GE QSFP+, 2x 10GE SFP+, 2x GE RJ45</a:t>
                      </a:r>
                      <a:endParaRPr lang="en-US" sz="900" dirty="0">
                        <a:solidFill>
                          <a:srgbClr val="36424A"/>
                        </a:solidFill>
                      </a:endParaRPr>
                    </a:p>
                  </a:txBody>
                  <a:tcPr marT="34290" marB="34290" anchor="ctr"/>
                </a:tc>
              </a:tr>
              <a:tr h="315637">
                <a:tc>
                  <a:txBody>
                    <a:bodyPr/>
                    <a:lstStyle/>
                    <a:p>
                      <a:r>
                        <a:rPr lang="en-US" sz="900" b="1" dirty="0" smtClean="0">
                          <a:solidFill>
                            <a:srgbClr val="FFFFFF"/>
                          </a:solidFill>
                        </a:rPr>
                        <a:t>Storage</a:t>
                      </a:r>
                      <a:endParaRPr lang="en-US" sz="900" b="1" dirty="0">
                        <a:solidFill>
                          <a:srgbClr val="FFFFFF"/>
                        </a:solidFill>
                      </a:endParaRPr>
                    </a:p>
                  </a:txBody>
                  <a:tcPr marT="34290" marB="34290" anchor="ctr">
                    <a:solidFill>
                      <a:srgbClr val="777777"/>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64 GB</a:t>
                      </a:r>
                    </a:p>
                  </a:txBody>
                  <a:tcPr marT="34290" marB="34290" anchor="ctr"/>
                </a:tc>
                <a:tc>
                  <a:txBody>
                    <a:bodyPr/>
                    <a:lstStyle/>
                    <a:p>
                      <a:pPr algn="ctr"/>
                      <a:r>
                        <a:rPr lang="en-US" sz="900" dirty="0" smtClean="0">
                          <a:latin typeface="+mn-lt"/>
                          <a:cs typeface="Arial Narrow"/>
                        </a:rPr>
                        <a:t>128 GB</a:t>
                      </a:r>
                      <a:endParaRPr lang="en-US" sz="900" dirty="0">
                        <a:latin typeface="+mn-lt"/>
                        <a:cs typeface="Arial Narrow"/>
                      </a:endParaRPr>
                    </a:p>
                  </a:txBody>
                  <a:tcPr marT="34290" marB="34290" anchor="ctr"/>
                </a:tc>
                <a:tc>
                  <a:txBody>
                    <a:bodyPr/>
                    <a:lstStyle/>
                    <a:p>
                      <a:pPr algn="ctr"/>
                      <a:r>
                        <a:rPr lang="en-US" sz="900" dirty="0" smtClean="0">
                          <a:latin typeface="+mn-lt"/>
                          <a:cs typeface="Arial Narrow"/>
                        </a:rPr>
                        <a:t>64 GB</a:t>
                      </a:r>
                      <a:endParaRPr lang="en-US" sz="900" dirty="0">
                        <a:latin typeface="+mn-lt"/>
                        <a:cs typeface="Arial Narrow"/>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rgbClr val="36424A"/>
                          </a:solidFill>
                          <a:latin typeface="+mn-lt"/>
                          <a:cs typeface="Arial Narrow"/>
                        </a:rPr>
                        <a:t>200 </a:t>
                      </a:r>
                      <a:r>
                        <a:rPr lang="en-US" sz="900" baseline="0" dirty="0" smtClean="0">
                          <a:solidFill>
                            <a:srgbClr val="36424A"/>
                          </a:solidFill>
                          <a:latin typeface="+mn-lt"/>
                          <a:cs typeface="Arial Narrow"/>
                        </a:rPr>
                        <a:t>GB</a:t>
                      </a:r>
                      <a:endParaRPr lang="en-US" sz="900" dirty="0" smtClean="0">
                        <a:solidFill>
                          <a:srgbClr val="36424A"/>
                        </a:solidFill>
                        <a:latin typeface="+mn-lt"/>
                        <a:cs typeface="Arial Narrow"/>
                      </a:endParaRPr>
                    </a:p>
                  </a:txBody>
                  <a:tcPr marT="34290" marB="34290" anchor="ctr"/>
                </a:tc>
              </a:tr>
              <a:tr h="236792">
                <a:tc>
                  <a:txBody>
                    <a:bodyPr/>
                    <a:lstStyle/>
                    <a:p>
                      <a:r>
                        <a:rPr lang="en-US" sz="900" b="1" dirty="0" smtClean="0">
                          <a:solidFill>
                            <a:srgbClr val="FFFFFF"/>
                          </a:solidFill>
                        </a:rPr>
                        <a:t>Variants</a:t>
                      </a:r>
                      <a:endParaRPr lang="en-US" sz="900" b="1" dirty="0">
                        <a:solidFill>
                          <a:srgbClr val="FFFFFF"/>
                        </a:solidFill>
                      </a:endParaRPr>
                    </a:p>
                  </a:txBody>
                  <a:tcPr marT="34290" marB="34290" anchor="ctr">
                    <a:solidFill>
                      <a:srgbClr val="777777"/>
                    </a:solidFill>
                  </a:tcPr>
                </a:tc>
                <a:tc>
                  <a:txBody>
                    <a:bodyPr/>
                    <a:lstStyle/>
                    <a:p>
                      <a:pPr algn="ctr"/>
                      <a:r>
                        <a:rPr lang="en-US" sz="900" dirty="0" smtClean="0">
                          <a:latin typeface="+mn-lt"/>
                          <a:cs typeface="Arial Narrow"/>
                        </a:rPr>
                        <a:t>-</a:t>
                      </a:r>
                      <a:endParaRPr lang="en-US" sz="900" dirty="0">
                        <a:latin typeface="+mn-lt"/>
                        <a:cs typeface="Arial Narrow"/>
                      </a:endParaRPr>
                    </a:p>
                  </a:txBody>
                  <a:tcPr marT="34290" marB="34290" anchor="ctr"/>
                </a:tc>
                <a:tc>
                  <a:txBody>
                    <a:bodyPr/>
                    <a:lstStyle/>
                    <a:p>
                      <a:pPr algn="ctr"/>
                      <a:r>
                        <a:rPr lang="en-US" sz="900" dirty="0" smtClean="0">
                          <a:latin typeface="+mn-lt"/>
                          <a:cs typeface="Arial Narrow"/>
                        </a:rPr>
                        <a:t>-</a:t>
                      </a:r>
                      <a:endParaRPr lang="en-US" sz="900" dirty="0">
                        <a:latin typeface="+mn-lt"/>
                        <a:cs typeface="Arial Narrow"/>
                      </a:endParaRPr>
                    </a:p>
                  </a:txBody>
                  <a:tcPr marT="34290" marB="34290" anchor="ctr"/>
                </a:tc>
                <a:tc>
                  <a:txBody>
                    <a:bodyPr/>
                    <a:lstStyle/>
                    <a:p>
                      <a:pPr algn="ctr"/>
                      <a:r>
                        <a:rPr lang="en-US" sz="900" dirty="0" smtClean="0">
                          <a:latin typeface="+mn-lt"/>
                          <a:cs typeface="Arial Narrow"/>
                        </a:rPr>
                        <a:t>-</a:t>
                      </a:r>
                      <a:endParaRPr lang="en-US" sz="900" dirty="0">
                        <a:latin typeface="+mn-lt"/>
                        <a:cs typeface="Arial Narrow"/>
                      </a:endParaRP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Narrow"/>
                        </a:rPr>
                        <a:t>-</a:t>
                      </a:r>
                    </a:p>
                  </a:txBody>
                  <a:tcPr marT="34290" marB="34290" anchor="ctr"/>
                </a:tc>
              </a:tr>
            </a:tbl>
          </a:graphicData>
        </a:graphic>
      </p:graphicFrame>
      <p:sp>
        <p:nvSpPr>
          <p:cNvPr id="6" name="TextBox 5"/>
          <p:cNvSpPr txBox="1"/>
          <p:nvPr/>
        </p:nvSpPr>
        <p:spPr>
          <a:xfrm>
            <a:off x="457200" y="4800600"/>
            <a:ext cx="2514600" cy="230832"/>
          </a:xfrm>
          <a:prstGeom prst="rect">
            <a:avLst/>
          </a:prstGeom>
          <a:noFill/>
        </p:spPr>
        <p:txBody>
          <a:bodyPr wrap="square" lIns="91436" tIns="45718" rIns="91436" bIns="45718" rtlCol="0">
            <a:spAutoFit/>
          </a:bodyPr>
          <a:lstStyle/>
          <a:p>
            <a:r>
              <a:rPr lang="en-US" sz="900" i="1" dirty="0">
                <a:solidFill>
                  <a:srgbClr val="404040"/>
                </a:solidFill>
                <a:latin typeface="Helvetica 55 Roman"/>
                <a:cs typeface="Helvetica 55 Roman"/>
              </a:rPr>
              <a:t>* With XH0 module</a:t>
            </a:r>
          </a:p>
        </p:txBody>
      </p:sp>
    </p:spTree>
    <p:extLst>
      <p:ext uri="{BB962C8B-B14F-4D97-AF65-F5344CB8AC3E}">
        <p14:creationId xmlns:p14="http://schemas.microsoft.com/office/powerpoint/2010/main" val="808361898"/>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ChangeArrowheads="1"/>
          </p:cNvSpPr>
          <p:nvPr/>
        </p:nvSpPr>
        <p:spPr bwMode="auto">
          <a:xfrm>
            <a:off x="3852135" y="1834706"/>
            <a:ext cx="462770" cy="260293"/>
          </a:xfrm>
          <a:prstGeom prst="rect">
            <a:avLst/>
          </a:prstGeom>
          <a:solidFill>
            <a:schemeClr val="bg1"/>
          </a:solidFill>
          <a:ln w="9525">
            <a:noFill/>
            <a:miter lim="800000"/>
            <a:headEnd/>
            <a:tailEnd/>
          </a:ln>
        </p:spPr>
        <p:txBody>
          <a:bodyPr wrap="none" lIns="64782" tIns="32392" rIns="64782" bIns="32392" anchor="ctr">
            <a:prstTxWarp prst="textNoShape">
              <a:avLst/>
            </a:prstTxWarp>
          </a:bodyPr>
          <a:lstStyle/>
          <a:p>
            <a:endParaRPr lang="en-US"/>
          </a:p>
        </p:txBody>
      </p:sp>
      <p:sp>
        <p:nvSpPr>
          <p:cNvPr id="38916" name="Rectangle 5"/>
          <p:cNvSpPr>
            <a:spLocks noGrp="1" noChangeArrowheads="1"/>
          </p:cNvSpPr>
          <p:nvPr>
            <p:ph type="title"/>
          </p:nvPr>
        </p:nvSpPr>
        <p:spPr/>
        <p:txBody>
          <a:bodyPr/>
          <a:lstStyle/>
          <a:p>
            <a:pPr eaLnBrk="1" hangingPunct="1"/>
            <a:r>
              <a:rPr lang="en-US" b="0" i="0" dirty="0" smtClean="0"/>
              <a:t>FortiGate 5001D</a:t>
            </a:r>
            <a:endParaRPr lang="en-US" b="0" i="0" dirty="0"/>
          </a:p>
        </p:txBody>
      </p:sp>
      <p:sp>
        <p:nvSpPr>
          <p:cNvPr id="14"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2x 40GE slots</a:t>
            </a:r>
          </a:p>
          <a:p>
            <a:pPr marL="343033" indent="-343033" defTabSz="914379">
              <a:spcBef>
                <a:spcPct val="20000"/>
              </a:spcBef>
              <a:buClr>
                <a:schemeClr val="accent6"/>
              </a:buClr>
              <a:buFont typeface="+mj-ea"/>
              <a:buAutoNum type="circleNumDbPlain"/>
            </a:pPr>
            <a:r>
              <a:rPr lang="en-US" sz="1000" b="1" dirty="0"/>
              <a:t>2x 10GE slots</a:t>
            </a:r>
          </a:p>
          <a:p>
            <a:pPr marL="343033" indent="-343033" defTabSz="914379">
              <a:spcBef>
                <a:spcPct val="20000"/>
              </a:spcBef>
              <a:buClr>
                <a:schemeClr val="accent6"/>
              </a:buClr>
              <a:buFont typeface="+mj-ea"/>
              <a:buAutoNum type="circleNumDbPlain"/>
            </a:pPr>
            <a:r>
              <a:rPr lang="en-US" sz="1000" b="1" dirty="0"/>
              <a:t>2x GE RJ45 MGMT ports</a:t>
            </a:r>
          </a:p>
          <a:p>
            <a:pPr marL="343033" indent="-343033" defTabSz="914379">
              <a:spcBef>
                <a:spcPct val="20000"/>
              </a:spcBef>
              <a:buClr>
                <a:schemeClr val="accent6"/>
              </a:buClr>
              <a:buFont typeface="+mj-ea"/>
              <a:buAutoNum type="circleNumDbPlain"/>
            </a:pPr>
            <a:r>
              <a:rPr lang="en-US" sz="1000" b="1" dirty="0"/>
              <a:t>Back plane connectivity : 2x base backplane 1Gbps, 4x fabric backplane 10/40Gbps</a:t>
            </a:r>
          </a:p>
        </p:txBody>
      </p:sp>
      <p:pic>
        <p:nvPicPr>
          <p:cNvPr id="17" name="Picture 16" descr="5001D_front_callout[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4013" y="1017832"/>
            <a:ext cx="4320000" cy="1633746"/>
          </a:xfrm>
          <a:prstGeom prst="rect">
            <a:avLst/>
          </a:prstGeom>
        </p:spPr>
      </p:pic>
      <p:pic>
        <p:nvPicPr>
          <p:cNvPr id="20" name="Picture 19"/>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6188099" y="2297696"/>
            <a:ext cx="372258" cy="547200"/>
          </a:xfrm>
          <a:prstGeom prst="rect">
            <a:avLst/>
          </a:prstGeom>
        </p:spPr>
      </p:pic>
      <p:pic>
        <p:nvPicPr>
          <p:cNvPr id="21" name="Picture 20" descr="FortiASIC-NP6.png"/>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17966" y="2296499"/>
            <a:ext cx="371646" cy="547200"/>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04263" y="2313030"/>
            <a:ext cx="349200" cy="601620"/>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61375" y="2296499"/>
            <a:ext cx="371242" cy="547200"/>
          </a:xfrm>
          <a:prstGeom prst="rect">
            <a:avLst/>
          </a:prstGeom>
        </p:spPr>
      </p:pic>
      <p:pic>
        <p:nvPicPr>
          <p:cNvPr id="3" name="Picture 2" descr="Storage-200GB.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932617" y="2296499"/>
            <a:ext cx="371646" cy="547200"/>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57201" y="1022961"/>
            <a:ext cx="923461" cy="276364"/>
          </a:xfrm>
          <a:prstGeom prst="rect">
            <a:avLst/>
          </a:prstGeom>
        </p:spPr>
      </p:pic>
      <p:pic>
        <p:nvPicPr>
          <p:cNvPr id="13" name="Picture 12" descr="Firewall-Sym-Dk.pn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15" name="TextBox 14"/>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80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23 Million</a:t>
            </a:r>
          </a:p>
          <a:p>
            <a:r>
              <a:rPr lang="en-US" sz="800" dirty="0">
                <a:solidFill>
                  <a:srgbClr val="7F7F7F"/>
                </a:solidFill>
              </a:rPr>
              <a:t>Concurrent Sessions</a:t>
            </a:r>
          </a:p>
          <a:p>
            <a:endParaRPr lang="en-US" sz="800" dirty="0">
              <a:solidFill>
                <a:srgbClr val="7F7F7F"/>
              </a:solidFill>
            </a:endParaRPr>
          </a:p>
          <a:p>
            <a:r>
              <a:rPr lang="en-US" sz="1800" b="1" dirty="0"/>
              <a:t>565,000</a:t>
            </a:r>
          </a:p>
          <a:p>
            <a:r>
              <a:rPr lang="en-US" sz="800" dirty="0">
                <a:solidFill>
                  <a:srgbClr val="7F7F7F"/>
                </a:solidFill>
              </a:rPr>
              <a:t>New Sessions/Sec</a:t>
            </a:r>
          </a:p>
        </p:txBody>
      </p:sp>
      <p:cxnSp>
        <p:nvCxnSpPr>
          <p:cNvPr id="16" name="Straight Connector 15"/>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5817354" y="3861398"/>
            <a:ext cx="3133607"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274749" y="3146248"/>
            <a:ext cx="2862753" cy="430887"/>
          </a:xfrm>
          <a:prstGeom prst="rect">
            <a:avLst/>
          </a:prstGeom>
          <a:noFill/>
        </p:spPr>
        <p:txBody>
          <a:bodyPr wrap="square" lIns="91436" tIns="45718" rIns="91436" bIns="45718" rtlCol="0">
            <a:spAutoFit/>
          </a:bodyPr>
          <a:lstStyle/>
          <a:p>
            <a:r>
              <a:rPr lang="en-US" sz="1200" b="1" dirty="0"/>
              <a:t>Data Center / Service Provider</a:t>
            </a:r>
          </a:p>
          <a:p>
            <a:r>
              <a:rPr lang="en-US" sz="1000" dirty="0">
                <a:solidFill>
                  <a:schemeClr val="bg1">
                    <a:lumMod val="50000"/>
                  </a:schemeClr>
                </a:solidFill>
              </a:rPr>
              <a:t>DCFW /CCFW</a:t>
            </a:r>
          </a:p>
        </p:txBody>
      </p:sp>
      <p:pic>
        <p:nvPicPr>
          <p:cNvPr id="28" name="Picture 27"/>
          <p:cNvPicPr>
            <a:picLocks noChangeAspect="1"/>
          </p:cNvPicPr>
          <p:nvPr/>
        </p:nvPicPr>
        <p:blipFill>
          <a:blip r:embed="rId12">
            <a:duotone>
              <a:schemeClr val="accent3">
                <a:shade val="45000"/>
                <a:satMod val="135000"/>
              </a:schemeClr>
              <a:prstClr val="white"/>
            </a:duotone>
            <a:extLst>
              <a:ext uri="{BEBA8EAE-BF5A-486C-A8C5-ECC9F3942E4B}">
                <a14:imgProps xmlns:a14="http://schemas.microsoft.com/office/drawing/2010/main">
                  <a14:imgLayer r:embed="rId13">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pic>
        <p:nvPicPr>
          <p:cNvPr id="29" name="Picture 28"/>
          <p:cNvPicPr>
            <a:picLocks noChangeAspect="1"/>
          </p:cNvPicPr>
          <p:nvPr/>
        </p:nvPicPr>
        <p:blipFill>
          <a:blip r:embed="rId14"/>
          <a:stretch>
            <a:fillRect/>
          </a:stretch>
        </p:blipFill>
        <p:spPr>
          <a:xfrm>
            <a:off x="7396793" y="4062941"/>
            <a:ext cx="505867" cy="503339"/>
          </a:xfrm>
          <a:prstGeom prst="rect">
            <a:avLst/>
          </a:prstGeom>
        </p:spPr>
      </p:pic>
      <p:pic>
        <p:nvPicPr>
          <p:cNvPr id="30" name="Picture 29"/>
          <p:cNvPicPr>
            <a:picLocks noChangeAspect="1"/>
          </p:cNvPicPr>
          <p:nvPr/>
        </p:nvPicPr>
        <p:blipFill>
          <a:blip r:embed="rId15"/>
          <a:stretch>
            <a:fillRect/>
          </a:stretch>
        </p:blipFill>
        <p:spPr>
          <a:xfrm>
            <a:off x="6703208" y="4104601"/>
            <a:ext cx="468167" cy="438533"/>
          </a:xfrm>
          <a:prstGeom prst="rect">
            <a:avLst/>
          </a:prstGeom>
        </p:spPr>
      </p:pic>
      <p:pic>
        <p:nvPicPr>
          <p:cNvPr id="31" name="Picture 30"/>
          <p:cNvPicPr>
            <a:picLocks noChangeAspect="1"/>
          </p:cNvPicPr>
          <p:nvPr/>
        </p:nvPicPr>
        <p:blipFill>
          <a:blip r:embed="rId16"/>
          <a:stretch>
            <a:fillRect/>
          </a:stretch>
        </p:blipFill>
        <p:spPr>
          <a:xfrm>
            <a:off x="8097409" y="4111845"/>
            <a:ext cx="613216" cy="427264"/>
          </a:xfrm>
          <a:prstGeom prst="rect">
            <a:avLst/>
          </a:prstGeom>
        </p:spPr>
      </p:pic>
      <p:grpSp>
        <p:nvGrpSpPr>
          <p:cNvPr id="32" name="Group 31"/>
          <p:cNvGrpSpPr/>
          <p:nvPr/>
        </p:nvGrpSpPr>
        <p:grpSpPr>
          <a:xfrm>
            <a:off x="5984936" y="4091312"/>
            <a:ext cx="482083" cy="459205"/>
            <a:chOff x="5818638" y="4203821"/>
            <a:chExt cx="467667" cy="445474"/>
          </a:xfrm>
        </p:grpSpPr>
        <p:pic>
          <p:nvPicPr>
            <p:cNvPr id="33" name="Picture 32"/>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34" name="Picture 33"/>
            <p:cNvPicPr>
              <a:picLocks noChangeAspect="1"/>
            </p:cNvPicPr>
            <p:nvPr/>
          </p:nvPicPr>
          <p:blipFill>
            <a:blip r:embed="rId18"/>
            <a:stretch>
              <a:fillRect/>
            </a:stretch>
          </p:blipFill>
          <p:spPr>
            <a:xfrm flipH="1">
              <a:off x="5869115" y="4203821"/>
              <a:ext cx="417190" cy="445474"/>
            </a:xfrm>
            <a:prstGeom prst="rect">
              <a:avLst/>
            </a:prstGeom>
          </p:spPr>
        </p:pic>
      </p:grpSp>
      <p:sp>
        <p:nvSpPr>
          <p:cNvPr id="35" name="Rounded Rectangle 34"/>
          <p:cNvSpPr/>
          <p:nvPr/>
        </p:nvSpPr>
        <p:spPr bwMode="invGray">
          <a:xfrm>
            <a:off x="6101957" y="4374693"/>
            <a:ext cx="527774"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20,000</a:t>
            </a:r>
          </a:p>
        </p:txBody>
      </p:sp>
      <p:sp>
        <p:nvSpPr>
          <p:cNvPr id="36" name="Rounded Rectangle 35"/>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5,000</a:t>
            </a:r>
          </a:p>
        </p:txBody>
      </p:sp>
      <p:sp>
        <p:nvSpPr>
          <p:cNvPr id="37" name="Rounded Rectangle 36"/>
          <p:cNvSpPr/>
          <p:nvPr/>
        </p:nvSpPr>
        <p:spPr bwMode="invGray">
          <a:xfrm>
            <a:off x="7675167" y="4374693"/>
            <a:ext cx="42224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4,096</a:t>
            </a:r>
          </a:p>
        </p:txBody>
      </p:sp>
      <p:cxnSp>
        <p:nvCxnSpPr>
          <p:cNvPr id="39" name="Straight Connector 38"/>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41" name="Rounded Rectangle 40"/>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Yes</a:t>
            </a:r>
          </a:p>
        </p:txBody>
      </p:sp>
      <p:pic>
        <p:nvPicPr>
          <p:cNvPr id="38" name="Picture 37" descr="Hacker-Dk.png"/>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pic>
        <p:nvPicPr>
          <p:cNvPr id="43" name="Picture 42" descr="NGFW_sym.png"/>
          <p:cNvPicPr>
            <a:picLocks noChangeAspect="1"/>
          </p:cNvPicPr>
          <p:nvPr/>
        </p:nvPicPr>
        <p:blipFill>
          <a:blip r:embed="rId20" cstate="email">
            <a:extLst>
              <a:ext uri="{BEBA8EAE-BF5A-486C-A8C5-ECC9F3942E4B}">
                <a14:imgProps xmlns:a14="http://schemas.microsoft.com/office/drawing/2010/main">
                  <a14:imgLayer r:embed="rId21">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44" name="Picture 43"/>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
        <p:nvSpPr>
          <p:cNvPr id="45" name="TextBox 44"/>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11 Gbps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10 </a:t>
            </a:r>
            <a:r>
              <a:rPr lang="en-US" sz="1800" b="1" dirty="0">
                <a:solidFill>
                  <a:srgbClr val="000000"/>
                </a:solidFill>
              </a:rPr>
              <a:t>Gbps</a:t>
            </a: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6.1 Gbps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spTree>
    <p:extLst>
      <p:ext uri="{BB962C8B-B14F-4D97-AF65-F5344CB8AC3E}">
        <p14:creationId xmlns:p14="http://schemas.microsoft.com/office/powerpoint/2010/main" val="404554470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FortiGate Product Range</a:t>
            </a:r>
            <a:endParaRPr lang="en-US" dirty="0"/>
          </a:p>
        </p:txBody>
      </p:sp>
      <p:graphicFrame>
        <p:nvGraphicFramePr>
          <p:cNvPr id="72" name="Table 71"/>
          <p:cNvGraphicFramePr>
            <a:graphicFrameLocks noGrp="1"/>
          </p:cNvGraphicFramePr>
          <p:nvPr>
            <p:extLst>
              <p:ext uri="{D42A27DB-BD31-4B8C-83A1-F6EECF244321}">
                <p14:modId xmlns:p14="http://schemas.microsoft.com/office/powerpoint/2010/main" val="203606286"/>
              </p:ext>
            </p:extLst>
          </p:nvPr>
        </p:nvGraphicFramePr>
        <p:xfrm>
          <a:off x="139975" y="785517"/>
          <a:ext cx="8841132" cy="3944367"/>
        </p:xfrm>
        <a:graphic>
          <a:graphicData uri="http://schemas.openxmlformats.org/drawingml/2006/table">
            <a:tbl>
              <a:tblPr/>
              <a:tblGrid>
                <a:gridCol w="982348"/>
                <a:gridCol w="982348"/>
                <a:gridCol w="982348"/>
                <a:gridCol w="982348"/>
                <a:gridCol w="982348"/>
                <a:gridCol w="982348"/>
                <a:gridCol w="982348"/>
                <a:gridCol w="982348"/>
                <a:gridCol w="982348"/>
              </a:tblGrid>
              <a:tr h="486069">
                <a:tc rowSpan="8">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900" b="1" i="0" u="none" strike="noStrike" cap="none" normalizeH="0" baseline="0" dirty="0" smtClean="0">
                          <a:ln>
                            <a:noFill/>
                          </a:ln>
                          <a:solidFill>
                            <a:srgbClr val="FFFFFF"/>
                          </a:solidFill>
                          <a:effectLst/>
                          <a:latin typeface="Arial"/>
                          <a:cs typeface="Arial"/>
                        </a:rPr>
                        <a:t>Personality, Performance and Scalability</a:t>
                      </a:r>
                      <a:endParaRPr lang="en-US" sz="900" dirty="0">
                        <a:solidFill>
                          <a:srgbClr val="FFFFFF"/>
                        </a:solidFill>
                        <a:latin typeface="Arial"/>
                        <a:cs typeface="Arial"/>
                      </a:endParaRPr>
                    </a:p>
                  </a:txBody>
                  <a:tcPr marL="102646" marR="102646" marT="28869" marB="28869" anchor="ctr">
                    <a:lnL w="952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C3C3C"/>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500" dirty="0"/>
                    </a:p>
                  </a:txBody>
                  <a:tcPr marL="102646" marR="102646" marT="28869" marB="2886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p>
                      <a:endParaRPr lang="en-US" sz="1500" dirty="0"/>
                    </a:p>
                  </a:txBody>
                  <a:tcPr marL="102646" marR="102646" marT="28869" marB="2886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500" dirty="0"/>
                    </a:p>
                  </a:txBody>
                  <a:tcPr marL="102646" marR="102646" marT="28869" marB="2886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500" dirty="0"/>
                    </a:p>
                  </a:txBody>
                  <a:tcPr marL="102646" marR="102646" marT="28869" marB="2886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500" dirty="0"/>
                    </a:p>
                  </a:txBody>
                  <a:tcPr marL="102646" marR="102646" marT="28869" marB="2886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500" dirty="0"/>
                    </a:p>
                  </a:txBody>
                  <a:tcPr marL="102646" marR="102646" marT="28869" marB="2886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500" dirty="0"/>
                    </a:p>
                  </a:txBody>
                  <a:tcPr marL="102646" marR="102646" marT="28869" marB="28869"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500" dirty="0"/>
                    </a:p>
                  </a:txBody>
                  <a:tcPr marL="102646" marR="102646" marT="28869" marB="28869"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r>
              <a:tr h="280699">
                <a:tc vMerge="1">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US" sz="800" dirty="0">
                        <a:solidFill>
                          <a:srgbClr val="FFFFFF"/>
                        </a:solidFill>
                      </a:endParaRPr>
                    </a:p>
                  </a:txBody>
                  <a:tcPr marT="34290" marB="34290" anchor="ctr">
                    <a:lnL w="952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C3C3C"/>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500" dirty="0"/>
                    </a:p>
                  </a:txBody>
                  <a:tcPr marL="102646" marR="102646" marT="28869" marB="2886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p>
                      <a:endParaRPr lang="en-US" sz="1500" dirty="0"/>
                    </a:p>
                  </a:txBody>
                  <a:tcPr marL="102646" marR="102646" marT="28869" marB="2886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500" dirty="0"/>
                    </a:p>
                  </a:txBody>
                  <a:tcPr marL="102646" marR="102646" marT="28869" marB="2886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500" dirty="0"/>
                    </a:p>
                  </a:txBody>
                  <a:tcPr marL="102646" marR="102646" marT="28869" marB="2886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500" dirty="0"/>
                    </a:p>
                  </a:txBody>
                  <a:tcPr marL="102646" marR="102646" marT="28869" marB="2886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500" dirty="0"/>
                    </a:p>
                  </a:txBody>
                  <a:tcPr marL="102646" marR="102646" marT="28869" marB="2886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500" dirty="0"/>
                    </a:p>
                  </a:txBody>
                  <a:tcPr marL="102646" marR="102646" marT="28869" marB="28869"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500" dirty="0"/>
                    </a:p>
                  </a:txBody>
                  <a:tcPr marL="102646" marR="102646" marT="28869" marB="28869"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r>
              <a:tr h="402734">
                <a:tc vMerge="1">
                  <a:txBody>
                    <a:bodyPr/>
                    <a:lstStyle/>
                    <a:p>
                      <a:endParaRPr lang="en-US"/>
                    </a:p>
                  </a:txBody>
                  <a:tcPr/>
                </a:tc>
                <a:tc>
                  <a:txBody>
                    <a:bodyPr/>
                    <a:lstStyle/>
                    <a:p>
                      <a:endParaRPr lang="en-US"/>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p>
                      <a:endParaRPr lang="en-US" sz="1200" dirty="0"/>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p>
                      <a:endParaRPr lang="en-US" sz="1200" dirty="0"/>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p>
                      <a:endParaRPr lang="en-US" sz="1200" b="0" dirty="0">
                        <a:solidFill>
                          <a:srgbClr val="FFFFFF"/>
                        </a:solidFill>
                      </a:endParaRP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p>
                      <a:pPr marL="0" marR="0" indent="0" algn="l" defTabSz="685742" rtl="0" eaLnBrk="1" fontAlgn="auto" latinLnBrk="0" hangingPunct="1">
                        <a:lnSpc>
                          <a:spcPct val="100000"/>
                        </a:lnSpc>
                        <a:spcBef>
                          <a:spcPts val="0"/>
                        </a:spcBef>
                        <a:spcAft>
                          <a:spcPts val="0"/>
                        </a:spcAft>
                        <a:buClrTx/>
                        <a:buSzTx/>
                        <a:buFontTx/>
                        <a:buNone/>
                        <a:tabLst/>
                        <a:defRPr/>
                      </a:pPr>
                      <a:endParaRPr lang="en-US" sz="1200" b="0" i="1" dirty="0" smtClean="0">
                        <a:solidFill>
                          <a:schemeClr val="accent2">
                            <a:lumMod val="20000"/>
                            <a:lumOff val="80000"/>
                          </a:schemeClr>
                        </a:solidFill>
                      </a:endParaRP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gridSpan="2">
                  <a:txBody>
                    <a:bodyPr/>
                    <a:lstStyle/>
                    <a:p>
                      <a:pPr marL="0" marR="0" indent="0" algn="l" defTabSz="685742" rtl="0" eaLnBrk="1" fontAlgn="auto" latinLnBrk="0" hangingPunct="1">
                        <a:lnSpc>
                          <a:spcPct val="100000"/>
                        </a:lnSpc>
                        <a:spcBef>
                          <a:spcPts val="0"/>
                        </a:spcBef>
                        <a:spcAft>
                          <a:spcPts val="0"/>
                        </a:spcAft>
                        <a:buClrTx/>
                        <a:buSzTx/>
                        <a:buFontTx/>
                        <a:buNone/>
                        <a:tabLst/>
                        <a:defRPr/>
                      </a:pPr>
                      <a:r>
                        <a:rPr lang="en-US" sz="1200" b="0" i="1" dirty="0" smtClean="0">
                          <a:solidFill>
                            <a:schemeClr val="accent2">
                              <a:lumMod val="20000"/>
                              <a:lumOff val="80000"/>
                            </a:schemeClr>
                          </a:solidFill>
                        </a:rPr>
                        <a:t>CCFW</a:t>
                      </a: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69DB1"/>
                    </a:solidFill>
                  </a:tcPr>
                </a:tc>
                <a:tc hMerge="1">
                  <a:txBody>
                    <a:bodyPr/>
                    <a:lstStyle/>
                    <a:p>
                      <a:pPr marL="0" marR="0" indent="0" algn="l" defTabSz="685742" rtl="0" eaLnBrk="1" fontAlgn="auto" latinLnBrk="0" hangingPunct="1">
                        <a:lnSpc>
                          <a:spcPct val="100000"/>
                        </a:lnSpc>
                        <a:spcBef>
                          <a:spcPts val="0"/>
                        </a:spcBef>
                        <a:spcAft>
                          <a:spcPts val="0"/>
                        </a:spcAft>
                        <a:buClrTx/>
                        <a:buSzTx/>
                        <a:buFontTx/>
                        <a:buNone/>
                        <a:tabLst/>
                        <a:defRPr/>
                      </a:pPr>
                      <a:endParaRPr lang="en-US" sz="1200" b="0" i="1" dirty="0" smtClean="0">
                        <a:solidFill>
                          <a:schemeClr val="accent2">
                            <a:lumMod val="20000"/>
                            <a:lumOff val="80000"/>
                          </a:schemeClr>
                        </a:solidFill>
                      </a:endParaRP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69DB1"/>
                    </a:solidFill>
                  </a:tcPr>
                </a:tc>
                <a:tc>
                  <a:txBody>
                    <a:bodyPr/>
                    <a:lstStyle/>
                    <a:p>
                      <a:endParaRPr lang="en-US" sz="1200" dirty="0"/>
                    </a:p>
                  </a:txBody>
                  <a:tcPr marL="102646" marR="102646" marT="28869" marB="28869"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r>
              <a:tr h="402734">
                <a:tc vMerge="1">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cap="none" normalizeH="0" baseline="0" dirty="0" smtClean="0">
                        <a:ln>
                          <a:noFill/>
                        </a:ln>
                        <a:solidFill>
                          <a:srgbClr val="FFFFFF"/>
                        </a:solidFill>
                        <a:effectLst/>
                        <a:latin typeface="Arial" charset="0"/>
                      </a:endParaRPr>
                    </a:p>
                  </a:txBody>
                  <a:tcPr marT="34290" marB="3429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C3C3C"/>
                    </a:solidFill>
                  </a:tcPr>
                </a:tc>
                <a:tc>
                  <a:txBody>
                    <a:bodyPr/>
                    <a:lstStyle/>
                    <a:p>
                      <a:endParaRPr lang="en-US"/>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200" dirty="0"/>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200" dirty="0"/>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200" b="0" dirty="0">
                        <a:solidFill>
                          <a:srgbClr val="FFFFFF"/>
                        </a:solidFill>
                      </a:endParaRP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gridSpan="3">
                  <a:txBody>
                    <a:bodyPr/>
                    <a:lstStyle/>
                    <a:p>
                      <a:pPr marL="0" marR="0" indent="0" algn="l" defTabSz="685742" rtl="0" eaLnBrk="1" fontAlgn="auto" latinLnBrk="0" hangingPunct="1">
                        <a:lnSpc>
                          <a:spcPct val="100000"/>
                        </a:lnSpc>
                        <a:spcBef>
                          <a:spcPts val="0"/>
                        </a:spcBef>
                        <a:spcAft>
                          <a:spcPts val="0"/>
                        </a:spcAft>
                        <a:buClrTx/>
                        <a:buSzTx/>
                        <a:buFontTx/>
                        <a:buNone/>
                        <a:tabLst/>
                        <a:defRPr/>
                      </a:pPr>
                      <a:r>
                        <a:rPr lang="en-US" sz="1200" b="0" i="1" dirty="0" smtClean="0">
                          <a:solidFill>
                            <a:schemeClr val="accent2">
                              <a:lumMod val="20000"/>
                              <a:lumOff val="80000"/>
                            </a:schemeClr>
                          </a:solidFill>
                        </a:rPr>
                        <a:t>DCFW</a:t>
                      </a: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69DB1"/>
                    </a:solidFill>
                  </a:tcPr>
                </a:tc>
                <a:tc hMerge="1">
                  <a:txBody>
                    <a:bodyPr/>
                    <a:lstStyle/>
                    <a:p>
                      <a:endParaRPr lang="en-US" sz="1200" b="0" dirty="0">
                        <a:solidFill>
                          <a:srgbClr val="FFFFFF"/>
                        </a:solidFill>
                      </a:endParaRP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lang="en-US" sz="1200" b="0" dirty="0">
                        <a:solidFill>
                          <a:srgbClr val="FFFFFF"/>
                        </a:solidFill>
                      </a:endParaRP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200" dirty="0"/>
                    </a:p>
                  </a:txBody>
                  <a:tcPr marL="102646" marR="102646" marT="28869" marB="28869"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r>
              <a:tr h="402734">
                <a:tc vMerge="1">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R="0" algn="ctr" defTabSz="914400" rtl="0" eaLnBrk="0" fontAlgn="base" latinLnBrk="0" hangingPunct="0">
                        <a:lnSpc>
                          <a:spcPct val="100000"/>
                        </a:lnSpc>
                        <a:spcBef>
                          <a:spcPts val="0"/>
                        </a:spcBef>
                        <a:spcAft>
                          <a:spcPct val="0"/>
                        </a:spcAft>
                        <a:buClr>
                          <a:schemeClr val="accent1"/>
                        </a:buClr>
                        <a:buSzPct val="90000"/>
                        <a:tabLst/>
                      </a:pPr>
                      <a:endParaRPr kumimoji="0" lang="en-US" sz="800" b="1" i="0" u="none" strike="noStrike" cap="none" spc="20" normalizeH="0" baseline="0" dirty="0" smtClean="0">
                        <a:ln>
                          <a:noFill/>
                        </a:ln>
                        <a:solidFill>
                          <a:srgbClr val="FFFFFF"/>
                        </a:solidFill>
                        <a:effectLst/>
                        <a:latin typeface="Arial" charset="0"/>
                      </a:endParaRPr>
                    </a:p>
                  </a:txBody>
                  <a:tcPr marT="34290" marB="3429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C3C3C"/>
                    </a:solidFill>
                  </a:tcPr>
                </a:tc>
                <a:tc>
                  <a:txBody>
                    <a:bodyPr/>
                    <a:lstStyle/>
                    <a:p>
                      <a:endParaRPr lang="en-US"/>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p>
                      <a:endParaRPr lang="en-US" sz="1200" dirty="0"/>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200" dirty="0"/>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1" dirty="0" smtClean="0">
                          <a:solidFill>
                            <a:srgbClr val="ECF0F3"/>
                          </a:solidFill>
                        </a:rPr>
                        <a:t>ISFW</a:t>
                      </a: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69DB1"/>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2000" dirty="0"/>
                    </a:p>
                  </a:txBody>
                  <a:tcPr marL="102646" marR="10264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EBECB"/>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2000" dirty="0"/>
                    </a:p>
                  </a:txBody>
                  <a:tcPr marL="102646" marR="10264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EBEC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200" dirty="0"/>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row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200" dirty="0" smtClean="0">
                        <a:solidFill>
                          <a:srgbClr val="ECF0F3"/>
                        </a:solidFill>
                      </a:endParaRPr>
                    </a:p>
                    <a:p>
                      <a:endParaRPr lang="en-US" sz="1200" dirty="0" smtClean="0">
                        <a:solidFill>
                          <a:srgbClr val="ECF0F3"/>
                        </a:solidFill>
                      </a:endParaRPr>
                    </a:p>
                    <a:p>
                      <a:endParaRPr lang="en-US" sz="1200" dirty="0" smtClean="0">
                        <a:solidFill>
                          <a:srgbClr val="ECF0F3"/>
                        </a:solidFill>
                      </a:endParaRPr>
                    </a:p>
                    <a:p>
                      <a:r>
                        <a:rPr lang="en-US" sz="1200" dirty="0" smtClean="0">
                          <a:solidFill>
                            <a:srgbClr val="ECF0F3"/>
                          </a:solidFill>
                        </a:rPr>
                        <a:t>CFW/VMFW</a:t>
                      </a:r>
                      <a:endParaRPr lang="en-US" sz="1200" dirty="0">
                        <a:solidFill>
                          <a:srgbClr val="ECF0F3"/>
                        </a:solidFill>
                      </a:endParaRPr>
                    </a:p>
                  </a:txBody>
                  <a:tcPr marL="102646" marR="102646" marT="28869" marB="28869"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r>
              <a:tr h="402734">
                <a:tc vMerge="1">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eaLnBrk="0" hangingPunct="0">
                        <a:spcBef>
                          <a:spcPts val="0"/>
                        </a:spcBef>
                        <a:buClr>
                          <a:schemeClr val="accent1"/>
                        </a:buClr>
                        <a:buSzPct val="90000"/>
                      </a:pPr>
                      <a:endParaRPr lang="en-US" sz="800" b="1" spc="20" dirty="0" smtClean="0">
                        <a:solidFill>
                          <a:srgbClr val="FFFFFF"/>
                        </a:solidFill>
                        <a:latin typeface="Arial" charset="0"/>
                      </a:endParaRPr>
                    </a:p>
                  </a:txBody>
                  <a:tcPr marT="34290" marB="3429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C3C3C"/>
                    </a:solidFill>
                  </a:tcPr>
                </a:tc>
                <a:tc>
                  <a:txBody>
                    <a:bodyPr/>
                    <a:lstStyle/>
                    <a:p>
                      <a:endParaRPr lang="en-US"/>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p>
                      <a:pPr algn="r"/>
                      <a:endParaRPr lang="en-US" sz="1200" i="1" dirty="0">
                        <a:solidFill>
                          <a:srgbClr val="ECF0F3"/>
                        </a:solidFill>
                      </a:endParaRP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US" sz="1200" i="1" dirty="0" smtClean="0">
                          <a:solidFill>
                            <a:srgbClr val="ECF0F3"/>
                          </a:solidFill>
                        </a:rPr>
                        <a:t>NGFW /</a:t>
                      </a:r>
                      <a:r>
                        <a:rPr lang="en-US" sz="1200" i="1" baseline="0" dirty="0" smtClean="0">
                          <a:solidFill>
                            <a:srgbClr val="ECF0F3"/>
                          </a:solidFill>
                        </a:rPr>
                        <a:t> </a:t>
                      </a:r>
                      <a:r>
                        <a:rPr lang="en-US" sz="1200" i="1" dirty="0" smtClean="0">
                          <a:solidFill>
                            <a:srgbClr val="ECF0F3"/>
                          </a:solidFill>
                        </a:rPr>
                        <a:t>NGIPS</a:t>
                      </a:r>
                      <a:endParaRPr lang="en-US" sz="1200" i="1" dirty="0">
                        <a:solidFill>
                          <a:srgbClr val="ECF0F3"/>
                        </a:solidFill>
                      </a:endParaRP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69DB1"/>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2000" dirty="0"/>
                    </a:p>
                  </a:txBody>
                  <a:tcPr marL="102646" marR="10264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EBECB"/>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2000" dirty="0"/>
                    </a:p>
                  </a:txBody>
                  <a:tcPr marL="102646" marR="10264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EBECB"/>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2000" dirty="0"/>
                    </a:p>
                  </a:txBody>
                  <a:tcPr marL="102646" marR="102646" marT="38492" marB="384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EBEC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200" dirty="0"/>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2000" dirty="0">
                        <a:solidFill>
                          <a:srgbClr val="ECF0F3"/>
                        </a:solidFill>
                      </a:endParaRPr>
                    </a:p>
                  </a:txBody>
                  <a:tcPr marL="102646" marR="102646" marT="38492" marB="38492"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EBECB"/>
                    </a:solidFill>
                  </a:tcPr>
                </a:tc>
              </a:tr>
              <a:tr h="402734">
                <a:tc vMerge="1">
                  <a:txBody>
                    <a:bodyPr/>
                    <a:lstStyle/>
                    <a:p>
                      <a:endParaRPr lang="en-US"/>
                    </a:p>
                  </a:txBody>
                  <a:tcPr/>
                </a:tc>
                <a:tc gridSpan="3">
                  <a:txBody>
                    <a:bodyPr/>
                    <a:lstStyle/>
                    <a:p>
                      <a:pPr algn="r"/>
                      <a:r>
                        <a:rPr lang="en-US" sz="1200" b="0" i="1" dirty="0" smtClean="0">
                          <a:solidFill>
                            <a:srgbClr val="ECF0F3"/>
                          </a:solidFill>
                        </a:rPr>
                        <a:t>DEFW</a:t>
                      </a:r>
                      <a:endParaRPr lang="en-US" sz="1200" dirty="0"/>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69DB1"/>
                    </a:solidFill>
                  </a:tcPr>
                </a:tc>
                <a:tc hMerge="1">
                  <a:txBody>
                    <a:bodyPr/>
                    <a:lstStyle/>
                    <a:p>
                      <a:pPr algn="l"/>
                      <a:endParaRPr lang="en-US" sz="1200" i="1" dirty="0">
                        <a:solidFill>
                          <a:srgbClr val="ECF0F3"/>
                        </a:solidFill>
                      </a:endParaRP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69DB1"/>
                    </a:solidFill>
                  </a:tcPr>
                </a:tc>
                <a:tc hMerge="1">
                  <a:txBody>
                    <a:bodyPr/>
                    <a:lstStyle/>
                    <a:p>
                      <a:pPr algn="r"/>
                      <a:endParaRPr lang="en-US" sz="1200" i="1" dirty="0">
                        <a:solidFill>
                          <a:srgbClr val="ECF0F3"/>
                        </a:solidFill>
                      </a:endParaRP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EBECB"/>
                    </a:solidFill>
                  </a:tcPr>
                </a:tc>
                <a:tc>
                  <a:txBody>
                    <a:bodyPr/>
                    <a:lstStyle/>
                    <a:p>
                      <a:pPr algn="r"/>
                      <a:endParaRPr lang="en-US" sz="1200" i="1" dirty="0">
                        <a:solidFill>
                          <a:srgbClr val="ECF0F3"/>
                        </a:solidFill>
                      </a:endParaRP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p>
                      <a:pPr algn="r"/>
                      <a:endParaRPr lang="en-US" sz="1200" i="1" dirty="0">
                        <a:solidFill>
                          <a:srgbClr val="ECF0F3"/>
                        </a:solidFill>
                      </a:endParaRP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p>
                      <a:pPr algn="r"/>
                      <a:endParaRPr lang="en-US" sz="1200" i="1" dirty="0">
                        <a:solidFill>
                          <a:srgbClr val="ECF0F3"/>
                        </a:solidFill>
                      </a:endParaRP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p>
                      <a:endParaRPr lang="en-US" sz="1200" dirty="0"/>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vMerge="1">
                  <a:txBody>
                    <a:bodyPr/>
                    <a:lstStyle/>
                    <a:p>
                      <a:endParaRPr lang="en-US" sz="1200" dirty="0">
                        <a:solidFill>
                          <a:srgbClr val="ECF0F3"/>
                        </a:solidFill>
                      </a:endParaRPr>
                    </a:p>
                  </a:txBody>
                  <a:tcPr marL="102646" marR="102646" marT="28869" marB="28869"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r>
              <a:tr h="402734">
                <a:tc vMerge="1">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US" sz="800" dirty="0">
                        <a:solidFill>
                          <a:srgbClr val="FFFFFF"/>
                        </a:solidFill>
                      </a:endParaRPr>
                    </a:p>
                  </a:txBody>
                  <a:tcPr marT="34290" marB="3429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C3C3C"/>
                    </a:solidFill>
                  </a:tcPr>
                </a:tc>
                <a:tc>
                  <a:txBody>
                    <a:bodyPr/>
                    <a:lstStyle/>
                    <a:p>
                      <a:r>
                        <a:rPr lang="en-US" sz="1200" b="0" i="1" dirty="0" smtClean="0">
                          <a:solidFill>
                            <a:srgbClr val="ECF0F3"/>
                          </a:solidFill>
                        </a:rPr>
                        <a:t>UTM</a:t>
                      </a:r>
                      <a:endParaRPr lang="en-US" dirty="0"/>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69DB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smtClean="0">
                        <a:solidFill>
                          <a:srgbClr val="FFFFFF"/>
                        </a:solidFill>
                      </a:endParaRP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smtClean="0">
                        <a:solidFill>
                          <a:srgbClr val="FFFFFF"/>
                        </a:solidFill>
                      </a:endParaRP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200" dirty="0"/>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200" dirty="0"/>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200" dirty="0"/>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200" dirty="0"/>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200" dirty="0"/>
                    </a:p>
                  </a:txBody>
                  <a:tcPr marL="102646" marR="102646" marT="28869" marB="28869"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20000"/>
                        <a:lumOff val="80000"/>
                      </a:srgbClr>
                    </a:solidFill>
                  </a:tcPr>
                </a:tc>
              </a:tr>
              <a:tr h="42349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FFFFFF"/>
                          </a:solidFill>
                          <a:effectLst/>
                          <a:uLnTx/>
                          <a:uFillTx/>
                          <a:latin typeface="Arial"/>
                          <a:ea typeface="+mn-ea"/>
                          <a:cs typeface="Arial"/>
                        </a:rPr>
                        <a:t>Software &amp; Services</a:t>
                      </a:r>
                    </a:p>
                  </a:txBody>
                  <a:tcPr marL="102646" marR="102646" marT="28869" marB="28869" anchor="ctr">
                    <a:lnL w="952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C3C3C"/>
                    </a:solidFill>
                  </a:tcPr>
                </a:tc>
                <a:tc gridSpan="8">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2400" dirty="0"/>
                    </a:p>
                  </a:txBody>
                  <a:tcPr marL="102646" marR="102646" marT="28869" marB="28869" anchor="b">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FE6E6">
                        <a:lumMod val="25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marT="34290" marB="34290"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r h="30919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900" b="1" dirty="0" smtClean="0">
                          <a:solidFill>
                            <a:srgbClr val="FFFFFF"/>
                          </a:solidFill>
                          <a:latin typeface="Arial"/>
                          <a:cs typeface="Arial"/>
                        </a:rPr>
                        <a:t>Product Range</a:t>
                      </a:r>
                    </a:p>
                  </a:txBody>
                  <a:tcPr marL="102646" marR="102646" marT="28869" marB="28869" anchor="ctr">
                    <a:lnL w="952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C3C3C"/>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1" dirty="0" smtClean="0">
                          <a:solidFill>
                            <a:schemeClr val="bg1"/>
                          </a:solidFill>
                        </a:rPr>
                        <a:t>Entry</a:t>
                      </a:r>
                      <a:r>
                        <a:rPr lang="en-US" sz="900" b="1" baseline="0" dirty="0" smtClean="0">
                          <a:solidFill>
                            <a:schemeClr val="bg1"/>
                          </a:solidFill>
                        </a:rPr>
                        <a:t> </a:t>
                      </a:r>
                      <a:r>
                        <a:rPr lang="en-US" sz="900" b="1" dirty="0" smtClean="0">
                          <a:solidFill>
                            <a:schemeClr val="bg1"/>
                          </a:solidFill>
                        </a:rPr>
                        <a:t>Level</a:t>
                      </a: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50000"/>
                      </a:srgbClr>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b="1" dirty="0" smtClean="0">
                        <a:solidFill>
                          <a:schemeClr val="bg1"/>
                        </a:solidFill>
                      </a:endParaRP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5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1" dirty="0" smtClean="0">
                          <a:solidFill>
                            <a:schemeClr val="bg1"/>
                          </a:solidFill>
                        </a:rPr>
                        <a:t>Mid Range</a:t>
                      </a: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50000"/>
                      </a:srgbClr>
                    </a:solidFill>
                  </a:tcPr>
                </a:tc>
                <a:tc hMerge="1">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800" b="0" dirty="0" smtClean="0">
                        <a:solidFill>
                          <a:schemeClr val="tx1"/>
                        </a:solidFill>
                      </a:endParaRPr>
                    </a:p>
                  </a:txBody>
                  <a:tcPr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1" dirty="0" smtClean="0">
                          <a:solidFill>
                            <a:schemeClr val="bg1"/>
                          </a:solidFill>
                        </a:rPr>
                        <a:t>High End</a:t>
                      </a:r>
                    </a:p>
                  </a:txBody>
                  <a:tcPr marL="102646" marR="102646" marT="28869" marB="288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50000"/>
                      </a:srgbClr>
                    </a:solidFill>
                  </a:tcPr>
                </a:tc>
                <a:tc hMerge="1">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800" b="0" baseline="0" dirty="0" smtClean="0">
                        <a:solidFill>
                          <a:schemeClr val="tx1"/>
                        </a:solidFill>
                      </a:endParaRPr>
                    </a:p>
                  </a:txBody>
                  <a:tcPr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0" dirty="0" smtClean="0">
                        <a:solidFill>
                          <a:schemeClr val="bg1"/>
                        </a:solidFill>
                      </a:endParaRP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tx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b="1" dirty="0" smtClean="0">
                          <a:solidFill>
                            <a:schemeClr val="bg1"/>
                          </a:solidFill>
                        </a:rPr>
                        <a:t>Virtual Appliances</a:t>
                      </a:r>
                    </a:p>
                  </a:txBody>
                  <a:tcPr marL="102646" marR="102646" marT="28869" marB="28869"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77777">
                        <a:lumMod val="50000"/>
                      </a:srgbClr>
                    </a:solidFill>
                  </a:tcPr>
                </a:tc>
              </a:tr>
            </a:tbl>
          </a:graphicData>
        </a:graphic>
      </p:graphicFrame>
      <p:grpSp>
        <p:nvGrpSpPr>
          <p:cNvPr id="112" name="Group 111"/>
          <p:cNvGrpSpPr/>
          <p:nvPr/>
        </p:nvGrpSpPr>
        <p:grpSpPr>
          <a:xfrm>
            <a:off x="2535353" y="3996791"/>
            <a:ext cx="1610131" cy="400110"/>
            <a:chOff x="2434816" y="3236662"/>
            <a:chExt cx="1610131" cy="533479"/>
          </a:xfrm>
        </p:grpSpPr>
        <p:pic>
          <p:nvPicPr>
            <p:cNvPr id="113" name="Picture 1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34816" y="3296790"/>
              <a:ext cx="231140" cy="392852"/>
            </a:xfrm>
            <a:prstGeom prst="rect">
              <a:avLst/>
            </a:prstGeom>
          </p:spPr>
        </p:pic>
        <p:sp>
          <p:nvSpPr>
            <p:cNvPr id="114" name="Rectangle 113"/>
            <p:cNvSpPr/>
            <p:nvPr/>
          </p:nvSpPr>
          <p:spPr>
            <a:xfrm>
              <a:off x="2682880" y="3236662"/>
              <a:ext cx="1362067" cy="533479"/>
            </a:xfrm>
            <a:prstGeom prst="rect">
              <a:avLst/>
            </a:prstGeom>
          </p:spPr>
          <p:txBody>
            <a:bodyPr wrap="square">
              <a:spAutoFit/>
            </a:bodyPr>
            <a:lstStyle/>
            <a:p>
              <a:pPr defTabSz="914362">
                <a:defRPr/>
              </a:pPr>
              <a:r>
                <a:rPr lang="en-US" sz="1000" b="1" kern="0" dirty="0">
                  <a:solidFill>
                    <a:srgbClr val="FFFFFF"/>
                  </a:solidFill>
                  <a:cs typeface="Helvetica 55 Roman"/>
                </a:rPr>
                <a:t>FortiGuard</a:t>
              </a:r>
            </a:p>
            <a:p>
              <a:pPr defTabSz="914362">
                <a:defRPr/>
              </a:pPr>
              <a:r>
                <a:rPr lang="en-US" sz="1000" b="1" kern="0" dirty="0">
                  <a:solidFill>
                    <a:srgbClr val="FFFFFF"/>
                  </a:solidFill>
                  <a:cs typeface="Helvetica 55 Roman"/>
                </a:rPr>
                <a:t>Security Services</a:t>
              </a:r>
            </a:p>
          </p:txBody>
        </p:sp>
      </p:grpSp>
      <p:grpSp>
        <p:nvGrpSpPr>
          <p:cNvPr id="115" name="Group 114"/>
          <p:cNvGrpSpPr/>
          <p:nvPr/>
        </p:nvGrpSpPr>
        <p:grpSpPr>
          <a:xfrm>
            <a:off x="4366575" y="3996791"/>
            <a:ext cx="1659077" cy="400110"/>
            <a:chOff x="4454922" y="3249611"/>
            <a:chExt cx="1659077" cy="533479"/>
          </a:xfrm>
        </p:grpSpPr>
        <p:pic>
          <p:nvPicPr>
            <p:cNvPr id="116" name="Picture 1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54922" y="3310114"/>
              <a:ext cx="304800" cy="406399"/>
            </a:xfrm>
            <a:prstGeom prst="rect">
              <a:avLst/>
            </a:prstGeom>
          </p:spPr>
        </p:pic>
        <p:sp>
          <p:nvSpPr>
            <p:cNvPr id="117" name="Rectangle 116"/>
            <p:cNvSpPr/>
            <p:nvPr/>
          </p:nvSpPr>
          <p:spPr>
            <a:xfrm>
              <a:off x="4751932" y="3249611"/>
              <a:ext cx="1362067" cy="533479"/>
            </a:xfrm>
            <a:prstGeom prst="rect">
              <a:avLst/>
            </a:prstGeom>
          </p:spPr>
          <p:txBody>
            <a:bodyPr wrap="square">
              <a:spAutoFit/>
            </a:bodyPr>
            <a:lstStyle/>
            <a:p>
              <a:pPr defTabSz="914362">
                <a:defRPr/>
              </a:pPr>
              <a:r>
                <a:rPr lang="en-US" sz="1000" b="1" kern="0" dirty="0">
                  <a:solidFill>
                    <a:srgbClr val="FFFFFF"/>
                  </a:solidFill>
                  <a:cs typeface="Helvetica 55 Roman"/>
                </a:rPr>
                <a:t>FortiOS</a:t>
              </a:r>
            </a:p>
            <a:p>
              <a:pPr defTabSz="914362">
                <a:defRPr/>
              </a:pPr>
              <a:r>
                <a:rPr lang="en-US" sz="1000" b="1" kern="0" dirty="0">
                  <a:solidFill>
                    <a:srgbClr val="FFFFFF"/>
                  </a:solidFill>
                  <a:cs typeface="Helvetica 55 Roman"/>
                </a:rPr>
                <a:t>Operating System</a:t>
              </a:r>
            </a:p>
          </p:txBody>
        </p:sp>
      </p:grpSp>
      <p:grpSp>
        <p:nvGrpSpPr>
          <p:cNvPr id="118" name="Group 117"/>
          <p:cNvGrpSpPr/>
          <p:nvPr/>
        </p:nvGrpSpPr>
        <p:grpSpPr>
          <a:xfrm>
            <a:off x="6219631" y="3996791"/>
            <a:ext cx="1672616" cy="400110"/>
            <a:chOff x="6119094" y="3249611"/>
            <a:chExt cx="1672616" cy="533479"/>
          </a:xfrm>
        </p:grpSpPr>
        <p:pic>
          <p:nvPicPr>
            <p:cNvPr id="119" name="Picture 1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19094" y="3310114"/>
              <a:ext cx="313055" cy="417406"/>
            </a:xfrm>
            <a:prstGeom prst="rect">
              <a:avLst/>
            </a:prstGeom>
          </p:spPr>
        </p:pic>
        <p:sp>
          <p:nvSpPr>
            <p:cNvPr id="120" name="Rectangle 119"/>
            <p:cNvSpPr/>
            <p:nvPr/>
          </p:nvSpPr>
          <p:spPr>
            <a:xfrm>
              <a:off x="6429643" y="3249611"/>
              <a:ext cx="1362067" cy="533479"/>
            </a:xfrm>
            <a:prstGeom prst="rect">
              <a:avLst/>
            </a:prstGeom>
          </p:spPr>
          <p:txBody>
            <a:bodyPr wrap="square">
              <a:spAutoFit/>
            </a:bodyPr>
            <a:lstStyle/>
            <a:p>
              <a:pPr defTabSz="914362">
                <a:defRPr/>
              </a:pPr>
              <a:r>
                <a:rPr lang="en-US" sz="1000" b="1" kern="0" dirty="0">
                  <a:solidFill>
                    <a:srgbClr val="FFFFFF"/>
                  </a:solidFill>
                  <a:cs typeface="Helvetica 55 Roman"/>
                </a:rPr>
                <a:t>FortiCare</a:t>
              </a:r>
            </a:p>
            <a:p>
              <a:pPr defTabSz="914362">
                <a:defRPr/>
              </a:pPr>
              <a:r>
                <a:rPr lang="en-US" sz="1000" b="1" kern="0" dirty="0">
                  <a:solidFill>
                    <a:srgbClr val="FFFFFF"/>
                  </a:solidFill>
                  <a:cs typeface="Helvetica 55 Roman"/>
                </a:rPr>
                <a:t>Support Services</a:t>
              </a:r>
            </a:p>
          </p:txBody>
        </p:sp>
      </p:grpSp>
      <p:sp>
        <p:nvSpPr>
          <p:cNvPr id="67" name="Shape 57"/>
          <p:cNvSpPr/>
          <p:nvPr/>
        </p:nvSpPr>
        <p:spPr>
          <a:xfrm rot="19592645" flipV="1">
            <a:off x="1645943" y="1705896"/>
            <a:ext cx="6483192" cy="2455007"/>
          </a:xfrm>
          <a:custGeom>
            <a:avLst/>
            <a:gdLst>
              <a:gd name="connsiteX0" fmla="*/ 0 w 7427560"/>
              <a:gd name="connsiteY0" fmla="*/ 3786316 h 3786316"/>
              <a:gd name="connsiteX1" fmla="*/ 6252363 w 7427560"/>
              <a:gd name="connsiteY1" fmla="*/ 473290 h 3786316"/>
              <a:gd name="connsiteX2" fmla="*/ 6199036 w 7427560"/>
              <a:gd name="connsiteY2" fmla="*/ 0 h 3786316"/>
              <a:gd name="connsiteX3" fmla="*/ 7427560 w 7427560"/>
              <a:gd name="connsiteY3" fmla="*/ 703952 h 3786316"/>
              <a:gd name="connsiteX4" fmla="*/ 6400331 w 7427560"/>
              <a:gd name="connsiteY4" fmla="*/ 1786535 h 3786316"/>
              <a:gd name="connsiteX5" fmla="*/ 6347004 w 7427560"/>
              <a:gd name="connsiteY5" fmla="*/ 1313246 h 3786316"/>
              <a:gd name="connsiteX6" fmla="*/ 0 w 7427560"/>
              <a:gd name="connsiteY6" fmla="*/ 3786316 h 3786316"/>
              <a:gd name="connsiteX0" fmla="*/ 0 w 7425232"/>
              <a:gd name="connsiteY0" fmla="*/ 3786316 h 3786316"/>
              <a:gd name="connsiteX1" fmla="*/ 6252363 w 7425232"/>
              <a:gd name="connsiteY1" fmla="*/ 473290 h 3786316"/>
              <a:gd name="connsiteX2" fmla="*/ 6199036 w 7425232"/>
              <a:gd name="connsiteY2" fmla="*/ 0 h 3786316"/>
              <a:gd name="connsiteX3" fmla="*/ 7425232 w 7425232"/>
              <a:gd name="connsiteY3" fmla="*/ 927691 h 3786316"/>
              <a:gd name="connsiteX4" fmla="*/ 6400331 w 7425232"/>
              <a:gd name="connsiteY4" fmla="*/ 1786535 h 3786316"/>
              <a:gd name="connsiteX5" fmla="*/ 6347004 w 7425232"/>
              <a:gd name="connsiteY5" fmla="*/ 1313246 h 3786316"/>
              <a:gd name="connsiteX6" fmla="*/ 0 w 7425232"/>
              <a:gd name="connsiteY6" fmla="*/ 3786316 h 3786316"/>
              <a:gd name="connsiteX0" fmla="*/ 0 w 7400249"/>
              <a:gd name="connsiteY0" fmla="*/ 3786316 h 3786316"/>
              <a:gd name="connsiteX1" fmla="*/ 6252363 w 7400249"/>
              <a:gd name="connsiteY1" fmla="*/ 473290 h 3786316"/>
              <a:gd name="connsiteX2" fmla="*/ 6199036 w 7400249"/>
              <a:gd name="connsiteY2" fmla="*/ 0 h 3786316"/>
              <a:gd name="connsiteX3" fmla="*/ 7400249 w 7400249"/>
              <a:gd name="connsiteY3" fmla="*/ 955204 h 3786316"/>
              <a:gd name="connsiteX4" fmla="*/ 6400331 w 7400249"/>
              <a:gd name="connsiteY4" fmla="*/ 1786535 h 3786316"/>
              <a:gd name="connsiteX5" fmla="*/ 6347004 w 7400249"/>
              <a:gd name="connsiteY5" fmla="*/ 1313246 h 3786316"/>
              <a:gd name="connsiteX6" fmla="*/ 0 w 7400249"/>
              <a:gd name="connsiteY6" fmla="*/ 3786316 h 3786316"/>
              <a:gd name="connsiteX0" fmla="*/ 0 w 7375265"/>
              <a:gd name="connsiteY0" fmla="*/ 3786316 h 3786316"/>
              <a:gd name="connsiteX1" fmla="*/ 6252363 w 7375265"/>
              <a:gd name="connsiteY1" fmla="*/ 473290 h 3786316"/>
              <a:gd name="connsiteX2" fmla="*/ 6199036 w 7375265"/>
              <a:gd name="connsiteY2" fmla="*/ 0 h 3786316"/>
              <a:gd name="connsiteX3" fmla="*/ 7375265 w 7375265"/>
              <a:gd name="connsiteY3" fmla="*/ 982716 h 3786316"/>
              <a:gd name="connsiteX4" fmla="*/ 6400331 w 7375265"/>
              <a:gd name="connsiteY4" fmla="*/ 1786535 h 3786316"/>
              <a:gd name="connsiteX5" fmla="*/ 6347004 w 7375265"/>
              <a:gd name="connsiteY5" fmla="*/ 1313246 h 3786316"/>
              <a:gd name="connsiteX6" fmla="*/ 0 w 7375265"/>
              <a:gd name="connsiteY6" fmla="*/ 3786316 h 3786316"/>
              <a:gd name="connsiteX0" fmla="*/ 0 w 7382229"/>
              <a:gd name="connsiteY0" fmla="*/ 3786316 h 3786316"/>
              <a:gd name="connsiteX1" fmla="*/ 6252363 w 7382229"/>
              <a:gd name="connsiteY1" fmla="*/ 473290 h 3786316"/>
              <a:gd name="connsiteX2" fmla="*/ 6199036 w 7382229"/>
              <a:gd name="connsiteY2" fmla="*/ 0 h 3786316"/>
              <a:gd name="connsiteX3" fmla="*/ 7382229 w 7382229"/>
              <a:gd name="connsiteY3" fmla="*/ 956493 h 3786316"/>
              <a:gd name="connsiteX4" fmla="*/ 6400331 w 7382229"/>
              <a:gd name="connsiteY4" fmla="*/ 1786535 h 3786316"/>
              <a:gd name="connsiteX5" fmla="*/ 6347004 w 7382229"/>
              <a:gd name="connsiteY5" fmla="*/ 1313246 h 3786316"/>
              <a:gd name="connsiteX6" fmla="*/ 0 w 7382229"/>
              <a:gd name="connsiteY6" fmla="*/ 3786316 h 3786316"/>
              <a:gd name="connsiteX0" fmla="*/ 0 w 7382229"/>
              <a:gd name="connsiteY0" fmla="*/ 3786316 h 3786316"/>
              <a:gd name="connsiteX1" fmla="*/ 6252363 w 7382229"/>
              <a:gd name="connsiteY1" fmla="*/ 473290 h 3786316"/>
              <a:gd name="connsiteX2" fmla="*/ 6199036 w 7382229"/>
              <a:gd name="connsiteY2" fmla="*/ 0 h 3786316"/>
              <a:gd name="connsiteX3" fmla="*/ 7382229 w 7382229"/>
              <a:gd name="connsiteY3" fmla="*/ 956493 h 3786316"/>
              <a:gd name="connsiteX4" fmla="*/ 6468032 w 7382229"/>
              <a:gd name="connsiteY4" fmla="*/ 1953176 h 3786316"/>
              <a:gd name="connsiteX5" fmla="*/ 6347004 w 7382229"/>
              <a:gd name="connsiteY5" fmla="*/ 1313246 h 3786316"/>
              <a:gd name="connsiteX6" fmla="*/ 0 w 7382229"/>
              <a:gd name="connsiteY6" fmla="*/ 3786316 h 3786316"/>
              <a:gd name="connsiteX0" fmla="*/ 0 w 7299949"/>
              <a:gd name="connsiteY0" fmla="*/ 3786316 h 3786316"/>
              <a:gd name="connsiteX1" fmla="*/ 6252363 w 7299949"/>
              <a:gd name="connsiteY1" fmla="*/ 473290 h 3786316"/>
              <a:gd name="connsiteX2" fmla="*/ 6199036 w 7299949"/>
              <a:gd name="connsiteY2" fmla="*/ 0 h 3786316"/>
              <a:gd name="connsiteX3" fmla="*/ 7299949 w 7299949"/>
              <a:gd name="connsiteY3" fmla="*/ 1115125 h 3786316"/>
              <a:gd name="connsiteX4" fmla="*/ 6468032 w 7299949"/>
              <a:gd name="connsiteY4" fmla="*/ 1953176 h 3786316"/>
              <a:gd name="connsiteX5" fmla="*/ 6347004 w 7299949"/>
              <a:gd name="connsiteY5" fmla="*/ 1313246 h 3786316"/>
              <a:gd name="connsiteX6" fmla="*/ 0 w 7299949"/>
              <a:gd name="connsiteY6" fmla="*/ 3786316 h 3786316"/>
              <a:gd name="connsiteX0" fmla="*/ 0 w 7299949"/>
              <a:gd name="connsiteY0" fmla="*/ 3786316 h 3786316"/>
              <a:gd name="connsiteX1" fmla="*/ 6252363 w 7299949"/>
              <a:gd name="connsiteY1" fmla="*/ 473290 h 3786316"/>
              <a:gd name="connsiteX2" fmla="*/ 6199036 w 7299949"/>
              <a:gd name="connsiteY2" fmla="*/ 0 h 3786316"/>
              <a:gd name="connsiteX3" fmla="*/ 7299949 w 7299949"/>
              <a:gd name="connsiteY3" fmla="*/ 1115125 h 3786316"/>
              <a:gd name="connsiteX4" fmla="*/ 6417717 w 7299949"/>
              <a:gd name="connsiteY4" fmla="*/ 1797679 h 3786316"/>
              <a:gd name="connsiteX5" fmla="*/ 6347004 w 7299949"/>
              <a:gd name="connsiteY5" fmla="*/ 1313246 h 3786316"/>
              <a:gd name="connsiteX6" fmla="*/ 0 w 7299949"/>
              <a:gd name="connsiteY6" fmla="*/ 3786316 h 3786316"/>
              <a:gd name="connsiteX0" fmla="*/ 0 w 7269185"/>
              <a:gd name="connsiteY0" fmla="*/ 3786316 h 3786316"/>
              <a:gd name="connsiteX1" fmla="*/ 6252363 w 7269185"/>
              <a:gd name="connsiteY1" fmla="*/ 473290 h 3786316"/>
              <a:gd name="connsiteX2" fmla="*/ 6199036 w 7269185"/>
              <a:gd name="connsiteY2" fmla="*/ 0 h 3786316"/>
              <a:gd name="connsiteX3" fmla="*/ 7269184 w 7269185"/>
              <a:gd name="connsiteY3" fmla="*/ 1025704 h 3786316"/>
              <a:gd name="connsiteX4" fmla="*/ 6417717 w 7269185"/>
              <a:gd name="connsiteY4" fmla="*/ 1797679 h 3786316"/>
              <a:gd name="connsiteX5" fmla="*/ 6347004 w 7269185"/>
              <a:gd name="connsiteY5" fmla="*/ 1313246 h 3786316"/>
              <a:gd name="connsiteX6" fmla="*/ 0 w 7269185"/>
              <a:gd name="connsiteY6" fmla="*/ 3786316 h 37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9185" h="3786316">
                <a:moveTo>
                  <a:pt x="0" y="3786316"/>
                </a:moveTo>
                <a:cubicBezTo>
                  <a:pt x="825285" y="2103509"/>
                  <a:pt x="2909406" y="999167"/>
                  <a:pt x="6252363" y="473290"/>
                </a:cubicBezTo>
                <a:lnTo>
                  <a:pt x="6199036" y="0"/>
                </a:lnTo>
                <a:lnTo>
                  <a:pt x="7269184" y="1025704"/>
                </a:lnTo>
                <a:lnTo>
                  <a:pt x="6417717" y="1797679"/>
                </a:lnTo>
                <a:lnTo>
                  <a:pt x="6347004" y="1313246"/>
                </a:lnTo>
                <a:cubicBezTo>
                  <a:pt x="3353595" y="1523597"/>
                  <a:pt x="1237927" y="2347953"/>
                  <a:pt x="0" y="3786316"/>
                </a:cubicBezTo>
                <a:close/>
              </a:path>
            </a:pathLst>
          </a:custGeom>
          <a:gradFill rotWithShape="1">
            <a:gsLst>
              <a:gs pos="0">
                <a:srgbClr val="36424A">
                  <a:tint val="100000"/>
                  <a:shade val="100000"/>
                  <a:satMod val="130000"/>
                  <a:alpha val="70000"/>
                </a:srgbClr>
              </a:gs>
              <a:gs pos="100000">
                <a:srgbClr val="36424A">
                  <a:tint val="50000"/>
                  <a:shade val="100000"/>
                  <a:satMod val="350000"/>
                  <a:alpha val="7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a:lstStyle/>
          <a:p>
            <a:endParaRPr lang="en-US" dirty="0"/>
          </a:p>
          <a:p>
            <a:endParaRPr lang="en-US" dirty="0"/>
          </a:p>
        </p:txBody>
      </p:sp>
      <p:pic>
        <p:nvPicPr>
          <p:cNvPr id="121" name="Picture 12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55231" y="1714912"/>
            <a:ext cx="526923" cy="528066"/>
          </a:xfrm>
          <a:prstGeom prst="rect">
            <a:avLst/>
          </a:prstGeom>
        </p:spPr>
      </p:pic>
      <p:sp>
        <p:nvSpPr>
          <p:cNvPr id="128" name="Rounded Rectangle 127"/>
          <p:cNvSpPr/>
          <p:nvPr/>
        </p:nvSpPr>
        <p:spPr bwMode="invGray">
          <a:xfrm>
            <a:off x="3236224" y="2397847"/>
            <a:ext cx="647405" cy="276999"/>
          </a:xfrm>
          <a:prstGeom prst="roundRect">
            <a:avLst/>
          </a:prstGeom>
          <a:solidFill>
            <a:srgbClr val="465B6D"/>
          </a:solidFill>
          <a:ln w="9525">
            <a:solidFill>
              <a:srgbClr val="777777">
                <a:lumMod val="40000"/>
                <a:lumOff val="60000"/>
              </a:srgbClr>
            </a:solidFill>
            <a:round/>
            <a:headEnd/>
            <a:tailEnd/>
          </a:ln>
          <a:extLst/>
        </p:spPr>
        <p:txBody>
          <a:bodyPr wrap="square" lIns="91436" tIns="45718" rIns="91436" bIns="45718" rtlCol="0" anchor="ctr"/>
          <a:lstStyle/>
          <a:p>
            <a:pPr algn="ctr" defTabSz="342865">
              <a:defRPr/>
            </a:pPr>
            <a:r>
              <a:rPr lang="en-US" sz="900" b="1" kern="0" dirty="0">
                <a:solidFill>
                  <a:srgbClr val="FFFFFF"/>
                </a:solidFill>
              </a:rPr>
              <a:t>100</a:t>
            </a:r>
            <a:r>
              <a:rPr lang="en-US" sz="900" b="1" kern="0" dirty="0" smtClean="0">
                <a:solidFill>
                  <a:srgbClr val="FFFFFF"/>
                </a:solidFill>
              </a:rPr>
              <a:t>-500 </a:t>
            </a:r>
            <a:r>
              <a:rPr lang="en-US" sz="900" b="1" kern="0" dirty="0">
                <a:solidFill>
                  <a:srgbClr val="FFFFFF"/>
                </a:solidFill>
              </a:rPr>
              <a:t>Series</a:t>
            </a:r>
          </a:p>
        </p:txBody>
      </p:sp>
      <p:sp>
        <p:nvSpPr>
          <p:cNvPr id="129" name="Rounded Rectangle 128"/>
          <p:cNvSpPr/>
          <p:nvPr/>
        </p:nvSpPr>
        <p:spPr bwMode="invGray">
          <a:xfrm>
            <a:off x="1232524" y="3047207"/>
            <a:ext cx="647405" cy="276999"/>
          </a:xfrm>
          <a:prstGeom prst="roundRect">
            <a:avLst/>
          </a:prstGeom>
          <a:solidFill>
            <a:srgbClr val="465B6D"/>
          </a:solidFill>
          <a:ln w="9525">
            <a:solidFill>
              <a:srgbClr val="777777">
                <a:lumMod val="40000"/>
                <a:lumOff val="60000"/>
              </a:srgbClr>
            </a:solidFill>
            <a:round/>
            <a:headEnd/>
            <a:tailEnd/>
          </a:ln>
          <a:extLst/>
        </p:spPr>
        <p:txBody>
          <a:bodyPr wrap="square" lIns="91436" tIns="45718" rIns="91436" bIns="45718" rtlCol="0" anchor="ctr"/>
          <a:lstStyle/>
          <a:p>
            <a:pPr algn="ctr" defTabSz="342865">
              <a:defRPr/>
            </a:pPr>
            <a:r>
              <a:rPr lang="en-US" sz="900" b="1" kern="0" dirty="0">
                <a:solidFill>
                  <a:srgbClr val="FFFFFF"/>
                </a:solidFill>
              </a:rPr>
              <a:t>30</a:t>
            </a:r>
            <a:r>
              <a:rPr lang="en-US" sz="900" b="1" kern="0" dirty="0" smtClean="0">
                <a:solidFill>
                  <a:srgbClr val="FFFFFF"/>
                </a:solidFill>
              </a:rPr>
              <a:t>-50 </a:t>
            </a:r>
            <a:r>
              <a:rPr lang="en-US" sz="900" b="1" kern="0" dirty="0">
                <a:solidFill>
                  <a:srgbClr val="FFFFFF"/>
                </a:solidFill>
              </a:rPr>
              <a:t>Series</a:t>
            </a:r>
          </a:p>
        </p:txBody>
      </p:sp>
      <p:sp>
        <p:nvSpPr>
          <p:cNvPr id="130" name="Rounded Rectangle 129"/>
          <p:cNvSpPr/>
          <p:nvPr/>
        </p:nvSpPr>
        <p:spPr bwMode="invGray">
          <a:xfrm>
            <a:off x="4188759" y="2052990"/>
            <a:ext cx="647405" cy="276999"/>
          </a:xfrm>
          <a:prstGeom prst="roundRect">
            <a:avLst/>
          </a:prstGeom>
          <a:solidFill>
            <a:srgbClr val="465B6D"/>
          </a:solidFill>
          <a:ln w="9525">
            <a:solidFill>
              <a:srgbClr val="777777">
                <a:lumMod val="40000"/>
                <a:lumOff val="60000"/>
              </a:srgbClr>
            </a:solidFill>
            <a:round/>
            <a:headEnd/>
            <a:tailEnd/>
          </a:ln>
          <a:extLst/>
        </p:spPr>
        <p:txBody>
          <a:bodyPr wrap="square" lIns="91436" tIns="45718" rIns="91436" bIns="45718" rtlCol="0" anchor="ctr"/>
          <a:lstStyle/>
          <a:p>
            <a:pPr algn="ctr" defTabSz="342865">
              <a:defRPr/>
            </a:pPr>
            <a:r>
              <a:rPr lang="en-US" sz="900" b="1" kern="0" dirty="0">
                <a:solidFill>
                  <a:srgbClr val="FFFFFF"/>
                </a:solidFill>
              </a:rPr>
              <a:t>6</a:t>
            </a:r>
            <a:r>
              <a:rPr lang="en-US" sz="900" b="1" kern="0" dirty="0" smtClean="0">
                <a:solidFill>
                  <a:srgbClr val="FFFFFF"/>
                </a:solidFill>
              </a:rPr>
              <a:t>00</a:t>
            </a:r>
            <a:r>
              <a:rPr lang="en-US" sz="900" b="1" kern="0" dirty="0">
                <a:solidFill>
                  <a:srgbClr val="FFFFFF"/>
                </a:solidFill>
              </a:rPr>
              <a:t>-900 Series</a:t>
            </a:r>
          </a:p>
        </p:txBody>
      </p:sp>
      <p:sp>
        <p:nvSpPr>
          <p:cNvPr id="131" name="Rounded Rectangle 130"/>
          <p:cNvSpPr/>
          <p:nvPr/>
        </p:nvSpPr>
        <p:spPr bwMode="invGray">
          <a:xfrm>
            <a:off x="5105139" y="1752736"/>
            <a:ext cx="849572" cy="276999"/>
          </a:xfrm>
          <a:prstGeom prst="roundRect">
            <a:avLst/>
          </a:prstGeom>
          <a:solidFill>
            <a:srgbClr val="465B6D"/>
          </a:solidFill>
          <a:ln w="9525">
            <a:solidFill>
              <a:srgbClr val="777777">
                <a:lumMod val="40000"/>
                <a:lumOff val="60000"/>
              </a:srgbClr>
            </a:solidFill>
            <a:round/>
            <a:headEnd/>
            <a:tailEnd/>
          </a:ln>
          <a:extLst/>
        </p:spPr>
        <p:txBody>
          <a:bodyPr wrap="square" lIns="91436" tIns="45718" rIns="91436" bIns="45718" rtlCol="0" anchor="ctr"/>
          <a:lstStyle/>
          <a:p>
            <a:pPr algn="ctr" defTabSz="342865">
              <a:defRPr/>
            </a:pPr>
            <a:r>
              <a:rPr lang="en-US" sz="900" b="1" kern="0" dirty="0" smtClean="0">
                <a:solidFill>
                  <a:srgbClr val="FFFFFF"/>
                </a:solidFill>
              </a:rPr>
              <a:t>1000-2000 </a:t>
            </a:r>
            <a:r>
              <a:rPr lang="en-US" sz="900" b="1" kern="0" dirty="0">
                <a:solidFill>
                  <a:srgbClr val="FFFFFF"/>
                </a:solidFill>
              </a:rPr>
              <a:t>Series</a:t>
            </a:r>
          </a:p>
        </p:txBody>
      </p:sp>
      <p:sp>
        <p:nvSpPr>
          <p:cNvPr id="132" name="Rounded Rectangle 131"/>
          <p:cNvSpPr/>
          <p:nvPr/>
        </p:nvSpPr>
        <p:spPr bwMode="invGray">
          <a:xfrm>
            <a:off x="6185006" y="2447877"/>
            <a:ext cx="647405" cy="276999"/>
          </a:xfrm>
          <a:prstGeom prst="roundRect">
            <a:avLst/>
          </a:prstGeom>
          <a:solidFill>
            <a:srgbClr val="465B6D"/>
          </a:solidFill>
          <a:ln w="9525">
            <a:solidFill>
              <a:srgbClr val="777777">
                <a:lumMod val="40000"/>
                <a:lumOff val="60000"/>
              </a:srgbClr>
            </a:solidFill>
            <a:round/>
            <a:headEnd/>
            <a:tailEnd/>
          </a:ln>
          <a:extLst/>
        </p:spPr>
        <p:txBody>
          <a:bodyPr wrap="square" lIns="91436" tIns="45718" rIns="91436" bIns="45718" rtlCol="0" anchor="ctr"/>
          <a:lstStyle/>
          <a:p>
            <a:pPr algn="ctr" defTabSz="342865">
              <a:defRPr/>
            </a:pPr>
            <a:r>
              <a:rPr lang="en-US" sz="900" b="1" kern="0" dirty="0">
                <a:solidFill>
                  <a:srgbClr val="FFFFFF"/>
                </a:solidFill>
              </a:rPr>
              <a:t>3000 Series</a:t>
            </a:r>
          </a:p>
        </p:txBody>
      </p:sp>
      <p:sp>
        <p:nvSpPr>
          <p:cNvPr id="133" name="Rounded Rectangle 132"/>
          <p:cNvSpPr/>
          <p:nvPr/>
        </p:nvSpPr>
        <p:spPr bwMode="invGray">
          <a:xfrm>
            <a:off x="7243536" y="2419879"/>
            <a:ext cx="647405" cy="276999"/>
          </a:xfrm>
          <a:prstGeom prst="roundRect">
            <a:avLst/>
          </a:prstGeom>
          <a:solidFill>
            <a:srgbClr val="465B6D"/>
          </a:solidFill>
          <a:ln w="9525">
            <a:solidFill>
              <a:srgbClr val="777777">
                <a:lumMod val="40000"/>
                <a:lumOff val="60000"/>
              </a:srgbClr>
            </a:solidFill>
            <a:round/>
            <a:headEnd/>
            <a:tailEnd/>
          </a:ln>
          <a:extLst/>
        </p:spPr>
        <p:txBody>
          <a:bodyPr wrap="square" lIns="91436" tIns="45718" rIns="91436" bIns="45718" rtlCol="0" anchor="ctr"/>
          <a:lstStyle/>
          <a:p>
            <a:pPr algn="ctr" defTabSz="342865">
              <a:defRPr/>
            </a:pPr>
            <a:r>
              <a:rPr lang="en-US" sz="900" b="1" kern="0" dirty="0">
                <a:solidFill>
                  <a:srgbClr val="FFFFFF"/>
                </a:solidFill>
              </a:rPr>
              <a:t>5000 Series</a:t>
            </a:r>
          </a:p>
        </p:txBody>
      </p:sp>
      <p:sp>
        <p:nvSpPr>
          <p:cNvPr id="134" name="Rounded Rectangle 133"/>
          <p:cNvSpPr/>
          <p:nvPr/>
        </p:nvSpPr>
        <p:spPr bwMode="invGray">
          <a:xfrm>
            <a:off x="8195618" y="2298067"/>
            <a:ext cx="647405" cy="276999"/>
          </a:xfrm>
          <a:prstGeom prst="roundRect">
            <a:avLst/>
          </a:prstGeom>
          <a:solidFill>
            <a:srgbClr val="465B6D"/>
          </a:solidFill>
          <a:ln w="9525">
            <a:solidFill>
              <a:srgbClr val="777777">
                <a:lumMod val="40000"/>
                <a:lumOff val="60000"/>
              </a:srgbClr>
            </a:solidFill>
            <a:round/>
            <a:headEnd/>
            <a:tailEnd/>
          </a:ln>
          <a:extLst/>
        </p:spPr>
        <p:txBody>
          <a:bodyPr wrap="square" lIns="91436" tIns="45718" rIns="91436" bIns="45718" rtlCol="0" anchor="ctr"/>
          <a:lstStyle/>
          <a:p>
            <a:pPr algn="ctr" defTabSz="342865">
              <a:defRPr/>
            </a:pPr>
            <a:r>
              <a:rPr lang="en-US" sz="900" b="1" kern="0" dirty="0">
                <a:solidFill>
                  <a:srgbClr val="FFFFFF"/>
                </a:solidFill>
              </a:rPr>
              <a:t>VM Series</a:t>
            </a:r>
          </a:p>
        </p:txBody>
      </p:sp>
      <p:pic>
        <p:nvPicPr>
          <p:cNvPr id="68" name="Picture 67" descr="FG-Family-HighEnd-Chassis.em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44012" y="1509355"/>
            <a:ext cx="799535" cy="888492"/>
          </a:xfrm>
          <a:prstGeom prst="rect">
            <a:avLst/>
          </a:prstGeom>
        </p:spPr>
      </p:pic>
      <p:pic>
        <p:nvPicPr>
          <p:cNvPr id="69" name="Picture 68" descr="FG-Family-HighEnd-3u.emf"/>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58680" y="2029735"/>
            <a:ext cx="1143000" cy="390144"/>
          </a:xfrm>
          <a:prstGeom prst="rect">
            <a:avLst/>
          </a:prstGeom>
        </p:spPr>
      </p:pic>
      <p:pic>
        <p:nvPicPr>
          <p:cNvPr id="70" name="Picture 69" descr="FG-Family-HighEnd-2u.emf"/>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27278" y="2515214"/>
            <a:ext cx="1143000" cy="307848"/>
          </a:xfrm>
          <a:prstGeom prst="rect">
            <a:avLst/>
          </a:prstGeom>
        </p:spPr>
      </p:pic>
      <p:pic>
        <p:nvPicPr>
          <p:cNvPr id="71" name="Picture 70" descr="FG-Family-Midrange-1u.emf"/>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617449" y="3082154"/>
            <a:ext cx="1142619" cy="209931"/>
          </a:xfrm>
          <a:prstGeom prst="rect">
            <a:avLst/>
          </a:prstGeom>
        </p:spPr>
      </p:pic>
      <p:pic>
        <p:nvPicPr>
          <p:cNvPr id="137" name="Picture 136" descr="FG-Family-Entry.emf"/>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866917" y="3775157"/>
            <a:ext cx="749808" cy="209042"/>
          </a:xfrm>
          <a:prstGeom prst="rect">
            <a:avLst/>
          </a:prstGeom>
        </p:spPr>
      </p:pic>
      <p:pic>
        <p:nvPicPr>
          <p:cNvPr id="138" name="Picture 137" descr="FG-Family-Entry-Ant.emf"/>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869760" y="3372319"/>
            <a:ext cx="749808" cy="529336"/>
          </a:xfrm>
          <a:prstGeom prst="rect">
            <a:avLst/>
          </a:prstGeom>
        </p:spPr>
      </p:pic>
      <p:grpSp>
        <p:nvGrpSpPr>
          <p:cNvPr id="139" name="Shape 233"/>
          <p:cNvGrpSpPr/>
          <p:nvPr/>
        </p:nvGrpSpPr>
        <p:grpSpPr>
          <a:xfrm>
            <a:off x="2344457" y="945362"/>
            <a:ext cx="345082" cy="334393"/>
            <a:chOff x="5046835" y="3420139"/>
            <a:chExt cx="345082" cy="334393"/>
          </a:xfrm>
        </p:grpSpPr>
        <p:pic>
          <p:nvPicPr>
            <p:cNvPr id="140" name="Shape 234"/>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5046835" y="3420139"/>
              <a:ext cx="345082" cy="334393"/>
            </a:xfrm>
            <a:prstGeom prst="rect">
              <a:avLst/>
            </a:prstGeom>
            <a:noFill/>
            <a:ln>
              <a:noFill/>
            </a:ln>
          </p:spPr>
        </p:pic>
        <p:sp>
          <p:nvSpPr>
            <p:cNvPr id="141" name="Shape 235"/>
            <p:cNvSpPr txBox="1"/>
            <p:nvPr/>
          </p:nvSpPr>
          <p:spPr>
            <a:xfrm>
              <a:off x="5078483" y="3618146"/>
              <a:ext cx="275334" cy="76943"/>
            </a:xfrm>
            <a:prstGeom prst="rect">
              <a:avLst/>
            </a:prstGeom>
            <a:noFill/>
            <a:ln>
              <a:noFill/>
            </a:ln>
          </p:spPr>
          <p:txBody>
            <a:bodyPr lIns="0" tIns="0" rIns="0" bIns="0" anchor="t" anchorCtr="0">
              <a:noAutofit/>
            </a:bodyPr>
            <a:lstStyle/>
            <a:p>
              <a:pPr algn="ctr">
                <a:buSzPct val="25000"/>
              </a:pPr>
              <a:r>
                <a:rPr lang="en" sz="500" b="1">
                  <a:solidFill>
                    <a:srgbClr val="3D4D4D"/>
                  </a:solidFill>
                  <a:latin typeface="Arial"/>
                  <a:ea typeface="Arial"/>
                  <a:cs typeface="Arial"/>
                  <a:sym typeface="Arial"/>
                </a:rPr>
                <a:t>SoC</a:t>
              </a:r>
            </a:p>
          </p:txBody>
        </p:sp>
      </p:grpSp>
      <p:grpSp>
        <p:nvGrpSpPr>
          <p:cNvPr id="142" name="Shape 236"/>
          <p:cNvGrpSpPr/>
          <p:nvPr/>
        </p:nvGrpSpPr>
        <p:grpSpPr>
          <a:xfrm>
            <a:off x="1533900" y="945159"/>
            <a:ext cx="346021" cy="334799"/>
            <a:chOff x="2010350" y="3580575"/>
            <a:chExt cx="346021" cy="334799"/>
          </a:xfrm>
        </p:grpSpPr>
        <p:pic>
          <p:nvPicPr>
            <p:cNvPr id="143" name="Shape 237"/>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2010350" y="3580575"/>
              <a:ext cx="346021" cy="334799"/>
            </a:xfrm>
            <a:prstGeom prst="rect">
              <a:avLst/>
            </a:prstGeom>
            <a:noFill/>
            <a:ln>
              <a:noFill/>
            </a:ln>
          </p:spPr>
        </p:pic>
        <p:sp>
          <p:nvSpPr>
            <p:cNvPr id="144" name="Shape 238"/>
            <p:cNvSpPr txBox="1"/>
            <p:nvPr/>
          </p:nvSpPr>
          <p:spPr>
            <a:xfrm>
              <a:off x="2047416" y="3685878"/>
              <a:ext cx="275334" cy="123111"/>
            </a:xfrm>
            <a:prstGeom prst="rect">
              <a:avLst/>
            </a:prstGeom>
            <a:noFill/>
            <a:ln>
              <a:noFill/>
            </a:ln>
          </p:spPr>
          <p:txBody>
            <a:bodyPr lIns="0" tIns="0" rIns="0" bIns="0" anchor="t" anchorCtr="0">
              <a:noAutofit/>
            </a:bodyPr>
            <a:lstStyle/>
            <a:p>
              <a:pPr algn="ctr">
                <a:buSzPct val="25000"/>
              </a:pPr>
              <a:r>
                <a:rPr lang="en" sz="800" b="1" dirty="0">
                  <a:solidFill>
                    <a:srgbClr val="3D4D4D"/>
                  </a:solidFill>
                  <a:latin typeface="Arial"/>
                  <a:ea typeface="Arial"/>
                  <a:cs typeface="Arial"/>
                  <a:sym typeface="Arial"/>
                </a:rPr>
                <a:t>CPU</a:t>
              </a:r>
            </a:p>
          </p:txBody>
        </p:sp>
      </p:grpSp>
      <p:grpSp>
        <p:nvGrpSpPr>
          <p:cNvPr id="145" name="Shape 239"/>
          <p:cNvGrpSpPr/>
          <p:nvPr/>
        </p:nvGrpSpPr>
        <p:grpSpPr>
          <a:xfrm>
            <a:off x="3843677" y="945362"/>
            <a:ext cx="345082" cy="334393"/>
            <a:chOff x="5046835" y="3420139"/>
            <a:chExt cx="345082" cy="334393"/>
          </a:xfrm>
        </p:grpSpPr>
        <p:pic>
          <p:nvPicPr>
            <p:cNvPr id="146" name="Shape 240"/>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5046835" y="3420139"/>
              <a:ext cx="345082" cy="334393"/>
            </a:xfrm>
            <a:prstGeom prst="rect">
              <a:avLst/>
            </a:prstGeom>
            <a:noFill/>
            <a:ln>
              <a:noFill/>
            </a:ln>
          </p:spPr>
        </p:pic>
        <p:sp>
          <p:nvSpPr>
            <p:cNvPr id="147" name="Shape 241"/>
            <p:cNvSpPr txBox="1"/>
            <p:nvPr/>
          </p:nvSpPr>
          <p:spPr>
            <a:xfrm>
              <a:off x="5078483" y="3618146"/>
              <a:ext cx="275334" cy="76943"/>
            </a:xfrm>
            <a:prstGeom prst="rect">
              <a:avLst/>
            </a:prstGeom>
            <a:noFill/>
            <a:ln>
              <a:noFill/>
            </a:ln>
          </p:spPr>
          <p:txBody>
            <a:bodyPr lIns="0" tIns="0" rIns="0" bIns="0" anchor="t" anchorCtr="0">
              <a:noAutofit/>
            </a:bodyPr>
            <a:lstStyle/>
            <a:p>
              <a:pPr algn="ctr">
                <a:buSzPct val="25000"/>
              </a:pPr>
              <a:r>
                <a:rPr lang="en" sz="500" b="1">
                  <a:solidFill>
                    <a:srgbClr val="3D4D4D"/>
                  </a:solidFill>
                  <a:latin typeface="Arial"/>
                  <a:ea typeface="Arial"/>
                  <a:cs typeface="Arial"/>
                  <a:sym typeface="Arial"/>
                </a:rPr>
                <a:t>CP</a:t>
              </a:r>
            </a:p>
          </p:txBody>
        </p:sp>
      </p:grpSp>
      <p:grpSp>
        <p:nvGrpSpPr>
          <p:cNvPr id="148" name="Shape 242"/>
          <p:cNvGrpSpPr/>
          <p:nvPr/>
        </p:nvGrpSpPr>
        <p:grpSpPr>
          <a:xfrm>
            <a:off x="4255953" y="945159"/>
            <a:ext cx="346021" cy="334799"/>
            <a:chOff x="2010350" y="3580575"/>
            <a:chExt cx="346021" cy="334799"/>
          </a:xfrm>
        </p:grpSpPr>
        <p:pic>
          <p:nvPicPr>
            <p:cNvPr id="149" name="Shape 243"/>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2010350" y="3580575"/>
              <a:ext cx="346021" cy="334799"/>
            </a:xfrm>
            <a:prstGeom prst="rect">
              <a:avLst/>
            </a:prstGeom>
            <a:noFill/>
            <a:ln>
              <a:noFill/>
            </a:ln>
          </p:spPr>
        </p:pic>
        <p:sp>
          <p:nvSpPr>
            <p:cNvPr id="150" name="Shape 244"/>
            <p:cNvSpPr txBox="1"/>
            <p:nvPr/>
          </p:nvSpPr>
          <p:spPr>
            <a:xfrm>
              <a:off x="2041773" y="3612501"/>
              <a:ext cx="275334" cy="261609"/>
            </a:xfrm>
            <a:prstGeom prst="rect">
              <a:avLst/>
            </a:prstGeom>
            <a:noFill/>
            <a:ln>
              <a:noFill/>
            </a:ln>
          </p:spPr>
          <p:txBody>
            <a:bodyPr lIns="0" tIns="0" rIns="0" bIns="0" anchor="t" anchorCtr="0">
              <a:noAutofit/>
            </a:bodyPr>
            <a:lstStyle/>
            <a:p>
              <a:pPr algn="ctr">
                <a:buSzPct val="25000"/>
              </a:pPr>
              <a:r>
                <a:rPr lang="en" sz="500" b="1">
                  <a:solidFill>
                    <a:srgbClr val="3D4D4D"/>
                  </a:solidFill>
                  <a:latin typeface="Arial"/>
                  <a:ea typeface="Arial"/>
                  <a:cs typeface="Arial"/>
                  <a:sym typeface="Arial"/>
                </a:rPr>
                <a:t>Multi</a:t>
              </a:r>
              <a:br>
                <a:rPr lang="en" sz="500" b="1">
                  <a:solidFill>
                    <a:srgbClr val="3D4D4D"/>
                  </a:solidFill>
                  <a:latin typeface="Arial"/>
                  <a:ea typeface="Arial"/>
                  <a:cs typeface="Arial"/>
                  <a:sym typeface="Arial"/>
                </a:rPr>
              </a:br>
              <a:r>
                <a:rPr lang="en" sz="500" b="1">
                  <a:solidFill>
                    <a:srgbClr val="3D4D4D"/>
                  </a:solidFill>
                  <a:latin typeface="Arial"/>
                  <a:ea typeface="Arial"/>
                  <a:cs typeface="Arial"/>
                  <a:sym typeface="Arial"/>
                </a:rPr>
                <a:t>Core</a:t>
              </a:r>
            </a:p>
            <a:p>
              <a:pPr algn="ctr">
                <a:buSzPct val="25000"/>
              </a:pPr>
              <a:r>
                <a:rPr lang="en" sz="700" b="1">
                  <a:solidFill>
                    <a:srgbClr val="3D4D4D"/>
                  </a:solidFill>
                  <a:latin typeface="Arial"/>
                  <a:ea typeface="Arial"/>
                  <a:cs typeface="Arial"/>
                  <a:sym typeface="Arial"/>
                </a:rPr>
                <a:t>CPU</a:t>
              </a:r>
            </a:p>
          </p:txBody>
        </p:sp>
      </p:grpSp>
      <p:grpSp>
        <p:nvGrpSpPr>
          <p:cNvPr id="151" name="Shape 245"/>
          <p:cNvGrpSpPr/>
          <p:nvPr/>
        </p:nvGrpSpPr>
        <p:grpSpPr>
          <a:xfrm>
            <a:off x="3431633" y="945362"/>
            <a:ext cx="345082" cy="334393"/>
            <a:chOff x="5046835" y="3420139"/>
            <a:chExt cx="345082" cy="334393"/>
          </a:xfrm>
        </p:grpSpPr>
        <p:pic>
          <p:nvPicPr>
            <p:cNvPr id="152" name="Shape 246"/>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5046835" y="3420139"/>
              <a:ext cx="345082" cy="334393"/>
            </a:xfrm>
            <a:prstGeom prst="rect">
              <a:avLst/>
            </a:prstGeom>
            <a:noFill/>
            <a:ln>
              <a:noFill/>
            </a:ln>
          </p:spPr>
        </p:pic>
        <p:sp>
          <p:nvSpPr>
            <p:cNvPr id="153" name="Shape 247"/>
            <p:cNvSpPr txBox="1"/>
            <p:nvPr/>
          </p:nvSpPr>
          <p:spPr>
            <a:xfrm>
              <a:off x="5078483" y="3618146"/>
              <a:ext cx="275334" cy="76943"/>
            </a:xfrm>
            <a:prstGeom prst="rect">
              <a:avLst/>
            </a:prstGeom>
            <a:noFill/>
            <a:ln>
              <a:noFill/>
            </a:ln>
          </p:spPr>
          <p:txBody>
            <a:bodyPr lIns="0" tIns="0" rIns="0" bIns="0" anchor="t" anchorCtr="0">
              <a:noAutofit/>
            </a:bodyPr>
            <a:lstStyle/>
            <a:p>
              <a:pPr algn="ctr">
                <a:buSzPct val="25000"/>
              </a:pPr>
              <a:r>
                <a:rPr lang="en" sz="500" b="1">
                  <a:solidFill>
                    <a:srgbClr val="3D4D4D"/>
                  </a:solidFill>
                  <a:latin typeface="Arial"/>
                  <a:ea typeface="Arial"/>
                  <a:cs typeface="Arial"/>
                  <a:sym typeface="Arial"/>
                </a:rPr>
                <a:t>NP</a:t>
              </a:r>
            </a:p>
          </p:txBody>
        </p:sp>
      </p:grpSp>
      <p:grpSp>
        <p:nvGrpSpPr>
          <p:cNvPr id="154" name="Shape 248"/>
          <p:cNvGrpSpPr/>
          <p:nvPr/>
        </p:nvGrpSpPr>
        <p:grpSpPr>
          <a:xfrm>
            <a:off x="6014757" y="945159"/>
            <a:ext cx="346021" cy="334799"/>
            <a:chOff x="2010350" y="3580575"/>
            <a:chExt cx="346021" cy="334799"/>
          </a:xfrm>
        </p:grpSpPr>
        <p:pic>
          <p:nvPicPr>
            <p:cNvPr id="155" name="Shape 249"/>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2010350" y="3580575"/>
              <a:ext cx="346021" cy="334799"/>
            </a:xfrm>
            <a:prstGeom prst="rect">
              <a:avLst/>
            </a:prstGeom>
            <a:noFill/>
            <a:ln>
              <a:noFill/>
            </a:ln>
          </p:spPr>
        </p:pic>
        <p:sp>
          <p:nvSpPr>
            <p:cNvPr id="156" name="Shape 250"/>
            <p:cNvSpPr txBox="1"/>
            <p:nvPr/>
          </p:nvSpPr>
          <p:spPr>
            <a:xfrm>
              <a:off x="2041773" y="3612501"/>
              <a:ext cx="275334" cy="261609"/>
            </a:xfrm>
            <a:prstGeom prst="rect">
              <a:avLst/>
            </a:prstGeom>
            <a:noFill/>
            <a:ln>
              <a:noFill/>
            </a:ln>
          </p:spPr>
          <p:txBody>
            <a:bodyPr lIns="0" tIns="0" rIns="0" bIns="0" anchor="t" anchorCtr="0">
              <a:noAutofit/>
            </a:bodyPr>
            <a:lstStyle/>
            <a:p>
              <a:pPr algn="ctr">
                <a:buSzPct val="25000"/>
              </a:pPr>
              <a:r>
                <a:rPr lang="en" sz="500" b="1">
                  <a:solidFill>
                    <a:srgbClr val="3D4D4D"/>
                  </a:solidFill>
                  <a:latin typeface="Arial"/>
                  <a:ea typeface="Arial"/>
                  <a:cs typeface="Arial"/>
                  <a:sym typeface="Arial"/>
                </a:rPr>
                <a:t>Multi</a:t>
              </a:r>
              <a:br>
                <a:rPr lang="en" sz="500" b="1">
                  <a:solidFill>
                    <a:srgbClr val="3D4D4D"/>
                  </a:solidFill>
                  <a:latin typeface="Arial"/>
                  <a:ea typeface="Arial"/>
                  <a:cs typeface="Arial"/>
                  <a:sym typeface="Arial"/>
                </a:rPr>
              </a:br>
              <a:r>
                <a:rPr lang="en" sz="500" b="1">
                  <a:solidFill>
                    <a:srgbClr val="3D4D4D"/>
                  </a:solidFill>
                  <a:latin typeface="Arial"/>
                  <a:ea typeface="Arial"/>
                  <a:cs typeface="Arial"/>
                  <a:sym typeface="Arial"/>
                </a:rPr>
                <a:t>Core</a:t>
              </a:r>
            </a:p>
            <a:p>
              <a:pPr algn="ctr">
                <a:buSzPct val="25000"/>
              </a:pPr>
              <a:r>
                <a:rPr lang="en" sz="700" b="1">
                  <a:solidFill>
                    <a:srgbClr val="3D4D4D"/>
                  </a:solidFill>
                  <a:latin typeface="Arial"/>
                  <a:ea typeface="Arial"/>
                  <a:cs typeface="Arial"/>
                  <a:sym typeface="Arial"/>
                </a:rPr>
                <a:t>CPU</a:t>
              </a:r>
            </a:p>
          </p:txBody>
        </p:sp>
      </p:grpSp>
      <p:grpSp>
        <p:nvGrpSpPr>
          <p:cNvPr id="157" name="Shape 251"/>
          <p:cNvGrpSpPr/>
          <p:nvPr/>
        </p:nvGrpSpPr>
        <p:grpSpPr>
          <a:xfrm>
            <a:off x="5139565" y="951360"/>
            <a:ext cx="377551" cy="355600"/>
            <a:chOff x="4132360" y="2314221"/>
            <a:chExt cx="377551" cy="355600"/>
          </a:xfrm>
        </p:grpSpPr>
        <p:pic>
          <p:nvPicPr>
            <p:cNvPr id="158" name="Shape 252"/>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4132360" y="2314221"/>
              <a:ext cx="377551" cy="355600"/>
            </a:xfrm>
            <a:prstGeom prst="rect">
              <a:avLst/>
            </a:prstGeom>
            <a:noFill/>
            <a:ln>
              <a:noFill/>
            </a:ln>
          </p:spPr>
        </p:pic>
        <p:sp>
          <p:nvSpPr>
            <p:cNvPr id="159" name="Shape 253"/>
            <p:cNvSpPr txBox="1"/>
            <p:nvPr/>
          </p:nvSpPr>
          <p:spPr>
            <a:xfrm>
              <a:off x="4158437" y="2542881"/>
              <a:ext cx="275334" cy="76943"/>
            </a:xfrm>
            <a:prstGeom prst="rect">
              <a:avLst/>
            </a:prstGeom>
            <a:noFill/>
            <a:ln>
              <a:noFill/>
            </a:ln>
          </p:spPr>
          <p:txBody>
            <a:bodyPr lIns="0" tIns="0" rIns="0" bIns="0" anchor="t" anchorCtr="0">
              <a:noAutofit/>
            </a:bodyPr>
            <a:lstStyle/>
            <a:p>
              <a:pPr algn="ctr">
                <a:buSzPct val="25000"/>
              </a:pPr>
              <a:r>
                <a:rPr lang="en" sz="500" b="1">
                  <a:solidFill>
                    <a:srgbClr val="3D4D4D"/>
                  </a:solidFill>
                  <a:latin typeface="Arial"/>
                  <a:ea typeface="Arial"/>
                  <a:cs typeface="Arial"/>
                  <a:sym typeface="Arial"/>
                </a:rPr>
                <a:t>NP</a:t>
              </a:r>
            </a:p>
          </p:txBody>
        </p:sp>
      </p:grpSp>
      <p:grpSp>
        <p:nvGrpSpPr>
          <p:cNvPr id="160" name="Shape 254"/>
          <p:cNvGrpSpPr/>
          <p:nvPr/>
        </p:nvGrpSpPr>
        <p:grpSpPr>
          <a:xfrm>
            <a:off x="5577160" y="951360"/>
            <a:ext cx="377551" cy="355600"/>
            <a:chOff x="4583916" y="2302932"/>
            <a:chExt cx="377551" cy="355600"/>
          </a:xfrm>
        </p:grpSpPr>
        <p:pic>
          <p:nvPicPr>
            <p:cNvPr id="161" name="Shape 255"/>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4583916" y="2302932"/>
              <a:ext cx="377551" cy="355600"/>
            </a:xfrm>
            <a:prstGeom prst="rect">
              <a:avLst/>
            </a:prstGeom>
            <a:noFill/>
            <a:ln>
              <a:noFill/>
            </a:ln>
          </p:spPr>
        </p:pic>
        <p:sp>
          <p:nvSpPr>
            <p:cNvPr id="162" name="Shape 256"/>
            <p:cNvSpPr txBox="1"/>
            <p:nvPr/>
          </p:nvSpPr>
          <p:spPr>
            <a:xfrm>
              <a:off x="4609992" y="2531591"/>
              <a:ext cx="275334" cy="76943"/>
            </a:xfrm>
            <a:prstGeom prst="rect">
              <a:avLst/>
            </a:prstGeom>
            <a:noFill/>
            <a:ln>
              <a:noFill/>
            </a:ln>
          </p:spPr>
          <p:txBody>
            <a:bodyPr lIns="0" tIns="0" rIns="0" bIns="0" anchor="t" anchorCtr="0">
              <a:noAutofit/>
            </a:bodyPr>
            <a:lstStyle/>
            <a:p>
              <a:pPr algn="ctr">
                <a:buSzPct val="25000"/>
              </a:pPr>
              <a:r>
                <a:rPr lang="en" sz="500" b="1">
                  <a:solidFill>
                    <a:srgbClr val="3D4D4D"/>
                  </a:solidFill>
                  <a:latin typeface="Arial"/>
                  <a:ea typeface="Arial"/>
                  <a:cs typeface="Arial"/>
                  <a:sym typeface="Arial"/>
                </a:rPr>
                <a:t>CP</a:t>
              </a:r>
            </a:p>
          </p:txBody>
        </p:sp>
      </p:grpSp>
      <p:grpSp>
        <p:nvGrpSpPr>
          <p:cNvPr id="163" name="Shape 257"/>
          <p:cNvGrpSpPr/>
          <p:nvPr/>
        </p:nvGrpSpPr>
        <p:grpSpPr>
          <a:xfrm>
            <a:off x="8346110" y="954213"/>
            <a:ext cx="346021" cy="334799"/>
            <a:chOff x="2010350" y="3580575"/>
            <a:chExt cx="346021" cy="334799"/>
          </a:xfrm>
        </p:grpSpPr>
        <p:pic>
          <p:nvPicPr>
            <p:cNvPr id="164" name="Shape 258"/>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2010350" y="3580575"/>
              <a:ext cx="346021" cy="334799"/>
            </a:xfrm>
            <a:prstGeom prst="rect">
              <a:avLst/>
            </a:prstGeom>
            <a:noFill/>
            <a:ln>
              <a:noFill/>
            </a:ln>
          </p:spPr>
        </p:pic>
        <p:sp>
          <p:nvSpPr>
            <p:cNvPr id="165" name="Shape 259"/>
            <p:cNvSpPr txBox="1"/>
            <p:nvPr/>
          </p:nvSpPr>
          <p:spPr>
            <a:xfrm>
              <a:off x="2041773" y="3612501"/>
              <a:ext cx="275334" cy="261609"/>
            </a:xfrm>
            <a:prstGeom prst="rect">
              <a:avLst/>
            </a:prstGeom>
            <a:noFill/>
            <a:ln>
              <a:noFill/>
            </a:ln>
          </p:spPr>
          <p:txBody>
            <a:bodyPr lIns="0" tIns="0" rIns="0" bIns="0" anchor="t" anchorCtr="0">
              <a:noAutofit/>
            </a:bodyPr>
            <a:lstStyle/>
            <a:p>
              <a:pPr algn="ctr">
                <a:buSzPct val="25000"/>
              </a:pPr>
              <a:r>
                <a:rPr lang="en" sz="500" b="1" dirty="0">
                  <a:solidFill>
                    <a:srgbClr val="3D4D4D"/>
                  </a:solidFill>
                  <a:latin typeface="Arial"/>
                  <a:ea typeface="Arial"/>
                  <a:cs typeface="Arial"/>
                  <a:sym typeface="Arial"/>
                </a:rPr>
                <a:t>Multi</a:t>
              </a:r>
              <a:br>
                <a:rPr lang="en" sz="500" b="1" dirty="0">
                  <a:solidFill>
                    <a:srgbClr val="3D4D4D"/>
                  </a:solidFill>
                  <a:latin typeface="Arial"/>
                  <a:ea typeface="Arial"/>
                  <a:cs typeface="Arial"/>
                  <a:sym typeface="Arial"/>
                </a:rPr>
              </a:br>
              <a:r>
                <a:rPr lang="en" sz="500" b="1" dirty="0">
                  <a:solidFill>
                    <a:srgbClr val="3D4D4D"/>
                  </a:solidFill>
                  <a:latin typeface="Arial"/>
                  <a:ea typeface="Arial"/>
                  <a:cs typeface="Arial"/>
                  <a:sym typeface="Arial"/>
                </a:rPr>
                <a:t>Core</a:t>
              </a:r>
            </a:p>
            <a:p>
              <a:pPr algn="ctr">
                <a:buSzPct val="25000"/>
              </a:pPr>
              <a:r>
                <a:rPr lang="en" sz="700" b="1" dirty="0">
                  <a:solidFill>
                    <a:srgbClr val="3D4D4D"/>
                  </a:solidFill>
                  <a:latin typeface="Arial"/>
                  <a:ea typeface="Arial"/>
                  <a:cs typeface="Arial"/>
                  <a:sym typeface="Arial"/>
                </a:rPr>
                <a:t>CPU</a:t>
              </a:r>
            </a:p>
          </p:txBody>
        </p:sp>
      </p:grpSp>
      <p:cxnSp>
        <p:nvCxnSpPr>
          <p:cNvPr id="166" name="Shape 260"/>
          <p:cNvCxnSpPr>
            <a:stCxn id="143" idx="3"/>
            <a:endCxn id="140" idx="1"/>
          </p:cNvCxnSpPr>
          <p:nvPr/>
        </p:nvCxnSpPr>
        <p:spPr>
          <a:xfrm>
            <a:off x="1879921" y="1112558"/>
            <a:ext cx="464537" cy="0"/>
          </a:xfrm>
          <a:prstGeom prst="straightConnector1">
            <a:avLst/>
          </a:prstGeom>
          <a:noFill/>
          <a:ln w="19050" cap="flat" cmpd="sng">
            <a:solidFill>
              <a:srgbClr val="446E60"/>
            </a:solidFill>
            <a:prstDash val="dot"/>
            <a:round/>
            <a:headEnd type="none" w="lg" len="lg"/>
            <a:tailEnd type="none" w="lg" len="lg"/>
          </a:ln>
        </p:spPr>
      </p:cxnSp>
      <p:cxnSp>
        <p:nvCxnSpPr>
          <p:cNvPr id="167" name="Shape 261"/>
          <p:cNvCxnSpPr>
            <a:stCxn id="140" idx="3"/>
            <a:endCxn id="152" idx="1"/>
          </p:cNvCxnSpPr>
          <p:nvPr/>
        </p:nvCxnSpPr>
        <p:spPr>
          <a:xfrm>
            <a:off x="2689539" y="1112558"/>
            <a:ext cx="742094" cy="0"/>
          </a:xfrm>
          <a:prstGeom prst="straightConnector1">
            <a:avLst/>
          </a:prstGeom>
          <a:noFill/>
          <a:ln w="19050" cap="flat" cmpd="sng">
            <a:solidFill>
              <a:srgbClr val="446E60"/>
            </a:solidFill>
            <a:prstDash val="dot"/>
            <a:round/>
            <a:headEnd type="none" w="lg" len="lg"/>
            <a:tailEnd type="none" w="lg" len="lg"/>
          </a:ln>
        </p:spPr>
      </p:cxnSp>
      <p:cxnSp>
        <p:nvCxnSpPr>
          <p:cNvPr id="168" name="Shape 262"/>
          <p:cNvCxnSpPr>
            <a:stCxn id="149" idx="3"/>
          </p:cNvCxnSpPr>
          <p:nvPr/>
        </p:nvCxnSpPr>
        <p:spPr>
          <a:xfrm flipV="1">
            <a:off x="4601974" y="1112558"/>
            <a:ext cx="537591" cy="1"/>
          </a:xfrm>
          <a:prstGeom prst="straightConnector1">
            <a:avLst/>
          </a:prstGeom>
          <a:noFill/>
          <a:ln w="19050" cap="flat" cmpd="sng">
            <a:solidFill>
              <a:srgbClr val="446E60"/>
            </a:solidFill>
            <a:prstDash val="dot"/>
            <a:round/>
            <a:headEnd type="none" w="lg" len="lg"/>
            <a:tailEnd type="none" w="lg" len="lg"/>
          </a:ln>
        </p:spPr>
      </p:cxnSp>
      <p:sp>
        <p:nvSpPr>
          <p:cNvPr id="169" name="Shape 263"/>
          <p:cNvSpPr txBox="1"/>
          <p:nvPr/>
        </p:nvSpPr>
        <p:spPr>
          <a:xfrm>
            <a:off x="7949798" y="1339394"/>
            <a:ext cx="1135500" cy="151500"/>
          </a:xfrm>
          <a:prstGeom prst="rect">
            <a:avLst/>
          </a:prstGeom>
          <a:noFill/>
          <a:ln>
            <a:noFill/>
          </a:ln>
        </p:spPr>
        <p:txBody>
          <a:bodyPr lIns="91421" tIns="91421" rIns="91421" bIns="91421" anchor="ctr" anchorCtr="0">
            <a:noAutofit/>
          </a:bodyPr>
          <a:lstStyle/>
          <a:p>
            <a:pPr algn="ctr"/>
            <a:r>
              <a:rPr lang="en" sz="800" b="1">
                <a:solidFill>
                  <a:srgbClr val="3D4D4D"/>
                </a:solidFill>
              </a:rPr>
              <a:t>H/W Dependent</a:t>
            </a:r>
          </a:p>
        </p:txBody>
      </p:sp>
      <p:sp>
        <p:nvSpPr>
          <p:cNvPr id="170" name="Shape 264"/>
          <p:cNvSpPr txBox="1"/>
          <p:nvPr/>
        </p:nvSpPr>
        <p:spPr>
          <a:xfrm>
            <a:off x="1879929" y="1331294"/>
            <a:ext cx="628800" cy="151500"/>
          </a:xfrm>
          <a:prstGeom prst="rect">
            <a:avLst/>
          </a:prstGeom>
          <a:noFill/>
          <a:ln>
            <a:noFill/>
          </a:ln>
        </p:spPr>
        <p:txBody>
          <a:bodyPr lIns="91421" tIns="91421" rIns="91421" bIns="91421" anchor="ctr" anchorCtr="0">
            <a:noAutofit/>
          </a:bodyPr>
          <a:lstStyle/>
          <a:p>
            <a:r>
              <a:rPr lang="en" sz="800" b="1">
                <a:solidFill>
                  <a:srgbClr val="3D4D4D"/>
                </a:solidFill>
              </a:rPr>
              <a:t>1 Gbps</a:t>
            </a:r>
          </a:p>
        </p:txBody>
      </p:sp>
      <p:sp>
        <p:nvSpPr>
          <p:cNvPr id="171" name="Shape 265"/>
          <p:cNvSpPr txBox="1"/>
          <p:nvPr/>
        </p:nvSpPr>
        <p:spPr>
          <a:xfrm>
            <a:off x="2799779" y="1331294"/>
            <a:ext cx="628800" cy="151500"/>
          </a:xfrm>
          <a:prstGeom prst="rect">
            <a:avLst/>
          </a:prstGeom>
          <a:noFill/>
          <a:ln>
            <a:noFill/>
          </a:ln>
        </p:spPr>
        <p:txBody>
          <a:bodyPr lIns="91421" tIns="91421" rIns="91421" bIns="91421" anchor="ctr" anchorCtr="0">
            <a:noAutofit/>
          </a:bodyPr>
          <a:lstStyle/>
          <a:p>
            <a:r>
              <a:rPr lang="en" sz="800" b="1" dirty="0">
                <a:solidFill>
                  <a:srgbClr val="3D4D4D"/>
                </a:solidFill>
              </a:rPr>
              <a:t>10 Gbps</a:t>
            </a:r>
          </a:p>
        </p:txBody>
      </p:sp>
      <p:sp>
        <p:nvSpPr>
          <p:cNvPr id="172" name="Shape 266"/>
          <p:cNvSpPr txBox="1"/>
          <p:nvPr/>
        </p:nvSpPr>
        <p:spPr>
          <a:xfrm>
            <a:off x="4000907" y="1331294"/>
            <a:ext cx="1770299" cy="151500"/>
          </a:xfrm>
          <a:prstGeom prst="rect">
            <a:avLst/>
          </a:prstGeom>
          <a:noFill/>
          <a:ln>
            <a:noFill/>
          </a:ln>
        </p:spPr>
        <p:txBody>
          <a:bodyPr lIns="91421" tIns="91421" rIns="91421" bIns="91421" anchor="ctr" anchorCtr="0">
            <a:noAutofit/>
          </a:bodyPr>
          <a:lstStyle/>
          <a:p>
            <a:pPr algn="ctr"/>
            <a:r>
              <a:rPr lang="en" sz="800" b="1" dirty="0">
                <a:solidFill>
                  <a:srgbClr val="3D4D4D"/>
                </a:solidFill>
              </a:rPr>
              <a:t>10 Gbps - 50 Gbps</a:t>
            </a:r>
          </a:p>
        </p:txBody>
      </p:sp>
      <p:pic>
        <p:nvPicPr>
          <p:cNvPr id="173" name="Shape 267"/>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7369705" y="969537"/>
            <a:ext cx="345899" cy="334799"/>
          </a:xfrm>
          <a:prstGeom prst="rect">
            <a:avLst/>
          </a:prstGeom>
          <a:noFill/>
          <a:ln>
            <a:noFill/>
          </a:ln>
        </p:spPr>
      </p:pic>
      <p:sp>
        <p:nvSpPr>
          <p:cNvPr id="174" name="Shape 268"/>
          <p:cNvSpPr txBox="1"/>
          <p:nvPr/>
        </p:nvSpPr>
        <p:spPr>
          <a:xfrm>
            <a:off x="7408437" y="1062375"/>
            <a:ext cx="275399" cy="261600"/>
          </a:xfrm>
          <a:prstGeom prst="rect">
            <a:avLst/>
          </a:prstGeom>
          <a:noFill/>
          <a:ln>
            <a:noFill/>
          </a:ln>
        </p:spPr>
        <p:txBody>
          <a:bodyPr lIns="0" tIns="0" rIns="0" bIns="0" anchor="t" anchorCtr="0">
            <a:noAutofit/>
          </a:bodyPr>
          <a:lstStyle/>
          <a:p>
            <a:pPr algn="ctr">
              <a:buSzPct val="25000"/>
            </a:pPr>
            <a:r>
              <a:rPr lang="en" sz="500" b="1" dirty="0">
                <a:solidFill>
                  <a:srgbClr val="3D4D4D"/>
                </a:solidFill>
              </a:rPr>
              <a:t>Chassis System</a:t>
            </a:r>
          </a:p>
        </p:txBody>
      </p:sp>
      <p:cxnSp>
        <p:nvCxnSpPr>
          <p:cNvPr id="175" name="Shape 269"/>
          <p:cNvCxnSpPr>
            <a:stCxn id="155" idx="3"/>
          </p:cNvCxnSpPr>
          <p:nvPr/>
        </p:nvCxnSpPr>
        <p:spPr>
          <a:xfrm>
            <a:off x="6360778" y="1112559"/>
            <a:ext cx="1008927" cy="7776"/>
          </a:xfrm>
          <a:prstGeom prst="straightConnector1">
            <a:avLst/>
          </a:prstGeom>
          <a:noFill/>
          <a:ln w="19050" cap="flat" cmpd="sng">
            <a:solidFill>
              <a:srgbClr val="446E60"/>
            </a:solidFill>
            <a:prstDash val="dot"/>
            <a:round/>
            <a:headEnd type="none" w="lg" len="lg"/>
            <a:tailEnd type="none" w="lg" len="lg"/>
          </a:ln>
        </p:spPr>
      </p:cxnSp>
      <p:sp>
        <p:nvSpPr>
          <p:cNvPr id="176" name="Shape 270"/>
          <p:cNvSpPr txBox="1"/>
          <p:nvPr/>
        </p:nvSpPr>
        <p:spPr>
          <a:xfrm>
            <a:off x="5988556" y="1331294"/>
            <a:ext cx="1770299" cy="151500"/>
          </a:xfrm>
          <a:prstGeom prst="rect">
            <a:avLst/>
          </a:prstGeom>
          <a:noFill/>
          <a:ln>
            <a:noFill/>
          </a:ln>
        </p:spPr>
        <p:txBody>
          <a:bodyPr lIns="91421" tIns="91421" rIns="91421" bIns="91421" anchor="ctr" anchorCtr="0">
            <a:noAutofit/>
          </a:bodyPr>
          <a:lstStyle/>
          <a:p>
            <a:pPr algn="ctr"/>
            <a:r>
              <a:rPr lang="en" sz="800" b="1" dirty="0">
                <a:solidFill>
                  <a:srgbClr val="3D4D4D"/>
                </a:solidFill>
              </a:rPr>
              <a:t>50 Gbps - 1 Tbps</a:t>
            </a:r>
          </a:p>
        </p:txBody>
      </p:sp>
      <p:sp>
        <p:nvSpPr>
          <p:cNvPr id="73" name="Rounded Rectangle 72"/>
          <p:cNvSpPr/>
          <p:nvPr/>
        </p:nvSpPr>
        <p:spPr bwMode="invGray">
          <a:xfrm>
            <a:off x="2297177" y="2840607"/>
            <a:ext cx="647405" cy="276999"/>
          </a:xfrm>
          <a:prstGeom prst="roundRect">
            <a:avLst/>
          </a:prstGeom>
          <a:solidFill>
            <a:srgbClr val="465B6D"/>
          </a:solidFill>
          <a:ln w="9525">
            <a:solidFill>
              <a:srgbClr val="777777">
                <a:lumMod val="40000"/>
                <a:lumOff val="60000"/>
              </a:srgbClr>
            </a:solidFill>
            <a:round/>
            <a:headEnd/>
            <a:tailEnd/>
          </a:ln>
          <a:extLst/>
        </p:spPr>
        <p:txBody>
          <a:bodyPr wrap="square" lIns="91436" tIns="45718" rIns="91436" bIns="45718" rtlCol="0" anchor="ctr"/>
          <a:lstStyle/>
          <a:p>
            <a:pPr algn="ctr" defTabSz="342865">
              <a:defRPr/>
            </a:pPr>
            <a:r>
              <a:rPr lang="en-US" sz="900" b="1" kern="0" dirty="0">
                <a:solidFill>
                  <a:srgbClr val="FFFFFF"/>
                </a:solidFill>
              </a:rPr>
              <a:t>6</a:t>
            </a:r>
            <a:r>
              <a:rPr lang="en-US" sz="900" b="1" kern="0" dirty="0" smtClean="0">
                <a:solidFill>
                  <a:srgbClr val="FFFFFF"/>
                </a:solidFill>
              </a:rPr>
              <a:t>0</a:t>
            </a:r>
            <a:r>
              <a:rPr lang="en-US" sz="900" b="1" kern="0" dirty="0">
                <a:solidFill>
                  <a:srgbClr val="FFFFFF"/>
                </a:solidFill>
              </a:rPr>
              <a:t>-90 Series</a:t>
            </a:r>
          </a:p>
        </p:txBody>
      </p:sp>
    </p:spTree>
    <p:extLst>
      <p:ext uri="{BB962C8B-B14F-4D97-AF65-F5344CB8AC3E}">
        <p14:creationId xmlns:p14="http://schemas.microsoft.com/office/powerpoint/2010/main" val="3560093038"/>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4013" y="1292456"/>
            <a:ext cx="4320000" cy="1534737"/>
          </a:xfrm>
          <a:prstGeom prst="rect">
            <a:avLst/>
          </a:prstGeom>
        </p:spPr>
      </p:pic>
      <p:sp>
        <p:nvSpPr>
          <p:cNvPr id="38916" name="Rectangle 5"/>
          <p:cNvSpPr>
            <a:spLocks noGrp="1" noChangeArrowheads="1"/>
          </p:cNvSpPr>
          <p:nvPr>
            <p:ph type="title"/>
          </p:nvPr>
        </p:nvSpPr>
        <p:spPr/>
        <p:txBody>
          <a:bodyPr/>
          <a:lstStyle/>
          <a:p>
            <a:pPr eaLnBrk="1" hangingPunct="1"/>
            <a:r>
              <a:rPr lang="en-US" b="0" i="0" dirty="0" smtClean="0"/>
              <a:t>FortiController 5902D</a:t>
            </a:r>
            <a:endParaRPr lang="en-US" b="0" i="0"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36771" y="2313030"/>
            <a:ext cx="349200" cy="601620"/>
          </a:xfrm>
          <a:prstGeom prst="rect">
            <a:avLst/>
          </a:prstGeom>
        </p:spPr>
      </p:pic>
      <p:sp>
        <p:nvSpPr>
          <p:cNvPr id="18"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de-DE" sz="1000" b="1" dirty="0"/>
              <a:t>4x 40 GE QSFP+ </a:t>
            </a:r>
          </a:p>
          <a:p>
            <a:pPr marL="343033" indent="-343033" defTabSz="914379">
              <a:spcBef>
                <a:spcPct val="20000"/>
              </a:spcBef>
              <a:buClr>
                <a:schemeClr val="accent6"/>
              </a:buClr>
              <a:buFont typeface="+mj-ea"/>
              <a:buAutoNum type="circleNumDbPlain"/>
            </a:pPr>
            <a:r>
              <a:rPr lang="en-US" sz="1000" b="1" dirty="0"/>
              <a:t>2 x 10GE SFP+</a:t>
            </a:r>
          </a:p>
          <a:p>
            <a:pPr marL="343033" indent="-343033" defTabSz="914379">
              <a:spcBef>
                <a:spcPct val="20000"/>
              </a:spcBef>
              <a:buClr>
                <a:schemeClr val="accent6"/>
              </a:buClr>
              <a:buFont typeface="+mj-ea"/>
              <a:buAutoNum type="circleNumDbPlain"/>
            </a:pPr>
            <a:r>
              <a:rPr lang="en-US" sz="1000" b="1" dirty="0"/>
              <a:t>1x GE RJ45 Ports</a:t>
            </a:r>
          </a:p>
        </p:txBody>
      </p:sp>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201" y="1022961"/>
            <a:ext cx="923461" cy="276364"/>
          </a:xfrm>
          <a:prstGeom prst="rect">
            <a:avLst/>
          </a:prstGeom>
        </p:spPr>
      </p:pic>
      <p:pic>
        <p:nvPicPr>
          <p:cNvPr id="20" name="Picture 19"/>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6188099" y="2297696"/>
            <a:ext cx="372258" cy="54720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66857" y="2297696"/>
            <a:ext cx="371242" cy="547200"/>
          </a:xfrm>
          <a:prstGeom prst="rect">
            <a:avLst/>
          </a:prstGeom>
        </p:spPr>
      </p:pic>
      <p:pic>
        <p:nvPicPr>
          <p:cNvPr id="22" name="Picture 21" descr="FortiASIC-NP6.png"/>
          <p:cNvPicPr>
            <a:picLocks noChangeAspect="1"/>
          </p:cNvPicPr>
          <p:nvPr/>
        </p:nvPicPr>
        <p:blipFill>
          <a:blip r:embed="rId8" cstate="print">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11500"/>
                    </a14:imgEffect>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5817966" y="2296499"/>
            <a:ext cx="371646" cy="547200"/>
          </a:xfrm>
          <a:prstGeom prst="rect">
            <a:avLst/>
          </a:prstGeom>
        </p:spPr>
      </p:pic>
      <p:pic>
        <p:nvPicPr>
          <p:cNvPr id="23" name="Picture 22" descr="Firewall-Sym-Dk.pn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83579" y="3231739"/>
            <a:ext cx="439011" cy="360000"/>
          </a:xfrm>
          <a:prstGeom prst="rect">
            <a:avLst/>
          </a:prstGeom>
        </p:spPr>
      </p:pic>
      <p:sp>
        <p:nvSpPr>
          <p:cNvPr id="24" name="TextBox 23"/>
          <p:cNvSpPr txBox="1"/>
          <p:nvPr/>
        </p:nvSpPr>
        <p:spPr>
          <a:xfrm>
            <a:off x="967369" y="3121885"/>
            <a:ext cx="1445172" cy="1558102"/>
          </a:xfrm>
          <a:prstGeom prst="rect">
            <a:avLst/>
          </a:prstGeom>
          <a:noFill/>
        </p:spPr>
        <p:txBody>
          <a:bodyPr wrap="square" lIns="91436" tIns="45718" rIns="91436" bIns="45718" rtlCol="0">
            <a:spAutoFit/>
          </a:bodyPr>
          <a:lstStyle/>
          <a:p>
            <a:r>
              <a:rPr lang="en-US" sz="1800" b="1" dirty="0">
                <a:solidFill>
                  <a:srgbClr val="000000"/>
                </a:solidFill>
              </a:rPr>
              <a:t>80 Gbps</a:t>
            </a:r>
          </a:p>
          <a:p>
            <a:r>
              <a:rPr lang="en-US" sz="800" dirty="0">
                <a:solidFill>
                  <a:schemeClr val="bg1">
                    <a:lumMod val="50000"/>
                  </a:schemeClr>
                </a:solidFill>
              </a:rPr>
              <a:t>Firewall throughput</a:t>
            </a:r>
          </a:p>
          <a:p>
            <a:endParaRPr lang="en-US" sz="800" dirty="0">
              <a:solidFill>
                <a:schemeClr val="bg1">
                  <a:lumMod val="50000"/>
                </a:schemeClr>
              </a:solidFill>
            </a:endParaRPr>
          </a:p>
          <a:p>
            <a:r>
              <a:rPr lang="en-US" sz="1800" b="1" dirty="0"/>
              <a:t>50 Million</a:t>
            </a:r>
          </a:p>
          <a:p>
            <a:r>
              <a:rPr lang="en-US" sz="800" dirty="0">
                <a:solidFill>
                  <a:srgbClr val="7F7F7F"/>
                </a:solidFill>
              </a:rPr>
              <a:t>Concurrent Sessions</a:t>
            </a:r>
          </a:p>
          <a:p>
            <a:endParaRPr lang="en-US" sz="800" dirty="0">
              <a:solidFill>
                <a:srgbClr val="7F7F7F"/>
              </a:solidFill>
            </a:endParaRPr>
          </a:p>
          <a:p>
            <a:r>
              <a:rPr lang="en-US" sz="1800" b="1" dirty="0"/>
              <a:t>155,000</a:t>
            </a:r>
          </a:p>
          <a:p>
            <a:r>
              <a:rPr lang="en-US" sz="800" dirty="0">
                <a:solidFill>
                  <a:srgbClr val="7F7F7F"/>
                </a:solidFill>
              </a:rPr>
              <a:t>New Sessions/Sec</a:t>
            </a:r>
          </a:p>
        </p:txBody>
      </p:sp>
      <p:cxnSp>
        <p:nvCxnSpPr>
          <p:cNvPr id="25" name="Straight Connector 24"/>
          <p:cNvCxnSpPr/>
          <p:nvPr/>
        </p:nvCxnSpPr>
        <p:spPr>
          <a:xfrm>
            <a:off x="2727853"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660138" y="3155283"/>
            <a:ext cx="0" cy="1494012"/>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274749" y="3146248"/>
            <a:ext cx="2862753" cy="430887"/>
          </a:xfrm>
          <a:prstGeom prst="rect">
            <a:avLst/>
          </a:prstGeom>
          <a:noFill/>
        </p:spPr>
        <p:txBody>
          <a:bodyPr wrap="square" lIns="91436" tIns="45718" rIns="91436" bIns="45718" rtlCol="0">
            <a:spAutoFit/>
          </a:bodyPr>
          <a:lstStyle/>
          <a:p>
            <a:r>
              <a:rPr lang="en-US" sz="1200" b="1" dirty="0"/>
              <a:t>Data Center / Service Provider</a:t>
            </a:r>
          </a:p>
          <a:p>
            <a:r>
              <a:rPr lang="en-US" sz="1000" dirty="0">
                <a:solidFill>
                  <a:schemeClr val="bg1">
                    <a:lumMod val="50000"/>
                  </a:schemeClr>
                </a:solidFill>
              </a:rPr>
              <a:t>DCFW /CCFW</a:t>
            </a:r>
          </a:p>
        </p:txBody>
      </p:sp>
      <p:pic>
        <p:nvPicPr>
          <p:cNvPr id="30" name="Picture 29"/>
          <p:cNvPicPr>
            <a:picLocks noChangeAspect="1"/>
          </p:cNvPicPr>
          <p:nvPr/>
        </p:nvPicPr>
        <p:blipFill>
          <a:blip r:embed="rId11">
            <a:duotone>
              <a:schemeClr val="accent3">
                <a:shade val="45000"/>
                <a:satMod val="135000"/>
              </a:schemeClr>
              <a:prstClr val="white"/>
            </a:duotone>
            <a:extLst>
              <a:ext uri="{BEBA8EAE-BF5A-486C-A8C5-ECC9F3942E4B}">
                <a14:imgProps xmlns:a14="http://schemas.microsoft.com/office/drawing/2010/main">
                  <a14:imgLayer r:embed="rId12">
                    <a14:imgEffect>
                      <a14:saturation sat="200000"/>
                    </a14:imgEffect>
                    <a14:imgEffect>
                      <a14:brightnessContrast bright="90000" contrast="-60000"/>
                    </a14:imgEffect>
                  </a14:imgLayer>
                </a14:imgProps>
              </a:ext>
            </a:extLst>
          </a:blip>
          <a:stretch>
            <a:fillRect/>
          </a:stretch>
        </p:blipFill>
        <p:spPr>
          <a:xfrm>
            <a:off x="5817354" y="3121884"/>
            <a:ext cx="485761" cy="485761"/>
          </a:xfrm>
          <a:prstGeom prst="rect">
            <a:avLst/>
          </a:prstGeom>
        </p:spPr>
      </p:pic>
      <p:pic>
        <p:nvPicPr>
          <p:cNvPr id="31" name="Picture 30"/>
          <p:cNvPicPr>
            <a:picLocks noChangeAspect="1"/>
          </p:cNvPicPr>
          <p:nvPr/>
        </p:nvPicPr>
        <p:blipFill>
          <a:blip r:embed="rId13"/>
          <a:stretch>
            <a:fillRect/>
          </a:stretch>
        </p:blipFill>
        <p:spPr>
          <a:xfrm>
            <a:off x="7396793" y="4062941"/>
            <a:ext cx="505867" cy="503339"/>
          </a:xfrm>
          <a:prstGeom prst="rect">
            <a:avLst/>
          </a:prstGeom>
        </p:spPr>
      </p:pic>
      <p:pic>
        <p:nvPicPr>
          <p:cNvPr id="32" name="Picture 31"/>
          <p:cNvPicPr>
            <a:picLocks noChangeAspect="1"/>
          </p:cNvPicPr>
          <p:nvPr/>
        </p:nvPicPr>
        <p:blipFill>
          <a:blip r:embed="rId14"/>
          <a:stretch>
            <a:fillRect/>
          </a:stretch>
        </p:blipFill>
        <p:spPr>
          <a:xfrm>
            <a:off x="6703208" y="4104601"/>
            <a:ext cx="468167" cy="438533"/>
          </a:xfrm>
          <a:prstGeom prst="rect">
            <a:avLst/>
          </a:prstGeom>
        </p:spPr>
      </p:pic>
      <p:pic>
        <p:nvPicPr>
          <p:cNvPr id="33" name="Picture 32"/>
          <p:cNvPicPr>
            <a:picLocks noChangeAspect="1"/>
          </p:cNvPicPr>
          <p:nvPr/>
        </p:nvPicPr>
        <p:blipFill>
          <a:blip r:embed="rId15"/>
          <a:stretch>
            <a:fillRect/>
          </a:stretch>
        </p:blipFill>
        <p:spPr>
          <a:xfrm>
            <a:off x="8097409" y="4111845"/>
            <a:ext cx="613216" cy="427264"/>
          </a:xfrm>
          <a:prstGeom prst="rect">
            <a:avLst/>
          </a:prstGeom>
        </p:spPr>
      </p:pic>
      <p:grpSp>
        <p:nvGrpSpPr>
          <p:cNvPr id="34" name="Group 33"/>
          <p:cNvGrpSpPr/>
          <p:nvPr/>
        </p:nvGrpSpPr>
        <p:grpSpPr>
          <a:xfrm>
            <a:off x="5984936" y="4091312"/>
            <a:ext cx="482083" cy="459205"/>
            <a:chOff x="5818638" y="4203821"/>
            <a:chExt cx="467667" cy="445474"/>
          </a:xfrm>
        </p:grpSpPr>
        <p:pic>
          <p:nvPicPr>
            <p:cNvPr id="35" name="Picture 34"/>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5818638" y="4252529"/>
              <a:ext cx="113521" cy="195726"/>
            </a:xfrm>
            <a:prstGeom prst="rect">
              <a:avLst/>
            </a:prstGeom>
          </p:spPr>
        </p:pic>
        <p:pic>
          <p:nvPicPr>
            <p:cNvPr id="36" name="Picture 35"/>
            <p:cNvPicPr>
              <a:picLocks noChangeAspect="1"/>
            </p:cNvPicPr>
            <p:nvPr/>
          </p:nvPicPr>
          <p:blipFill>
            <a:blip r:embed="rId17"/>
            <a:stretch>
              <a:fillRect/>
            </a:stretch>
          </p:blipFill>
          <p:spPr>
            <a:xfrm flipH="1">
              <a:off x="5869115" y="4203821"/>
              <a:ext cx="417190" cy="445474"/>
            </a:xfrm>
            <a:prstGeom prst="rect">
              <a:avLst/>
            </a:prstGeom>
          </p:spPr>
        </p:pic>
      </p:grpSp>
      <p:sp>
        <p:nvSpPr>
          <p:cNvPr id="37" name="Rounded Rectangle 36"/>
          <p:cNvSpPr/>
          <p:nvPr/>
        </p:nvSpPr>
        <p:spPr bwMode="invGray">
          <a:xfrm>
            <a:off x="6101957" y="4374693"/>
            <a:ext cx="527774"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20,000</a:t>
            </a:r>
          </a:p>
        </p:txBody>
      </p:sp>
      <p:sp>
        <p:nvSpPr>
          <p:cNvPr id="38" name="Rounded Rectangle 37"/>
          <p:cNvSpPr/>
          <p:nvPr/>
        </p:nvSpPr>
        <p:spPr bwMode="invGray">
          <a:xfrm>
            <a:off x="6848232" y="4374693"/>
            <a:ext cx="413848"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5,000</a:t>
            </a:r>
          </a:p>
        </p:txBody>
      </p:sp>
      <p:sp>
        <p:nvSpPr>
          <p:cNvPr id="39" name="Rounded Rectangle 38"/>
          <p:cNvSpPr/>
          <p:nvPr/>
        </p:nvSpPr>
        <p:spPr bwMode="invGray">
          <a:xfrm>
            <a:off x="7675167" y="4374693"/>
            <a:ext cx="42224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900" b="1" dirty="0">
                <a:solidFill>
                  <a:schemeClr val="bg1"/>
                </a:solidFill>
              </a:rPr>
              <a:t>4,096</a:t>
            </a:r>
          </a:p>
        </p:txBody>
      </p:sp>
      <p:sp>
        <p:nvSpPr>
          <p:cNvPr id="40" name="Rounded Rectangle 39"/>
          <p:cNvSpPr/>
          <p:nvPr/>
        </p:nvSpPr>
        <p:spPr bwMode="invGray">
          <a:xfrm>
            <a:off x="8536374" y="4374693"/>
            <a:ext cx="306552" cy="152192"/>
          </a:xfrm>
          <a:prstGeom prst="roundRect">
            <a:avLst>
              <a:gd name="adj" fmla="val 50000"/>
            </a:avLst>
          </a:prstGeom>
          <a:solidFill>
            <a:schemeClr val="bg2">
              <a:lumMod val="25000"/>
            </a:schemeClr>
          </a:solidFill>
          <a:ln w="9525">
            <a:noFill/>
            <a:round/>
            <a:headEnd/>
            <a:tailEnd/>
          </a:ln>
          <a:extLst/>
        </p:spPr>
        <p:txBody>
          <a:bodyPr wrap="square" lIns="35999" tIns="45718" rIns="35999" bIns="45718" rtlCol="0" anchor="ctr"/>
          <a:lstStyle/>
          <a:p>
            <a:pPr algn="ctr" defTabSz="342865"/>
            <a:r>
              <a:rPr lang="en-US" sz="800" b="1" dirty="0">
                <a:solidFill>
                  <a:schemeClr val="bg1"/>
                </a:solidFill>
              </a:rPr>
              <a:t>N/A</a:t>
            </a:r>
          </a:p>
        </p:txBody>
      </p:sp>
      <p:cxnSp>
        <p:nvCxnSpPr>
          <p:cNvPr id="41" name="Straight Connector 40"/>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43" name="Picture 42" descr="Hacker-Dk.png"/>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3045166" y="3146247"/>
            <a:ext cx="376014" cy="478716"/>
          </a:xfrm>
          <a:prstGeom prst="rect">
            <a:avLst/>
          </a:prstGeom>
        </p:spPr>
      </p:pic>
      <p:sp>
        <p:nvSpPr>
          <p:cNvPr id="44" name="TextBox 43"/>
          <p:cNvSpPr txBox="1"/>
          <p:nvPr/>
        </p:nvSpPr>
        <p:spPr>
          <a:xfrm>
            <a:off x="3629848" y="3121884"/>
            <a:ext cx="1836231" cy="1661993"/>
          </a:xfrm>
          <a:prstGeom prst="rect">
            <a:avLst/>
          </a:prstGeom>
          <a:noFill/>
        </p:spPr>
        <p:txBody>
          <a:bodyPr wrap="square" rtlCol="0">
            <a:spAutoFit/>
          </a:bodyPr>
          <a:lstStyle/>
          <a:p>
            <a:r>
              <a:rPr lang="en-US" sz="1800" b="1" dirty="0" smtClean="0">
                <a:solidFill>
                  <a:srgbClr val="000000"/>
                </a:solidFill>
              </a:rPr>
              <a:t>11 Gbps</a:t>
            </a:r>
          </a:p>
          <a:p>
            <a:r>
              <a:rPr lang="en-US" sz="800" dirty="0" smtClean="0">
                <a:solidFill>
                  <a:srgbClr val="7F7F7F"/>
                </a:solidFill>
              </a:rPr>
              <a:t>IPS Throughput</a:t>
            </a:r>
          </a:p>
          <a:p>
            <a:endParaRPr lang="en-US" sz="800" dirty="0" smtClean="0">
              <a:solidFill>
                <a:srgbClr val="7F7F7F"/>
              </a:solidFill>
            </a:endParaRPr>
          </a:p>
          <a:p>
            <a:r>
              <a:rPr lang="en-US" sz="1800" b="1" dirty="0" smtClean="0">
                <a:solidFill>
                  <a:srgbClr val="000000"/>
                </a:solidFill>
              </a:rPr>
              <a:t>10 </a:t>
            </a:r>
            <a:r>
              <a:rPr lang="en-US" sz="1800" b="1" dirty="0">
                <a:solidFill>
                  <a:srgbClr val="000000"/>
                </a:solidFill>
              </a:rPr>
              <a:t>Gbps</a:t>
            </a:r>
          </a:p>
          <a:p>
            <a:r>
              <a:rPr lang="en-US" sz="800" dirty="0" smtClean="0">
                <a:solidFill>
                  <a:srgbClr val="7F7F7F"/>
                </a:solidFill>
              </a:rPr>
              <a:t>NGFW Throughput</a:t>
            </a:r>
            <a:endParaRPr lang="en-US" sz="800" dirty="0">
              <a:solidFill>
                <a:srgbClr val="7F7F7F"/>
              </a:solidFill>
            </a:endParaRPr>
          </a:p>
          <a:p>
            <a:endParaRPr lang="en-US" sz="800" dirty="0" smtClean="0">
              <a:solidFill>
                <a:srgbClr val="7F7F7F"/>
              </a:solidFill>
            </a:endParaRPr>
          </a:p>
          <a:p>
            <a:r>
              <a:rPr lang="en-US" sz="1800" b="1" dirty="0" smtClean="0">
                <a:solidFill>
                  <a:srgbClr val="000000"/>
                </a:solidFill>
              </a:rPr>
              <a:t>6.1 Gbps</a:t>
            </a:r>
            <a:endParaRPr lang="en-US" sz="1800" b="1" dirty="0">
              <a:solidFill>
                <a:srgbClr val="000000"/>
              </a:solidFill>
            </a:endParaRPr>
          </a:p>
          <a:p>
            <a:r>
              <a:rPr lang="en-US" sz="800" dirty="0" smtClean="0">
                <a:solidFill>
                  <a:srgbClr val="7F7F7F"/>
                </a:solidFill>
              </a:rPr>
              <a:t>Threat Protection Throughput</a:t>
            </a:r>
            <a:endParaRPr lang="en-US" sz="800" dirty="0">
              <a:solidFill>
                <a:srgbClr val="7F7F7F"/>
              </a:solidFill>
            </a:endParaRPr>
          </a:p>
          <a:p>
            <a:endParaRPr lang="en-US" sz="800" dirty="0">
              <a:solidFill>
                <a:srgbClr val="7F7F7F"/>
              </a:solidFill>
            </a:endParaRPr>
          </a:p>
        </p:txBody>
      </p:sp>
      <p:pic>
        <p:nvPicPr>
          <p:cNvPr id="45" name="Picture 44" descr="NGFW_sym.png"/>
          <p:cNvPicPr>
            <a:picLocks noChangeAspect="1"/>
          </p:cNvPicPr>
          <p:nvPr/>
        </p:nvPicPr>
        <p:blipFill>
          <a:blip r:embed="rId19" cstate="email">
            <a:extLst>
              <a:ext uri="{BEBA8EAE-BF5A-486C-A8C5-ECC9F3942E4B}">
                <a14:imgProps xmlns:a14="http://schemas.microsoft.com/office/drawing/2010/main">
                  <a14:imgLayer r:embed="rId20">
                    <a14:imgEffect>
                      <a14:backgroundRemoval t="2344" b="100000" l="0" r="100000">
                        <a14:foregroundMark x1="19108" y1="14063" x2="23567" y2="22266"/>
                        <a14:foregroundMark x1="9873" y1="44922" x2="13057" y2="52734"/>
                        <a14:foregroundMark x1="26752" y1="43750" x2="25796" y2="50391"/>
                        <a14:foregroundMark x1="13057" y1="80078" x2="28981" y2="85547"/>
                        <a14:foregroundMark x1="54459" y1="82813" x2="57643" y2="85547"/>
                        <a14:foregroundMark x1="57643" y1="39844" x2="64013" y2="48828"/>
                        <a14:foregroundMark x1="83121" y1="85547" x2="80892" y2="89453"/>
                        <a14:foregroundMark x1="85032" y1="39063" x2="86624" y2="41797"/>
                        <a14:foregroundMark x1="38217" y1="39063" x2="48726" y2="65625"/>
                        <a14:foregroundMark x1="71338" y1="41016" x2="80255" y2="70703"/>
                        <a14:foregroundMark x1="40764" y1="92578" x2="40127" y2="94922"/>
                      </a14:backgroundRemoval>
                    </a14:imgEffect>
                  </a14:imgLayer>
                </a14:imgProps>
              </a:ext>
              <a:ext uri="{28A0092B-C50C-407E-A947-70E740481C1C}">
                <a14:useLocalDpi xmlns:a14="http://schemas.microsoft.com/office/drawing/2010/main" val="0"/>
              </a:ext>
            </a:extLst>
          </a:blip>
          <a:stretch>
            <a:fillRect/>
          </a:stretch>
        </p:blipFill>
        <p:spPr>
          <a:xfrm>
            <a:off x="3038652" y="3706936"/>
            <a:ext cx="441563" cy="360000"/>
          </a:xfrm>
          <a:prstGeom prst="rect">
            <a:avLst/>
          </a:prstGeom>
        </p:spPr>
      </p:pic>
      <p:pic>
        <p:nvPicPr>
          <p:cNvPr id="46" name="Picture 45"/>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3035005" y="4221816"/>
            <a:ext cx="435049" cy="344463"/>
          </a:xfrm>
          <a:prstGeom prst="rect">
            <a:avLst/>
          </a:prstGeom>
        </p:spPr>
      </p:pic>
    </p:spTree>
    <p:extLst>
      <p:ext uri="{BB962C8B-B14F-4D97-AF65-F5344CB8AC3E}">
        <p14:creationId xmlns:p14="http://schemas.microsoft.com/office/powerpoint/2010/main" val="3084573018"/>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t>FortiController </a:t>
            </a:r>
            <a:r>
              <a:rPr lang="en-US" dirty="0" smtClean="0"/>
              <a:t>5903C/5913C</a:t>
            </a:r>
            <a:endParaRPr lang="en-US" b="0" i="0" dirty="0"/>
          </a:p>
        </p:txBody>
      </p:sp>
      <p:graphicFrame>
        <p:nvGraphicFramePr>
          <p:cNvPr id="8" name="Content Placeholder 4"/>
          <p:cNvGraphicFramePr>
            <a:graphicFrameLocks/>
          </p:cNvGraphicFramePr>
          <p:nvPr>
            <p:extLst>
              <p:ext uri="{D42A27DB-BD31-4B8C-83A1-F6EECF244321}">
                <p14:modId xmlns:p14="http://schemas.microsoft.com/office/powerpoint/2010/main" val="1373263195"/>
              </p:ext>
            </p:extLst>
          </p:nvPr>
        </p:nvGraphicFramePr>
        <p:xfrm>
          <a:off x="457200" y="983618"/>
          <a:ext cx="8305800" cy="3124797"/>
        </p:xfrm>
        <a:graphic>
          <a:graphicData uri="http://schemas.openxmlformats.org/drawingml/2006/table">
            <a:tbl>
              <a:tblPr firstRow="1" bandRow="1">
                <a:effectLst/>
                <a:tableStyleId>{073A0DAA-6AF3-43AB-8588-CEC1D06C72B9}</a:tableStyleId>
              </a:tblPr>
              <a:tblGrid>
                <a:gridCol w="1360488"/>
                <a:gridCol w="3472656"/>
                <a:gridCol w="3472656"/>
              </a:tblGrid>
              <a:tr h="2047873">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chemeClr val="bg1"/>
                          </a:solidFill>
                          <a:effectLst/>
                          <a:latin typeface="+mn-lt"/>
                        </a:rPr>
                        <a:t> </a:t>
                      </a:r>
                    </a:p>
                  </a:txBody>
                  <a:tcPr marL="61703" marR="61703" marT="26030" marB="26030" horzOverflow="overflow">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solidFill>
                        <a:srgbClr val="FFFFFF">
                          <a:lumMod val="85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T w="12700" cap="flat" cmpd="sng" algn="ctr">
                      <a:noFill/>
                      <a:prstDash val="solid"/>
                      <a:round/>
                      <a:headEnd type="none" w="med" len="med"/>
                      <a:tailEnd type="none" w="med" len="med"/>
                    </a:lnT>
                    <a:solidFill>
                      <a:srgbClr val="3C3C3C"/>
                    </a:solid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lang="en-US" sz="1200" b="1" i="0" dirty="0" smtClean="0">
                          <a:solidFill>
                            <a:schemeClr val="bg1"/>
                          </a:solidFill>
                        </a:rPr>
                        <a:t>FCTRL-5903C</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T w="12700" cap="flat" cmpd="sng" algn="ctr">
                      <a:noFill/>
                      <a:prstDash val="solid"/>
                      <a:round/>
                      <a:headEnd type="none" w="med" len="med"/>
                      <a:tailEnd type="none" w="med" len="med"/>
                    </a:lnT>
                    <a:solidFill>
                      <a:srgbClr val="3C3C3C"/>
                    </a:solid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lang="en-US" sz="1200" b="1" i="0" dirty="0" smtClean="0">
                          <a:solidFill>
                            <a:schemeClr val="bg1"/>
                          </a:solidFill>
                        </a:rPr>
                        <a:t>FCTRL-5913C</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T w="12700" cap="flat" cmpd="sng" algn="ctr">
                      <a:noFill/>
                      <a:prstDash val="solid"/>
                      <a:round/>
                      <a:headEnd type="none" w="med" len="med"/>
                      <a:tailEnd type="none" w="med" len="med"/>
                    </a:lnT>
                    <a:solidFill>
                      <a:srgbClr val="3C3C3C"/>
                    </a:solidFill>
                  </a:tcPr>
                </a:tc>
              </a:tr>
              <a:tr h="32638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900" b="1" u="none" strike="noStrike" cap="none" normalizeH="0" baseline="0" dirty="0" smtClean="0">
                          <a:ln>
                            <a:noFill/>
                          </a:ln>
                          <a:solidFill>
                            <a:srgbClr val="000000"/>
                          </a:solidFill>
                          <a:effectLst/>
                        </a:rPr>
                        <a:t>Maximum Traffic Throughput </a:t>
                      </a:r>
                    </a:p>
                  </a:txBody>
                  <a:tcPr marL="61703" marR="61703" marT="26030" marB="26030" anchor="ctr" horzOverflow="overflow"/>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is-IS" sz="900" u="none" strike="noStrike" cap="none" normalizeH="0" baseline="0" dirty="0" smtClean="0">
                          <a:ln>
                            <a:noFill/>
                          </a:ln>
                          <a:solidFill>
                            <a:srgbClr val="000000"/>
                          </a:solidFill>
                          <a:effectLst/>
                        </a:rPr>
                        <a:t>120 Gbps</a:t>
                      </a:r>
                    </a:p>
                  </a:txBody>
                  <a:tcPr marL="61703" marR="61703" marT="26030" marB="26030" anchor="ctr" horzOverflow="overflow"/>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r>
                        <a:rPr kumimoji="0" lang="en-US" sz="900" u="none" strike="noStrike" cap="none" normalizeH="0" baseline="0" dirty="0" smtClean="0">
                          <a:ln>
                            <a:noFill/>
                          </a:ln>
                          <a:solidFill>
                            <a:srgbClr val="000000"/>
                          </a:solidFill>
                          <a:effectLst/>
                        </a:rPr>
                        <a:t>200 Gbps</a:t>
                      </a:r>
                      <a:endParaRPr kumimoji="0" lang="en-US" sz="900" b="0" i="0" u="none" strike="noStrike" cap="none" normalizeH="0" baseline="0" dirty="0">
                        <a:ln>
                          <a:noFill/>
                        </a:ln>
                        <a:solidFill>
                          <a:srgbClr val="000000"/>
                        </a:solidFill>
                        <a:effectLst/>
                        <a:latin typeface="+mn-lt"/>
                      </a:endParaRPr>
                    </a:p>
                  </a:txBody>
                  <a:tcPr marL="61703" marR="61703" marT="26030" marB="26030" anchor="ctr" horzOverflow="overflow"/>
                </a:tc>
              </a:tr>
              <a:tr h="18922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smtClean="0">
                          <a:ln>
                            <a:noFill/>
                          </a:ln>
                          <a:solidFill>
                            <a:srgbClr val="000000"/>
                          </a:solidFill>
                          <a:effectLst/>
                          <a:uLnTx/>
                          <a:uFillTx/>
                        </a:rPr>
                        <a:t>Concurrent Sessions </a:t>
                      </a:r>
                    </a:p>
                  </a:txBody>
                  <a:tcPr marL="61703" marR="61703" marT="26030" marB="26030" anchor="ctr" horzOverflow="overflow"/>
                </a:tc>
                <a:tc>
                  <a:txBody>
                    <a:bodyPr/>
                    <a:lstStyle/>
                    <a:p>
                      <a:pPr algn="ctr"/>
                      <a:r>
                        <a:rPr lang="en-US" sz="900" dirty="0" smtClean="0">
                          <a:solidFill>
                            <a:srgbClr val="000000"/>
                          </a:solidFill>
                        </a:rPr>
                        <a:t>135 Million</a:t>
                      </a:r>
                      <a:endParaRPr lang="en-US" sz="900" b="0" i="0" dirty="0">
                        <a:solidFill>
                          <a:srgbClr val="000000"/>
                        </a:solidFill>
                        <a:latin typeface="+mn-lt"/>
                      </a:endParaRPr>
                    </a:p>
                  </a:txBody>
                  <a:tcPr marL="61703" marR="61703" marT="26030" marB="26030" anchor="ctr" horzOverflow="overflow"/>
                </a:tc>
                <a:tc>
                  <a:txBody>
                    <a:bodyPr/>
                    <a:lstStyle/>
                    <a:p>
                      <a:pPr algn="ctr"/>
                      <a:r>
                        <a:rPr lang="en-US" sz="900" dirty="0" smtClean="0">
                          <a:solidFill>
                            <a:srgbClr val="000000"/>
                          </a:solidFill>
                        </a:rPr>
                        <a:t>135 Million</a:t>
                      </a:r>
                      <a:endParaRPr lang="en-US" sz="900" b="0" i="0" dirty="0">
                        <a:solidFill>
                          <a:srgbClr val="000000"/>
                        </a:solidFill>
                        <a:latin typeface="+mn-lt"/>
                      </a:endParaRPr>
                    </a:p>
                  </a:txBody>
                  <a:tcPr marL="61703" marR="61703" marT="26030" marB="26030" anchor="ctr" horzOverflow="overflow"/>
                </a:tc>
              </a:tr>
              <a:tr h="32638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900" b="1" u="none" strike="noStrike" cap="none" normalizeH="0" baseline="0" dirty="0" smtClean="0">
                          <a:ln>
                            <a:noFill/>
                          </a:ln>
                          <a:solidFill>
                            <a:srgbClr val="000000"/>
                          </a:solidFill>
                          <a:effectLst/>
                        </a:rPr>
                        <a:t>New Sessions/Second (TCP) </a:t>
                      </a:r>
                    </a:p>
                  </a:txBody>
                  <a:tcPr marL="61703" marR="61703" marT="26030" marB="26030" anchor="ctr" horzOverflow="overflow"/>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3.2 Million</a:t>
                      </a:r>
                    </a:p>
                  </a:txBody>
                  <a:tcPr marL="61703" marR="61703" marT="26030" marB="26030" anchor="ctr" horzOverflow="overflow"/>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3.6 Million</a:t>
                      </a:r>
                    </a:p>
                  </a:txBody>
                  <a:tcPr marL="61703" marR="61703" marT="26030" marB="26030" anchor="ctr" horzOverflow="overflow"/>
                </a:tc>
              </a:tr>
            </a:tbl>
          </a:graphicData>
        </a:graphic>
      </p:graphicFrame>
      <p:sp>
        <p:nvSpPr>
          <p:cNvPr id="13" name="Rectangle 47"/>
          <p:cNvSpPr>
            <a:spLocks noChangeArrowheads="1"/>
          </p:cNvSpPr>
          <p:nvPr/>
        </p:nvSpPr>
        <p:spPr bwMode="auto">
          <a:xfrm>
            <a:off x="2001452" y="1827214"/>
            <a:ext cx="3107819" cy="712107"/>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de-DE" sz="1000" dirty="0"/>
              <a:t>4x 40 GE QSFP+ </a:t>
            </a:r>
          </a:p>
          <a:p>
            <a:pPr marL="343033" indent="-343033" defTabSz="914379">
              <a:spcBef>
                <a:spcPct val="20000"/>
              </a:spcBef>
              <a:buClr>
                <a:schemeClr val="accent6"/>
              </a:buClr>
              <a:buFont typeface="+mj-ea"/>
              <a:buAutoNum type="circleNumDbPlain"/>
            </a:pPr>
            <a:r>
              <a:rPr lang="de-DE" sz="1000" dirty="0"/>
              <a:t>2x 10 GE SFP+</a:t>
            </a:r>
          </a:p>
          <a:p>
            <a:pPr marL="343033" indent="-343033" defTabSz="914379">
              <a:spcBef>
                <a:spcPct val="20000"/>
              </a:spcBef>
              <a:buClr>
                <a:schemeClr val="accent6"/>
              </a:buClr>
              <a:buFont typeface="+mj-ea"/>
              <a:buAutoNum type="circleNumDbPlain"/>
            </a:pPr>
            <a:r>
              <a:rPr lang="de-DE" sz="1000" dirty="0"/>
              <a:t>1x GE RJ45</a:t>
            </a:r>
          </a:p>
        </p:txBody>
      </p:sp>
      <p:sp>
        <p:nvSpPr>
          <p:cNvPr id="15" name="Rectangle 47"/>
          <p:cNvSpPr>
            <a:spLocks noChangeArrowheads="1"/>
          </p:cNvSpPr>
          <p:nvPr/>
        </p:nvSpPr>
        <p:spPr bwMode="auto">
          <a:xfrm>
            <a:off x="5627678" y="1827212"/>
            <a:ext cx="2968625" cy="712107"/>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de-DE" sz="1000" dirty="0"/>
              <a:t>2x 100 GE CFP2 </a:t>
            </a:r>
          </a:p>
          <a:p>
            <a:pPr marL="343033" indent="-343033" defTabSz="914379">
              <a:spcBef>
                <a:spcPct val="20000"/>
              </a:spcBef>
              <a:buClr>
                <a:schemeClr val="accent6"/>
              </a:buClr>
              <a:buFont typeface="+mj-ea"/>
              <a:buAutoNum type="circleNumDbPlain"/>
            </a:pPr>
            <a:r>
              <a:rPr lang="de-DE" sz="1000" dirty="0"/>
              <a:t>2x 10 GE SFP+ </a:t>
            </a:r>
          </a:p>
          <a:p>
            <a:pPr marL="343033" indent="-343033" defTabSz="914379">
              <a:spcBef>
                <a:spcPct val="20000"/>
              </a:spcBef>
              <a:buClr>
                <a:schemeClr val="accent6"/>
              </a:buClr>
              <a:buFont typeface="+mj-ea"/>
              <a:buAutoNum type="circleNumDbPlain"/>
            </a:pPr>
            <a:r>
              <a:rPr lang="de-DE" sz="1000" dirty="0"/>
              <a:t>1x GE RJ45 </a:t>
            </a:r>
          </a:p>
          <a:p>
            <a:pPr defTabSz="914379">
              <a:spcBef>
                <a:spcPct val="20000"/>
              </a:spcBef>
              <a:buClr>
                <a:schemeClr val="accent6"/>
              </a:buClr>
            </a:pPr>
            <a:endParaRPr lang="de-DE" sz="1000" dirty="0"/>
          </a:p>
          <a:p>
            <a:pPr marL="343033" indent="-343033" defTabSz="914379">
              <a:spcBef>
                <a:spcPct val="20000"/>
              </a:spcBef>
              <a:buClr>
                <a:schemeClr val="accent6"/>
              </a:buClr>
              <a:buFont typeface="+mj-ea"/>
              <a:buAutoNum type="circleNumDbPlain"/>
            </a:pPr>
            <a:endParaRPr lang="de-DE" sz="1000" dirty="0"/>
          </a:p>
        </p:txBody>
      </p:sp>
      <p:pic>
        <p:nvPicPr>
          <p:cNvPr id="16" name="Picture 15"/>
          <p:cNvPicPr>
            <a:picLocks noChangeAspect="1"/>
          </p:cNvPicPr>
          <p:nvPr/>
        </p:nvPicPr>
        <p:blipFill>
          <a:blip r:embed="rId2"/>
          <a:stretch>
            <a:fillRect/>
          </a:stretch>
        </p:blipFill>
        <p:spPr>
          <a:xfrm>
            <a:off x="6006432" y="983617"/>
            <a:ext cx="2344467" cy="815304"/>
          </a:xfrm>
          <a:prstGeom prst="rect">
            <a:avLst/>
          </a:prstGeom>
        </p:spPr>
      </p:pic>
      <p:pic>
        <p:nvPicPr>
          <p:cNvPr id="17" name="Picture 16" descr="5903C_front_callou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63785" y="971185"/>
            <a:ext cx="2291605" cy="827737"/>
          </a:xfrm>
          <a:prstGeom prst="rect">
            <a:avLst/>
          </a:prstGeom>
        </p:spPr>
      </p:pic>
    </p:spTree>
    <p:extLst>
      <p:ext uri="{BB962C8B-B14F-4D97-AF65-F5344CB8AC3E}">
        <p14:creationId xmlns:p14="http://schemas.microsoft.com/office/powerpoint/2010/main" val="1454417023"/>
      </p:ext>
    </p:extLst>
  </p:cSld>
  <p:clrMapOvr>
    <a:masterClrMapping/>
  </p:clrMapOvr>
  <p:transition spd="slow">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Arial Narrow"/>
              </a:rPr>
              <a:t>FortiGate </a:t>
            </a:r>
            <a:r>
              <a:rPr lang="en-US" dirty="0" smtClean="0">
                <a:cs typeface="Arial Narrow"/>
              </a:rPr>
              <a:t>Virtual Appliance Series</a:t>
            </a:r>
            <a:endParaRPr lang="en-US" dirty="0"/>
          </a:p>
        </p:txBody>
      </p:sp>
      <p:sp>
        <p:nvSpPr>
          <p:cNvPr id="4" name="Rectangle 3"/>
          <p:cNvSpPr/>
          <p:nvPr/>
        </p:nvSpPr>
        <p:spPr>
          <a:xfrm>
            <a:off x="1085564" y="4188863"/>
            <a:ext cx="2590800" cy="311607"/>
          </a:xfrm>
          <a:prstGeom prst="rect">
            <a:avLst/>
          </a:prstGeom>
        </p:spPr>
        <p:txBody>
          <a:bodyPr wrap="square" lIns="91436" tIns="45718" rIns="91436" bIns="45718">
            <a:spAutoFit/>
          </a:bodyPr>
          <a:lstStyle/>
          <a:p>
            <a:pPr marL="285738" indent="-285738">
              <a:buBlip>
                <a:blip r:embed="rId2"/>
              </a:buBlip>
            </a:pPr>
            <a:r>
              <a:rPr lang="en-US" b="1" dirty="0">
                <a:ea typeface="Helvetica 55 Roman" charset="0"/>
                <a:cs typeface="Arial Narrow"/>
              </a:rPr>
              <a:t>FG-VM</a:t>
            </a:r>
            <a:endParaRPr lang="en-US" b="1" dirty="0">
              <a:cs typeface="Arial Narrow"/>
            </a:endParaRPr>
          </a:p>
        </p:txBody>
      </p:sp>
      <p:graphicFrame>
        <p:nvGraphicFramePr>
          <p:cNvPr id="6" name="Table 5"/>
          <p:cNvGraphicFramePr>
            <a:graphicFrameLocks noGrp="1"/>
          </p:cNvGraphicFramePr>
          <p:nvPr>
            <p:extLst>
              <p:ext uri="{D42A27DB-BD31-4B8C-83A1-F6EECF244321}">
                <p14:modId xmlns:p14="http://schemas.microsoft.com/office/powerpoint/2010/main" val="1091052771"/>
              </p:ext>
            </p:extLst>
          </p:nvPr>
        </p:nvGraphicFramePr>
        <p:xfrm>
          <a:off x="4586007" y="1846321"/>
          <a:ext cx="3937879" cy="2214159"/>
        </p:xfrm>
        <a:graphic>
          <a:graphicData uri="http://schemas.openxmlformats.org/drawingml/2006/table">
            <a:tbl>
              <a:tblPr firstRow="1" bandRow="1">
                <a:tableStyleId>{2D5ABB26-0587-4C30-8999-92F81FD0307C}</a:tableStyleId>
              </a:tblPr>
              <a:tblGrid>
                <a:gridCol w="449507"/>
                <a:gridCol w="3488372"/>
              </a:tblGrid>
              <a:tr h="295068">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accent6"/>
                          </a:solidFill>
                        </a:rPr>
                        <a:t>Primary Benefits:</a:t>
                      </a:r>
                    </a:p>
                  </a:txBody>
                  <a:tcPr marT="34290" marB="34290"/>
                </a:tc>
                <a:tc hMerge="1">
                  <a:txBody>
                    <a:bodyPr/>
                    <a:lstStyle/>
                    <a:p>
                      <a:endParaRPr lang="en-US" dirty="0"/>
                    </a:p>
                  </a:txBody>
                  <a:tcPr/>
                </a:tc>
              </a:tr>
              <a:tr h="368835">
                <a:tc>
                  <a:txBody>
                    <a:bodyPr/>
                    <a:lstStyle/>
                    <a:p>
                      <a:pPr algn="ctr"/>
                      <a:r>
                        <a:rPr lang="en-US" sz="1000" dirty="0" smtClean="0">
                          <a:solidFill>
                            <a:schemeClr val="accent1">
                              <a:lumMod val="75000"/>
                            </a:schemeClr>
                          </a:solidFill>
                          <a:latin typeface="Zapf Dingbats"/>
                          <a:ea typeface="Zapf Dingbats"/>
                          <a:cs typeface="Zapf Dingbats"/>
                          <a:sym typeface="Zapf Dingbats"/>
                        </a:rPr>
                        <a:t>✔</a:t>
                      </a:r>
                      <a:endParaRPr lang="en-US" sz="1000" dirty="0">
                        <a:solidFill>
                          <a:schemeClr val="accent1">
                            <a:lumMod val="75000"/>
                          </a:schemeClr>
                        </a:solidFill>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cs typeface="Arial Narrow"/>
                        </a:rPr>
                        <a:t>Increased visibility and security within virtualized infrastructure better</a:t>
                      </a:r>
                      <a:r>
                        <a:rPr lang="en-US" sz="900" baseline="0" dirty="0" smtClean="0">
                          <a:cs typeface="Arial Narrow"/>
                        </a:rPr>
                        <a:t> protect critical resources</a:t>
                      </a:r>
                      <a:endParaRPr lang="en-US" sz="900" dirty="0" smtClean="0">
                        <a:cs typeface="Arial Narrow"/>
                      </a:endParaRPr>
                    </a:p>
                  </a:txBody>
                  <a:tcPr marT="34290" marB="34290" anchor="ctr"/>
                </a:tc>
              </a:tr>
              <a:tr h="4800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accent1">
                              <a:lumMod val="75000"/>
                            </a:schemeClr>
                          </a:solidFill>
                          <a:latin typeface="Zapf Dingbats"/>
                          <a:ea typeface="Zapf Dingbats"/>
                          <a:cs typeface="Zapf Dingbats"/>
                          <a:sym typeface="Zapf Dingbats"/>
                        </a:rPr>
                        <a:t>✔</a:t>
                      </a:r>
                      <a:endParaRPr lang="en-US" sz="1000" dirty="0" smtClean="0">
                        <a:solidFill>
                          <a:schemeClr val="accent1">
                            <a:lumMod val="75000"/>
                          </a:schemeClr>
                        </a:solidFill>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cs typeface="Arial Narrow"/>
                        </a:rPr>
                        <a:t>Ability to manage virtual appliances and physical appliances from a single pane of glass management platform reduces TCO</a:t>
                      </a:r>
                    </a:p>
                  </a:txBody>
                  <a:tcPr marT="34290" marB="34290" anchor="ctr"/>
                </a:tc>
              </a:tr>
              <a:tr h="2950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accent1">
                              <a:lumMod val="75000"/>
                            </a:schemeClr>
                          </a:solidFill>
                          <a:latin typeface="Zapf Dingbats"/>
                          <a:ea typeface="Zapf Dingbats"/>
                          <a:cs typeface="Zapf Dingbats"/>
                          <a:sym typeface="Zapf Dingbats"/>
                        </a:rPr>
                        <a:t>✔</a:t>
                      </a:r>
                      <a:endParaRPr lang="en-US" sz="1000" dirty="0" smtClean="0">
                        <a:solidFill>
                          <a:schemeClr val="accent1">
                            <a:lumMod val="75000"/>
                          </a:schemeClr>
                        </a:solidFill>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cs typeface="Arial Narrow"/>
                        </a:rPr>
                        <a:t>Comprehensive Hypervisor support</a:t>
                      </a:r>
                    </a:p>
                  </a:txBody>
                  <a:tcPr marT="34290" marB="34290" anchor="ctr"/>
                </a:tc>
              </a:tr>
              <a:tr h="4800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accent1">
                              <a:lumMod val="75000"/>
                            </a:schemeClr>
                          </a:solidFill>
                          <a:latin typeface="Zapf Dingbats"/>
                          <a:ea typeface="Zapf Dingbats"/>
                          <a:cs typeface="Zapf Dingbats"/>
                          <a:sym typeface="Zapf Dingbats"/>
                        </a:rPr>
                        <a:t>✔</a:t>
                      </a:r>
                      <a:endParaRPr lang="en-US" sz="1000" dirty="0" smtClean="0">
                        <a:solidFill>
                          <a:schemeClr val="accent1">
                            <a:lumMod val="75000"/>
                          </a:schemeClr>
                        </a:solidFill>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cs typeface="Arial Narrow"/>
                        </a:rPr>
                        <a:t>Feature-rich security and virtual</a:t>
                      </a:r>
                      <a:r>
                        <a:rPr lang="en-US" sz="900" baseline="0" dirty="0" smtClean="0">
                          <a:cs typeface="Arial Narrow"/>
                        </a:rPr>
                        <a:t> networking support facilitate wide deployment  and requirement options </a:t>
                      </a:r>
                      <a:endParaRPr lang="en-US" sz="900" dirty="0" smtClean="0">
                        <a:cs typeface="Arial Narrow"/>
                      </a:endParaRPr>
                    </a:p>
                  </a:txBody>
                  <a:tcPr marT="34290" marB="34290" anchor="ctr"/>
                </a:tc>
              </a:tr>
              <a:tr h="2950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dirty="0" smtClean="0">
                        <a:solidFill>
                          <a:schemeClr val="accent1">
                            <a:lumMod val="75000"/>
                          </a:schemeClr>
                        </a:solidFill>
                      </a:endParaRPr>
                    </a:p>
                  </a:txBody>
                  <a:tcPr marT="34290" marB="34290"/>
                </a:tc>
                <a:tc>
                  <a:txBody>
                    <a:bodyPr/>
                    <a:lstStyle/>
                    <a:p>
                      <a:pPr lvl="0"/>
                      <a:endParaRPr lang="x-none" sz="900" kern="1200" dirty="0">
                        <a:solidFill>
                          <a:schemeClr val="tx1"/>
                        </a:solidFill>
                        <a:effectLst/>
                        <a:latin typeface="+mn-lt"/>
                        <a:ea typeface="+mn-ea"/>
                        <a:cs typeface="+mn-cs"/>
                      </a:endParaRPr>
                    </a:p>
                  </a:txBody>
                  <a:tcPr marT="34290" marB="34290" anchor="ctr"/>
                </a:tc>
              </a:tr>
            </a:tbl>
          </a:graphicData>
        </a:graphic>
      </p:graphicFrame>
      <p:grpSp>
        <p:nvGrpSpPr>
          <p:cNvPr id="16" name="Group 15"/>
          <p:cNvGrpSpPr/>
          <p:nvPr/>
        </p:nvGrpSpPr>
        <p:grpSpPr>
          <a:xfrm>
            <a:off x="762002" y="1996733"/>
            <a:ext cx="2700665" cy="2249997"/>
            <a:chOff x="850768" y="2278946"/>
            <a:chExt cx="1862684" cy="1975494"/>
          </a:xfrm>
        </p:grpSpPr>
        <p:pic>
          <p:nvPicPr>
            <p:cNvPr id="11" name="Picture 10" descr="ISO_4u_Hypervisor.png"/>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850768" y="2744931"/>
              <a:ext cx="1862684" cy="150950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2203" y="2278946"/>
              <a:ext cx="709823" cy="82928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35077" y="2505932"/>
              <a:ext cx="709823" cy="82928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17950" y="2732919"/>
              <a:ext cx="709823" cy="82928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01215" y="2968184"/>
              <a:ext cx="712237" cy="832104"/>
            </a:xfrm>
            <a:prstGeom prst="rect">
              <a:avLst/>
            </a:prstGeom>
          </p:spPr>
        </p:pic>
      </p:grpSp>
      <p:grpSp>
        <p:nvGrpSpPr>
          <p:cNvPr id="3" name="Group 2"/>
          <p:cNvGrpSpPr/>
          <p:nvPr/>
        </p:nvGrpSpPr>
        <p:grpSpPr>
          <a:xfrm>
            <a:off x="448253" y="898580"/>
            <a:ext cx="8281328" cy="635058"/>
            <a:chOff x="448252" y="898580"/>
            <a:chExt cx="8281328" cy="635058"/>
          </a:xfrm>
        </p:grpSpPr>
        <p:sp>
          <p:nvSpPr>
            <p:cNvPr id="17" name="Rectangle 16"/>
            <p:cNvSpPr/>
            <p:nvPr/>
          </p:nvSpPr>
          <p:spPr bwMode="invGray">
            <a:xfrm>
              <a:off x="448252" y="898580"/>
              <a:ext cx="8281328" cy="635058"/>
            </a:xfrm>
            <a:prstGeom prst="rect">
              <a:avLst/>
            </a:prstGeom>
            <a:solidFill>
              <a:srgbClr val="324040"/>
            </a:solidFill>
            <a:ln w="28575">
              <a:noFill/>
              <a:round/>
              <a:headEnd/>
              <a:tailEnd/>
            </a:ln>
            <a:extLst/>
          </p:spPr>
          <p:txBody>
            <a:bodyPr wrap="square" rtlCol="0" anchor="ctr"/>
            <a:lstStyle/>
            <a:p>
              <a:pPr marL="914362" lvl="4" defTabSz="342865"/>
              <a:r>
                <a:rPr lang="en-US" sz="1800" b="1" dirty="0">
                  <a:solidFill>
                    <a:schemeClr val="bg1"/>
                  </a:solidFill>
                  <a:cs typeface="Arial Narrow"/>
                </a:rPr>
                <a:t>Agile Security for Virtual Environments </a:t>
              </a:r>
            </a:p>
          </p:txBody>
        </p:sp>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6875" y="948422"/>
              <a:ext cx="585216" cy="585216"/>
            </a:xfrm>
            <a:prstGeom prst="rect">
              <a:avLst/>
            </a:prstGeom>
          </p:spPr>
        </p:pic>
      </p:grpSp>
      <p:grpSp>
        <p:nvGrpSpPr>
          <p:cNvPr id="19" name="Group 18"/>
          <p:cNvGrpSpPr>
            <a:grpSpLocks noChangeAspect="1"/>
          </p:cNvGrpSpPr>
          <p:nvPr/>
        </p:nvGrpSpPr>
        <p:grpSpPr>
          <a:xfrm>
            <a:off x="4741079" y="4126123"/>
            <a:ext cx="449553" cy="466431"/>
            <a:chOff x="7634473" y="2936880"/>
            <a:chExt cx="345899" cy="352835"/>
          </a:xfrm>
        </p:grpSpPr>
        <p:pic>
          <p:nvPicPr>
            <p:cNvPr id="20" name="Shape 445"/>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634473" y="2936880"/>
              <a:ext cx="345899" cy="334799"/>
            </a:xfrm>
            <a:prstGeom prst="rect">
              <a:avLst/>
            </a:prstGeom>
            <a:noFill/>
            <a:ln>
              <a:noFill/>
            </a:ln>
          </p:spPr>
        </p:pic>
        <p:sp>
          <p:nvSpPr>
            <p:cNvPr id="21" name="Shape 446"/>
            <p:cNvSpPr txBox="1"/>
            <p:nvPr/>
          </p:nvSpPr>
          <p:spPr>
            <a:xfrm>
              <a:off x="7665896" y="3028115"/>
              <a:ext cx="275399" cy="261600"/>
            </a:xfrm>
            <a:prstGeom prst="rect">
              <a:avLst/>
            </a:prstGeom>
            <a:noFill/>
            <a:ln>
              <a:noFill/>
            </a:ln>
          </p:spPr>
          <p:txBody>
            <a:bodyPr lIns="0" tIns="0" rIns="0" bIns="0" anchor="t" anchorCtr="0">
              <a:noAutofit/>
            </a:bodyPr>
            <a:lstStyle/>
            <a:p>
              <a:pPr algn="ctr" defTabSz="914362">
                <a:buSzPct val="25000"/>
                <a:defRPr/>
              </a:pPr>
              <a:r>
                <a:rPr lang="en-US" sz="700" b="1" kern="0" dirty="0">
                  <a:solidFill>
                    <a:srgbClr val="3D4D4D"/>
                  </a:solidFill>
                </a:rPr>
                <a:t>VMware</a:t>
              </a:r>
            </a:p>
            <a:p>
              <a:pPr algn="ctr" defTabSz="914362">
                <a:buSzPct val="25000"/>
                <a:defRPr/>
              </a:pPr>
              <a:r>
                <a:rPr lang="en-US" sz="700" b="1" kern="0" dirty="0">
                  <a:solidFill>
                    <a:srgbClr val="3D4D4D"/>
                  </a:solidFill>
                </a:rPr>
                <a:t>ESXi</a:t>
              </a:r>
              <a:endParaRPr lang="en" sz="700" b="1" kern="0" dirty="0">
                <a:solidFill>
                  <a:srgbClr val="3D4D4D"/>
                </a:solidFill>
              </a:endParaRPr>
            </a:p>
          </p:txBody>
        </p:sp>
      </p:grpSp>
      <p:grpSp>
        <p:nvGrpSpPr>
          <p:cNvPr id="22" name="Group 21"/>
          <p:cNvGrpSpPr/>
          <p:nvPr/>
        </p:nvGrpSpPr>
        <p:grpSpPr>
          <a:xfrm>
            <a:off x="5332438" y="4126123"/>
            <a:ext cx="449553" cy="466431"/>
            <a:chOff x="7634473" y="2936880"/>
            <a:chExt cx="345899" cy="352835"/>
          </a:xfrm>
        </p:grpSpPr>
        <p:pic>
          <p:nvPicPr>
            <p:cNvPr id="23" name="Shape 445"/>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634473" y="2936880"/>
              <a:ext cx="345899" cy="334799"/>
            </a:xfrm>
            <a:prstGeom prst="rect">
              <a:avLst/>
            </a:prstGeom>
            <a:noFill/>
            <a:ln>
              <a:noFill/>
            </a:ln>
          </p:spPr>
        </p:pic>
        <p:sp>
          <p:nvSpPr>
            <p:cNvPr id="24" name="Shape 446"/>
            <p:cNvSpPr txBox="1"/>
            <p:nvPr/>
          </p:nvSpPr>
          <p:spPr>
            <a:xfrm>
              <a:off x="7665896" y="3028115"/>
              <a:ext cx="275399" cy="261600"/>
            </a:xfrm>
            <a:prstGeom prst="rect">
              <a:avLst/>
            </a:prstGeom>
            <a:noFill/>
            <a:ln>
              <a:noFill/>
            </a:ln>
          </p:spPr>
          <p:txBody>
            <a:bodyPr lIns="0" tIns="0" rIns="0" bIns="0" anchor="t" anchorCtr="0">
              <a:noAutofit/>
            </a:bodyPr>
            <a:lstStyle/>
            <a:p>
              <a:pPr algn="ctr" defTabSz="914362">
                <a:buSzPct val="25000"/>
                <a:defRPr/>
              </a:pPr>
              <a:r>
                <a:rPr lang="en-US" sz="700" b="1" kern="0" dirty="0">
                  <a:solidFill>
                    <a:srgbClr val="3D4D4D"/>
                  </a:solidFill>
                </a:rPr>
                <a:t>Citrix</a:t>
              </a:r>
            </a:p>
            <a:p>
              <a:pPr algn="ctr" defTabSz="914362">
                <a:buSzPct val="25000"/>
                <a:defRPr/>
              </a:pPr>
              <a:r>
                <a:rPr lang="en-US" sz="700" b="1" kern="0" dirty="0">
                  <a:solidFill>
                    <a:srgbClr val="3D4D4D"/>
                  </a:solidFill>
                </a:rPr>
                <a:t>Xen</a:t>
              </a:r>
              <a:endParaRPr lang="en" sz="700" b="1" kern="0" dirty="0">
                <a:solidFill>
                  <a:srgbClr val="3D4D4D"/>
                </a:solidFill>
              </a:endParaRPr>
            </a:p>
          </p:txBody>
        </p:sp>
      </p:grpSp>
      <p:grpSp>
        <p:nvGrpSpPr>
          <p:cNvPr id="25" name="Group 24"/>
          <p:cNvGrpSpPr/>
          <p:nvPr/>
        </p:nvGrpSpPr>
        <p:grpSpPr>
          <a:xfrm>
            <a:off x="5934391" y="4126123"/>
            <a:ext cx="449553" cy="466431"/>
            <a:chOff x="7634473" y="2936880"/>
            <a:chExt cx="345899" cy="352835"/>
          </a:xfrm>
        </p:grpSpPr>
        <p:pic>
          <p:nvPicPr>
            <p:cNvPr id="26" name="Shape 445"/>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634473" y="2936880"/>
              <a:ext cx="345899" cy="334799"/>
            </a:xfrm>
            <a:prstGeom prst="rect">
              <a:avLst/>
            </a:prstGeom>
            <a:noFill/>
            <a:ln>
              <a:noFill/>
            </a:ln>
          </p:spPr>
        </p:pic>
        <p:sp>
          <p:nvSpPr>
            <p:cNvPr id="27" name="Shape 446"/>
            <p:cNvSpPr txBox="1"/>
            <p:nvPr/>
          </p:nvSpPr>
          <p:spPr>
            <a:xfrm>
              <a:off x="7665896" y="3028115"/>
              <a:ext cx="275399" cy="261600"/>
            </a:xfrm>
            <a:prstGeom prst="rect">
              <a:avLst/>
            </a:prstGeom>
            <a:noFill/>
            <a:ln>
              <a:noFill/>
            </a:ln>
          </p:spPr>
          <p:txBody>
            <a:bodyPr lIns="0" tIns="0" rIns="0" bIns="0" anchor="t" anchorCtr="0">
              <a:noAutofit/>
            </a:bodyPr>
            <a:lstStyle/>
            <a:p>
              <a:pPr algn="ctr" defTabSz="914362">
                <a:buSzPct val="25000"/>
                <a:defRPr/>
              </a:pPr>
              <a:r>
                <a:rPr lang="en-US" sz="1100" b="1" kern="0" dirty="0">
                  <a:solidFill>
                    <a:srgbClr val="3D4D4D"/>
                  </a:solidFill>
                </a:rPr>
                <a:t>Xen</a:t>
              </a:r>
              <a:endParaRPr lang="en" sz="1100" b="1" kern="0" dirty="0">
                <a:solidFill>
                  <a:srgbClr val="3D4D4D"/>
                </a:solidFill>
              </a:endParaRPr>
            </a:p>
          </p:txBody>
        </p:sp>
      </p:grpSp>
      <p:grpSp>
        <p:nvGrpSpPr>
          <p:cNvPr id="28" name="Group 27"/>
          <p:cNvGrpSpPr/>
          <p:nvPr/>
        </p:nvGrpSpPr>
        <p:grpSpPr>
          <a:xfrm>
            <a:off x="6553701" y="4126123"/>
            <a:ext cx="449553" cy="466431"/>
            <a:chOff x="7634473" y="2936880"/>
            <a:chExt cx="345899" cy="352835"/>
          </a:xfrm>
        </p:grpSpPr>
        <p:pic>
          <p:nvPicPr>
            <p:cNvPr id="29" name="Shape 445"/>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634473" y="2936880"/>
              <a:ext cx="345899" cy="334799"/>
            </a:xfrm>
            <a:prstGeom prst="rect">
              <a:avLst/>
            </a:prstGeom>
            <a:noFill/>
            <a:ln>
              <a:noFill/>
            </a:ln>
          </p:spPr>
        </p:pic>
        <p:sp>
          <p:nvSpPr>
            <p:cNvPr id="30" name="Shape 446"/>
            <p:cNvSpPr txBox="1"/>
            <p:nvPr/>
          </p:nvSpPr>
          <p:spPr>
            <a:xfrm>
              <a:off x="7665896" y="3028115"/>
              <a:ext cx="275399" cy="261600"/>
            </a:xfrm>
            <a:prstGeom prst="rect">
              <a:avLst/>
            </a:prstGeom>
            <a:noFill/>
            <a:ln>
              <a:noFill/>
            </a:ln>
          </p:spPr>
          <p:txBody>
            <a:bodyPr lIns="0" tIns="0" rIns="0" bIns="0" anchor="t" anchorCtr="0">
              <a:noAutofit/>
            </a:bodyPr>
            <a:lstStyle/>
            <a:p>
              <a:pPr algn="ctr" defTabSz="914362">
                <a:buSzPct val="25000"/>
                <a:defRPr/>
              </a:pPr>
              <a:r>
                <a:rPr lang="en-US" sz="1100" b="1" kern="0" dirty="0">
                  <a:solidFill>
                    <a:srgbClr val="3D4D4D"/>
                  </a:solidFill>
                </a:rPr>
                <a:t>KVM</a:t>
              </a:r>
              <a:endParaRPr lang="en" sz="1100" b="1" kern="0" dirty="0">
                <a:solidFill>
                  <a:srgbClr val="3D4D4D"/>
                </a:solidFill>
              </a:endParaRPr>
            </a:p>
          </p:txBody>
        </p:sp>
      </p:grpSp>
      <p:grpSp>
        <p:nvGrpSpPr>
          <p:cNvPr id="31" name="Group 30"/>
          <p:cNvGrpSpPr/>
          <p:nvPr/>
        </p:nvGrpSpPr>
        <p:grpSpPr>
          <a:xfrm>
            <a:off x="7138839" y="4126123"/>
            <a:ext cx="449553" cy="466431"/>
            <a:chOff x="7634473" y="2936880"/>
            <a:chExt cx="345899" cy="352835"/>
          </a:xfrm>
        </p:grpSpPr>
        <p:pic>
          <p:nvPicPr>
            <p:cNvPr id="32" name="Shape 445"/>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634473" y="2936880"/>
              <a:ext cx="345899" cy="334799"/>
            </a:xfrm>
            <a:prstGeom prst="rect">
              <a:avLst/>
            </a:prstGeom>
            <a:noFill/>
            <a:ln>
              <a:noFill/>
            </a:ln>
          </p:spPr>
        </p:pic>
        <p:sp>
          <p:nvSpPr>
            <p:cNvPr id="33" name="Shape 446"/>
            <p:cNvSpPr txBox="1"/>
            <p:nvPr/>
          </p:nvSpPr>
          <p:spPr>
            <a:xfrm>
              <a:off x="7665896" y="3028115"/>
              <a:ext cx="275399" cy="261600"/>
            </a:xfrm>
            <a:prstGeom prst="rect">
              <a:avLst/>
            </a:prstGeom>
            <a:noFill/>
            <a:ln>
              <a:noFill/>
            </a:ln>
          </p:spPr>
          <p:txBody>
            <a:bodyPr lIns="0" tIns="0" rIns="0" bIns="0" anchor="t" anchorCtr="0">
              <a:noAutofit/>
            </a:bodyPr>
            <a:lstStyle/>
            <a:p>
              <a:pPr algn="ctr" defTabSz="914362">
                <a:buSzPct val="25000"/>
                <a:defRPr/>
              </a:pPr>
              <a:r>
                <a:rPr lang="en-US" sz="700" b="1" kern="0" dirty="0">
                  <a:solidFill>
                    <a:srgbClr val="3D4D4D"/>
                  </a:solidFill>
                </a:rPr>
                <a:t>MS Hyper-V</a:t>
              </a:r>
              <a:endParaRPr lang="en" sz="700" b="1" kern="0" dirty="0">
                <a:solidFill>
                  <a:srgbClr val="3D4D4D"/>
                </a:solidFill>
              </a:endParaRPr>
            </a:p>
          </p:txBody>
        </p:sp>
      </p:grpSp>
      <p:grpSp>
        <p:nvGrpSpPr>
          <p:cNvPr id="34" name="Group 33"/>
          <p:cNvGrpSpPr/>
          <p:nvPr/>
        </p:nvGrpSpPr>
        <p:grpSpPr>
          <a:xfrm>
            <a:off x="7700371" y="4126123"/>
            <a:ext cx="449553" cy="466431"/>
            <a:chOff x="7634473" y="2936880"/>
            <a:chExt cx="345899" cy="352835"/>
          </a:xfrm>
        </p:grpSpPr>
        <p:pic>
          <p:nvPicPr>
            <p:cNvPr id="35" name="Shape 445"/>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634473" y="2936880"/>
              <a:ext cx="345899" cy="334799"/>
            </a:xfrm>
            <a:prstGeom prst="rect">
              <a:avLst/>
            </a:prstGeom>
            <a:noFill/>
            <a:ln>
              <a:noFill/>
            </a:ln>
          </p:spPr>
        </p:pic>
        <p:sp>
          <p:nvSpPr>
            <p:cNvPr id="36" name="Shape 446"/>
            <p:cNvSpPr txBox="1"/>
            <p:nvPr/>
          </p:nvSpPr>
          <p:spPr>
            <a:xfrm>
              <a:off x="7665896" y="3028115"/>
              <a:ext cx="275399" cy="261600"/>
            </a:xfrm>
            <a:prstGeom prst="rect">
              <a:avLst/>
            </a:prstGeom>
            <a:noFill/>
            <a:ln>
              <a:noFill/>
            </a:ln>
          </p:spPr>
          <p:txBody>
            <a:bodyPr lIns="0" tIns="0" rIns="0" bIns="0" anchor="t" anchorCtr="0">
              <a:noAutofit/>
            </a:bodyPr>
            <a:lstStyle/>
            <a:p>
              <a:pPr algn="ctr" defTabSz="914362">
                <a:buSzPct val="25000"/>
                <a:defRPr/>
              </a:pPr>
              <a:r>
                <a:rPr lang="en-US" sz="700" b="1" kern="0" dirty="0">
                  <a:solidFill>
                    <a:srgbClr val="3D4D4D"/>
                  </a:solidFill>
                </a:rPr>
                <a:t>AmazonAWS</a:t>
              </a:r>
              <a:endParaRPr lang="en" sz="700" b="1" kern="0" dirty="0">
                <a:solidFill>
                  <a:srgbClr val="3D4D4D"/>
                </a:solidFill>
              </a:endParaRPr>
            </a:p>
          </p:txBody>
        </p:sp>
      </p:grpSp>
      <p:grpSp>
        <p:nvGrpSpPr>
          <p:cNvPr id="37" name="Group 36"/>
          <p:cNvGrpSpPr/>
          <p:nvPr/>
        </p:nvGrpSpPr>
        <p:grpSpPr>
          <a:xfrm>
            <a:off x="8265089" y="4126123"/>
            <a:ext cx="449553" cy="466431"/>
            <a:chOff x="7634473" y="2936880"/>
            <a:chExt cx="345899" cy="352835"/>
          </a:xfrm>
        </p:grpSpPr>
        <p:pic>
          <p:nvPicPr>
            <p:cNvPr id="38" name="Shape 445"/>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634473" y="2936880"/>
              <a:ext cx="345899" cy="334799"/>
            </a:xfrm>
            <a:prstGeom prst="rect">
              <a:avLst/>
            </a:prstGeom>
            <a:noFill/>
            <a:ln>
              <a:noFill/>
            </a:ln>
          </p:spPr>
        </p:pic>
        <p:sp>
          <p:nvSpPr>
            <p:cNvPr id="39" name="Shape 446"/>
            <p:cNvSpPr txBox="1"/>
            <p:nvPr/>
          </p:nvSpPr>
          <p:spPr>
            <a:xfrm>
              <a:off x="7665896" y="3028115"/>
              <a:ext cx="275399" cy="261600"/>
            </a:xfrm>
            <a:prstGeom prst="rect">
              <a:avLst/>
            </a:prstGeom>
            <a:noFill/>
            <a:ln>
              <a:noFill/>
            </a:ln>
          </p:spPr>
          <p:txBody>
            <a:bodyPr lIns="0" tIns="0" rIns="0" bIns="0" anchor="t" anchorCtr="0">
              <a:noAutofit/>
            </a:bodyPr>
            <a:lstStyle/>
            <a:p>
              <a:pPr algn="ctr" defTabSz="914362">
                <a:buSzPct val="25000"/>
                <a:defRPr/>
              </a:pPr>
              <a:r>
                <a:rPr lang="en-US" sz="700" b="1" kern="0" dirty="0">
                  <a:solidFill>
                    <a:srgbClr val="3D4D4D"/>
                  </a:solidFill>
                </a:rPr>
                <a:t>MS Azure</a:t>
              </a:r>
              <a:endParaRPr lang="en" sz="700" b="1" kern="0" dirty="0">
                <a:solidFill>
                  <a:srgbClr val="3D4D4D"/>
                </a:solidFill>
              </a:endParaRPr>
            </a:p>
          </p:txBody>
        </p:sp>
      </p:grpSp>
    </p:spTree>
    <p:extLst>
      <p:ext uri="{BB962C8B-B14F-4D97-AF65-F5344CB8AC3E}">
        <p14:creationId xmlns:p14="http://schemas.microsoft.com/office/powerpoint/2010/main" val="1658053353"/>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dirty="0"/>
              <a:t>FortiGate-VM</a:t>
            </a:r>
          </a:p>
        </p:txBody>
      </p:sp>
      <p:graphicFrame>
        <p:nvGraphicFramePr>
          <p:cNvPr id="4" name="Table 3"/>
          <p:cNvGraphicFramePr>
            <a:graphicFrameLocks noGrp="1"/>
          </p:cNvGraphicFramePr>
          <p:nvPr>
            <p:extLst>
              <p:ext uri="{D42A27DB-BD31-4B8C-83A1-F6EECF244321}">
                <p14:modId xmlns:p14="http://schemas.microsoft.com/office/powerpoint/2010/main" val="2967638761"/>
              </p:ext>
            </p:extLst>
          </p:nvPr>
        </p:nvGraphicFramePr>
        <p:xfrm>
          <a:off x="252000" y="900000"/>
          <a:ext cx="8640000" cy="2108016"/>
        </p:xfrm>
        <a:graphic>
          <a:graphicData uri="http://schemas.openxmlformats.org/drawingml/2006/table">
            <a:tbl>
              <a:tblPr firstRow="1" bandRow="1">
                <a:effectLst/>
                <a:tableStyleId>{073A0DAA-6AF3-43AB-8588-CEC1D06C72B9}</a:tableStyleId>
              </a:tblPr>
              <a:tblGrid>
                <a:gridCol w="1440000"/>
                <a:gridCol w="1440000"/>
                <a:gridCol w="1440000"/>
                <a:gridCol w="1440000"/>
                <a:gridCol w="1440000"/>
                <a:gridCol w="1440000"/>
              </a:tblGrid>
              <a:tr h="225876">
                <a:tc>
                  <a:txBody>
                    <a:bodyPr/>
                    <a:lstStyle/>
                    <a:p>
                      <a:endParaRPr lang="en-US" sz="1000" dirty="0"/>
                    </a:p>
                  </a:txBody>
                  <a:tcPr marT="34290" marB="34290" anchor="ctr">
                    <a:solidFill>
                      <a:srgbClr val="3C3C3C"/>
                    </a:solidFill>
                  </a:tcPr>
                </a:tc>
                <a:tc>
                  <a:txBody>
                    <a:bodyPr/>
                    <a:lstStyle/>
                    <a:p>
                      <a:pPr algn="ctr" fontAlgn="ctr"/>
                      <a:r>
                        <a:rPr lang="en-US" sz="1000" u="none" strike="noStrike" dirty="0" smtClean="0"/>
                        <a:t>FG-VM00</a:t>
                      </a:r>
                      <a:endParaRPr lang="en-US" sz="1000" b="0" i="0" u="none" strike="noStrike" dirty="0">
                        <a:solidFill>
                          <a:srgbClr val="000000"/>
                        </a:solidFill>
                        <a:latin typeface="+mn-lt"/>
                        <a:cs typeface="Arial"/>
                      </a:endParaRPr>
                    </a:p>
                  </a:txBody>
                  <a:tcPr marL="87087" marR="87087" marT="36738" marB="36738" horzOverflow="overflow">
                    <a:solidFill>
                      <a:srgbClr val="3C3C3C"/>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000" u="none" strike="noStrike" dirty="0" smtClean="0"/>
                        <a:t>FG-VM01</a:t>
                      </a:r>
                      <a:endParaRPr lang="en-US" sz="1000" b="0" i="0" u="none" strike="noStrike" dirty="0" smtClean="0">
                        <a:solidFill>
                          <a:srgbClr val="000000"/>
                        </a:solidFill>
                        <a:latin typeface="+mn-lt"/>
                        <a:cs typeface="Arial"/>
                      </a:endParaRPr>
                    </a:p>
                  </a:txBody>
                  <a:tcPr marL="87087" marR="87087" marT="36738" marB="36738" horzOverflow="overflow">
                    <a:solidFill>
                      <a:srgbClr val="3C3C3C"/>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000" u="none" strike="noStrike" dirty="0" smtClean="0"/>
                        <a:t>FG-VM02</a:t>
                      </a:r>
                      <a:endParaRPr lang="en-US" sz="1000" b="0" i="0" u="none" strike="noStrike" dirty="0" smtClean="0">
                        <a:solidFill>
                          <a:srgbClr val="000000"/>
                        </a:solidFill>
                        <a:latin typeface="+mn-lt"/>
                        <a:cs typeface="Arial"/>
                      </a:endParaRPr>
                    </a:p>
                  </a:txBody>
                  <a:tcPr marL="87087" marR="87087" marT="36738" marB="36738" horzOverflow="overflow">
                    <a:solidFill>
                      <a:srgbClr val="3C3C3C"/>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000" u="none" strike="noStrike" dirty="0" smtClean="0"/>
                        <a:t>FG-VM04</a:t>
                      </a:r>
                      <a:endParaRPr lang="en-US" sz="1000" b="0" i="0" u="none" strike="noStrike" dirty="0" smtClean="0">
                        <a:solidFill>
                          <a:srgbClr val="000000"/>
                        </a:solidFill>
                        <a:latin typeface="+mn-lt"/>
                        <a:cs typeface="Arial"/>
                      </a:endParaRPr>
                    </a:p>
                  </a:txBody>
                  <a:tcPr marL="87087" marR="87087" marT="36738" marB="36738" horzOverflow="overflow">
                    <a:solidFill>
                      <a:srgbClr val="3C3C3C"/>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000" u="none" strike="noStrike" dirty="0" smtClean="0"/>
                        <a:t>FG-VM08</a:t>
                      </a:r>
                      <a:endParaRPr lang="en-US" sz="1000" b="0" i="0" u="none" strike="noStrike" dirty="0" smtClean="0">
                        <a:solidFill>
                          <a:srgbClr val="000000"/>
                        </a:solidFill>
                        <a:latin typeface="+mn-lt"/>
                        <a:cs typeface="Arial"/>
                      </a:endParaRPr>
                    </a:p>
                  </a:txBody>
                  <a:tcPr marL="87087" marR="87087" marT="36738" marB="36738" horzOverflow="overflow">
                    <a:solidFill>
                      <a:srgbClr val="3C3C3C"/>
                    </a:solidFill>
                  </a:tcPr>
                </a:tc>
              </a:tr>
              <a:tr h="2781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err="1" smtClean="0">
                          <a:solidFill>
                            <a:schemeClr val="bg1"/>
                          </a:solidFill>
                        </a:rPr>
                        <a:t>vCPU</a:t>
                      </a:r>
                      <a:r>
                        <a:rPr lang="en-US" sz="900" b="1" dirty="0" smtClean="0">
                          <a:solidFill>
                            <a:schemeClr val="bg1"/>
                          </a:solidFill>
                        </a:rPr>
                        <a:t> (Min / Max)</a:t>
                      </a:r>
                    </a:p>
                  </a:txBody>
                  <a:tcPr marT="34290" marB="34290" anchor="ctr">
                    <a:solidFill>
                      <a:srgbClr val="777777"/>
                    </a:solidFill>
                  </a:tcPr>
                </a:tc>
                <a:tc>
                  <a:txBody>
                    <a:bodyPr/>
                    <a:lstStyle/>
                    <a:p>
                      <a:pPr algn="ctr"/>
                      <a:r>
                        <a:rPr lang="en-US" sz="900" dirty="0" smtClean="0"/>
                        <a:t>1/1</a:t>
                      </a:r>
                    </a:p>
                  </a:txBody>
                  <a:tcPr marT="34290" marB="34290" anchor="ctr"/>
                </a:tc>
                <a:tc>
                  <a:txBody>
                    <a:bodyPr/>
                    <a:lstStyle/>
                    <a:p>
                      <a:pPr algn="ctr"/>
                      <a:r>
                        <a:rPr lang="en-US" sz="900" dirty="0" smtClean="0"/>
                        <a:t>1/1</a:t>
                      </a:r>
                    </a:p>
                  </a:txBody>
                  <a:tcPr marT="34290" marB="34290" anchor="ctr" horzOverflow="overflow"/>
                </a:tc>
                <a:tc>
                  <a:txBody>
                    <a:bodyPr/>
                    <a:lstStyle/>
                    <a:p>
                      <a:pPr algn="ctr"/>
                      <a:r>
                        <a:rPr lang="en-US" sz="900" dirty="0" smtClean="0"/>
                        <a:t>1/2</a:t>
                      </a:r>
                      <a:endParaRPr lang="en-US" sz="900" dirty="0"/>
                    </a:p>
                  </a:txBody>
                  <a:tcPr marT="34290" marB="34290" anchor="ctr" horzOverflow="overflow"/>
                </a:tc>
                <a:tc>
                  <a:txBody>
                    <a:bodyPr/>
                    <a:lstStyle/>
                    <a:p>
                      <a:pPr algn="ctr"/>
                      <a:r>
                        <a:rPr lang="en-US" sz="900" dirty="0" smtClean="0"/>
                        <a:t>1/4</a:t>
                      </a:r>
                    </a:p>
                  </a:txBody>
                  <a:tcPr marT="34290" marB="34290" anchor="ctr" horzOverflow="overflow"/>
                </a:tc>
                <a:tc>
                  <a:txBody>
                    <a:bodyPr/>
                    <a:lstStyle/>
                    <a:p>
                      <a:pPr algn="ctr"/>
                      <a:r>
                        <a:rPr lang="en-US" sz="900" dirty="0" smtClean="0"/>
                        <a:t>1/8</a:t>
                      </a:r>
                    </a:p>
                  </a:txBody>
                  <a:tcPr marT="34290" marB="34290" anchor="ctr" horzOverflow="overflow"/>
                </a:tc>
              </a:tr>
              <a:tr h="342900">
                <a:tc>
                  <a:txBody>
                    <a:bodyPr/>
                    <a:lstStyle/>
                    <a:p>
                      <a:r>
                        <a:rPr lang="en-US" sz="900" b="1" dirty="0" smtClean="0">
                          <a:solidFill>
                            <a:schemeClr val="bg1"/>
                          </a:solidFill>
                        </a:rPr>
                        <a:t>Network Interface (Min /Max)</a:t>
                      </a:r>
                      <a:endParaRPr lang="en-US" sz="900" b="1" dirty="0">
                        <a:solidFill>
                          <a:schemeClr val="bg1"/>
                        </a:solidFill>
                      </a:endParaRPr>
                    </a:p>
                  </a:txBody>
                  <a:tcPr marT="34290" marB="34290" anchor="ctr">
                    <a:solidFill>
                      <a:srgbClr val="777777"/>
                    </a:solidFill>
                  </a:tcPr>
                </a:tc>
                <a:tc>
                  <a:txBody>
                    <a:bodyPr/>
                    <a:lstStyle/>
                    <a:p>
                      <a:pPr algn="ctr"/>
                      <a:r>
                        <a:rPr lang="en-US" sz="900" dirty="0" smtClean="0"/>
                        <a:t>2/10</a:t>
                      </a:r>
                      <a:endParaRPr lang="en-US" sz="900" dirty="0"/>
                    </a:p>
                  </a:txBody>
                  <a:tcPr marT="34290" marB="34290" anchor="ctr"/>
                </a:tc>
                <a:tc>
                  <a:txBody>
                    <a:bodyPr/>
                    <a:lstStyle/>
                    <a:p>
                      <a:pPr algn="ctr"/>
                      <a:r>
                        <a:rPr lang="en-US" sz="900" dirty="0" smtClean="0"/>
                        <a:t>2/10</a:t>
                      </a:r>
                      <a:endParaRPr lang="en-US" sz="900" dirty="0"/>
                    </a:p>
                  </a:txBody>
                  <a:tcPr marT="34290" marB="34290" anchor="ctr" horzOverflow="overflow"/>
                </a:tc>
                <a:tc>
                  <a:txBody>
                    <a:bodyPr/>
                    <a:lstStyle/>
                    <a:p>
                      <a:pPr algn="ctr"/>
                      <a:r>
                        <a:rPr lang="en-US" sz="900" dirty="0" smtClean="0"/>
                        <a:t>2/10</a:t>
                      </a:r>
                      <a:endParaRPr lang="en-US" sz="900" dirty="0"/>
                    </a:p>
                  </a:txBody>
                  <a:tcPr marT="34290" marB="34290" anchor="ctr"/>
                </a:tc>
                <a:tc>
                  <a:txBody>
                    <a:bodyPr/>
                    <a:lstStyle/>
                    <a:p>
                      <a:pPr algn="ctr"/>
                      <a:r>
                        <a:rPr lang="en-US" sz="900" dirty="0" smtClean="0"/>
                        <a:t>2/10</a:t>
                      </a:r>
                      <a:endParaRPr lang="en-US" sz="900" dirty="0"/>
                    </a:p>
                  </a:txBody>
                  <a:tcPr marT="34290" marB="34290" anchor="ctr" horzOverflow="overflow"/>
                </a:tc>
                <a:tc>
                  <a:txBody>
                    <a:bodyPr/>
                    <a:lstStyle/>
                    <a:p>
                      <a:pPr algn="ctr"/>
                      <a:r>
                        <a:rPr lang="en-US" sz="900" dirty="0" smtClean="0"/>
                        <a:t>2/10</a:t>
                      </a:r>
                      <a:endParaRPr lang="en-US" sz="900" dirty="0"/>
                    </a:p>
                  </a:txBody>
                  <a:tcPr marT="34290" marB="34290" anchor="ctr" horzOverflow="overflow"/>
                </a:tc>
              </a:tr>
              <a:tr h="320040">
                <a:tc>
                  <a:txBody>
                    <a:bodyPr/>
                    <a:lstStyle/>
                    <a:p>
                      <a:r>
                        <a:rPr lang="en-US" sz="900" b="1" dirty="0" smtClean="0">
                          <a:solidFill>
                            <a:schemeClr val="bg1"/>
                          </a:solidFill>
                        </a:rPr>
                        <a:t>Memory </a:t>
                      </a:r>
                      <a:r>
                        <a:rPr lang="en-US" sz="900" b="1" baseline="0" dirty="0" smtClean="0">
                          <a:solidFill>
                            <a:schemeClr val="bg1"/>
                          </a:solidFill>
                        </a:rPr>
                        <a:t>(Min / Max)</a:t>
                      </a:r>
                      <a:endParaRPr lang="en-US" sz="900" b="1" dirty="0">
                        <a:solidFill>
                          <a:schemeClr val="bg1"/>
                        </a:solidFill>
                      </a:endParaRPr>
                    </a:p>
                  </a:txBody>
                  <a:tcPr marT="34290" marB="34290" anchor="ctr">
                    <a:solidFill>
                      <a:srgbClr val="777777"/>
                    </a:solidFill>
                  </a:tcPr>
                </a:tc>
                <a:tc>
                  <a:txBody>
                    <a:bodyPr/>
                    <a:lstStyle/>
                    <a:p>
                      <a:pPr algn="ctr"/>
                      <a:r>
                        <a:rPr lang="en-US" sz="900" dirty="0" smtClean="0"/>
                        <a:t>1 GB</a:t>
                      </a:r>
                      <a:endParaRPr lang="en-US" sz="900" dirty="0"/>
                    </a:p>
                  </a:txBody>
                  <a:tcPr marT="34290" marB="34290" anchor="ctr"/>
                </a:tc>
                <a:tc>
                  <a:txBody>
                    <a:bodyPr/>
                    <a:lstStyle/>
                    <a:p>
                      <a:pPr algn="ctr"/>
                      <a:r>
                        <a:rPr lang="en-US" sz="900" dirty="0" smtClean="0"/>
                        <a:t>1 GB / 2 GB</a:t>
                      </a:r>
                      <a:endParaRPr lang="en-US" sz="900" dirty="0"/>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1  GB</a:t>
                      </a:r>
                      <a:r>
                        <a:rPr lang="en-US" sz="900" baseline="0" dirty="0" smtClean="0"/>
                        <a:t> / 4 GB</a:t>
                      </a:r>
                      <a:endParaRPr lang="en-US" sz="900" dirty="0" smtClean="0"/>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1 GB</a:t>
                      </a:r>
                      <a:r>
                        <a:rPr lang="en-US" sz="900" baseline="0" dirty="0" smtClean="0"/>
                        <a:t> / 6 GB</a:t>
                      </a:r>
                      <a:endParaRPr lang="en-US" sz="900" dirty="0" smtClean="0"/>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1 GB/ 12 GB</a:t>
                      </a:r>
                    </a:p>
                  </a:txBody>
                  <a:tcPr marT="34290" marB="34290" anchor="ctr" horzOverflow="overflow"/>
                </a:tc>
              </a:tr>
              <a:tr h="342900">
                <a:tc>
                  <a:txBody>
                    <a:bodyPr/>
                    <a:lstStyle/>
                    <a:p>
                      <a:r>
                        <a:rPr lang="en-US" sz="900" b="1" dirty="0" smtClean="0">
                          <a:solidFill>
                            <a:schemeClr val="bg1"/>
                          </a:solidFill>
                        </a:rPr>
                        <a:t>Storage Support (Min/Max)</a:t>
                      </a:r>
                      <a:endParaRPr lang="en-US" sz="900" b="1" dirty="0">
                        <a:solidFill>
                          <a:schemeClr val="bg1"/>
                        </a:solidFill>
                      </a:endParaRPr>
                    </a:p>
                  </a:txBody>
                  <a:tcPr marT="34290" marB="34290" anchor="ctr">
                    <a:solidFill>
                      <a:srgbClr val="777777"/>
                    </a:solidFill>
                  </a:tcPr>
                </a:tc>
                <a:tc>
                  <a:txBody>
                    <a:bodyPr/>
                    <a:lstStyle/>
                    <a:p>
                      <a:pPr algn="ctr"/>
                      <a:r>
                        <a:rPr lang="en-US" sz="900" baseline="0" dirty="0" smtClean="0"/>
                        <a:t>30 GB / 2TB</a:t>
                      </a:r>
                      <a:endParaRPr lang="en-US" sz="900" dirty="0"/>
                    </a:p>
                  </a:txBody>
                  <a:tcPr marT="34290" marB="34290" anchor="ctr" horzOverflow="overflow"/>
                </a:tc>
                <a:tc>
                  <a:txBody>
                    <a:bodyPr/>
                    <a:lstStyle/>
                    <a:p>
                      <a:pPr algn="ctr"/>
                      <a:r>
                        <a:rPr lang="en-US" sz="900" baseline="0" dirty="0" smtClean="0"/>
                        <a:t>30 GB / 2TB</a:t>
                      </a:r>
                      <a:endParaRPr lang="en-US" sz="900" dirty="0"/>
                    </a:p>
                  </a:txBody>
                  <a:tcPr marT="34290" marB="34290" anchor="ctr"/>
                </a:tc>
                <a:tc>
                  <a:txBody>
                    <a:bodyPr/>
                    <a:lstStyle/>
                    <a:p>
                      <a:pPr algn="ctr"/>
                      <a:r>
                        <a:rPr lang="en-US" sz="900" baseline="0" dirty="0" smtClean="0"/>
                        <a:t>30 GB / 2TB</a:t>
                      </a:r>
                      <a:endParaRPr lang="en-US" sz="900" dirty="0"/>
                    </a:p>
                  </a:txBody>
                  <a:tcPr marT="34290" marB="3429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t>30 GB / 2TB</a:t>
                      </a:r>
                      <a:endParaRPr lang="en-US" sz="900" dirty="0" smtClean="0"/>
                    </a:p>
                  </a:txBody>
                  <a:tcPr marT="34290" marB="34290" anchor="ctr"/>
                </a:tc>
                <a:tc>
                  <a:txBody>
                    <a:bodyPr/>
                    <a:lstStyle/>
                    <a:p>
                      <a:pPr algn="ctr"/>
                      <a:r>
                        <a:rPr lang="en-US" sz="900" baseline="0" dirty="0" smtClean="0"/>
                        <a:t>30 GB / 2TB</a:t>
                      </a:r>
                      <a:endParaRPr lang="en-US" sz="900" dirty="0"/>
                    </a:p>
                  </a:txBody>
                  <a:tcPr marT="34290" marB="34290" anchor="ctr"/>
                </a:tc>
              </a:tr>
              <a:tr h="278130">
                <a:tc>
                  <a:txBody>
                    <a:bodyPr/>
                    <a:lstStyle/>
                    <a:p>
                      <a:r>
                        <a:rPr lang="en-US" sz="900" b="1" dirty="0" smtClean="0">
                          <a:solidFill>
                            <a:schemeClr val="bg1"/>
                          </a:solidFill>
                        </a:rPr>
                        <a:t>Max FortiAP</a:t>
                      </a:r>
                      <a:endParaRPr lang="en-US" sz="900" b="1" dirty="0">
                        <a:solidFill>
                          <a:schemeClr val="bg1"/>
                        </a:solidFill>
                      </a:endParaRPr>
                    </a:p>
                  </a:txBody>
                  <a:tcPr marT="34290" marB="34290" anchor="ctr">
                    <a:solidFill>
                      <a:srgbClr val="777777"/>
                    </a:solidFill>
                  </a:tcPr>
                </a:tc>
                <a:tc>
                  <a:txBody>
                    <a:bodyPr/>
                    <a:lstStyle/>
                    <a:p>
                      <a:pPr algn="ctr"/>
                      <a:r>
                        <a:rPr lang="en-US" sz="900" dirty="0" smtClean="0"/>
                        <a:t>32</a:t>
                      </a:r>
                      <a:endParaRPr lang="en-US" sz="900" dirty="0"/>
                    </a:p>
                  </a:txBody>
                  <a:tcPr marT="34290" marB="34290" anchor="ctr"/>
                </a:tc>
                <a:tc>
                  <a:txBody>
                    <a:bodyPr/>
                    <a:lstStyle/>
                    <a:p>
                      <a:pPr algn="ctr"/>
                      <a:r>
                        <a:rPr lang="en-US" sz="900" dirty="0" smtClean="0"/>
                        <a:t>256</a:t>
                      </a:r>
                      <a:endParaRPr lang="en-US" sz="900" dirty="0"/>
                    </a:p>
                  </a:txBody>
                  <a:tcPr marT="34290" marB="34290" anchor="ctr" horzOverflow="overflow"/>
                </a:tc>
                <a:tc>
                  <a:txBody>
                    <a:bodyPr/>
                    <a:lstStyle/>
                    <a:p>
                      <a:pPr algn="ctr"/>
                      <a:r>
                        <a:rPr lang="en-US" sz="900" dirty="0" smtClean="0"/>
                        <a:t>512</a:t>
                      </a:r>
                      <a:endParaRPr lang="en-US" sz="900" dirty="0"/>
                    </a:p>
                  </a:txBody>
                  <a:tcPr marT="34290" marB="34290" anchor="ctr"/>
                </a:tc>
                <a:tc>
                  <a:txBody>
                    <a:bodyPr/>
                    <a:lstStyle/>
                    <a:p>
                      <a:pPr algn="ctr"/>
                      <a:r>
                        <a:rPr lang="en-US" sz="900" dirty="0" smtClean="0"/>
                        <a:t>512</a:t>
                      </a:r>
                      <a:endParaRPr lang="en-US" sz="900" dirty="0"/>
                    </a:p>
                  </a:txBody>
                  <a:tcPr marT="34290" marB="34290" anchor="ctr" horzOverflow="overflow"/>
                </a:tc>
                <a:tc>
                  <a:txBody>
                    <a:bodyPr/>
                    <a:lstStyle/>
                    <a:p>
                      <a:pPr algn="ctr"/>
                      <a:r>
                        <a:rPr lang="en-US" sz="900" dirty="0" smtClean="0"/>
                        <a:t>1,024</a:t>
                      </a:r>
                      <a:endParaRPr lang="en-US" sz="900" dirty="0"/>
                    </a:p>
                  </a:txBody>
                  <a:tcPr marT="34290" marB="34290" anchor="ctr" horzOverflow="overflow"/>
                </a:tc>
              </a:tr>
              <a:tr h="320040">
                <a:tc>
                  <a:txBody>
                    <a:bodyPr/>
                    <a:lstStyle/>
                    <a:p>
                      <a:r>
                        <a:rPr lang="en-US" sz="900" b="1" dirty="0" smtClean="0">
                          <a:solidFill>
                            <a:schemeClr val="bg1"/>
                          </a:solidFill>
                        </a:rPr>
                        <a:t>VDOM (Default/Max)</a:t>
                      </a:r>
                      <a:endParaRPr lang="en-US" sz="900" b="1" dirty="0">
                        <a:solidFill>
                          <a:schemeClr val="bg1"/>
                        </a:solidFill>
                      </a:endParaRPr>
                    </a:p>
                  </a:txBody>
                  <a:tcPr marT="34290" marB="34290" anchor="ctr">
                    <a:solidFill>
                      <a:srgbClr val="777777"/>
                    </a:solidFill>
                  </a:tcPr>
                </a:tc>
                <a:tc>
                  <a:txBody>
                    <a:bodyPr/>
                    <a:lstStyle/>
                    <a:p>
                      <a:pPr algn="ctr"/>
                      <a:r>
                        <a:rPr lang="en-US" sz="900" i="0" dirty="0" smtClean="0"/>
                        <a:t>1 / 1</a:t>
                      </a:r>
                      <a:endParaRPr lang="en-US" sz="900" i="0" dirty="0"/>
                    </a:p>
                  </a:txBody>
                  <a:tcPr marT="34290" marB="34290" anchor="ctr"/>
                </a:tc>
                <a:tc>
                  <a:txBody>
                    <a:bodyPr/>
                    <a:lstStyle/>
                    <a:p>
                      <a:pPr algn="ctr"/>
                      <a:r>
                        <a:rPr lang="en-US" sz="900" i="0" dirty="0" smtClean="0"/>
                        <a:t>10 / 10</a:t>
                      </a:r>
                      <a:endParaRPr lang="en-US" sz="900" i="0" dirty="0"/>
                    </a:p>
                  </a:txBody>
                  <a:tcPr marT="34290" marB="34290" anchor="ctr"/>
                </a:tc>
                <a:tc>
                  <a:txBody>
                    <a:bodyPr/>
                    <a:lstStyle/>
                    <a:p>
                      <a:pPr algn="ctr"/>
                      <a:r>
                        <a:rPr lang="en-US" sz="900" i="0" dirty="0" smtClean="0"/>
                        <a:t>10 / 25</a:t>
                      </a:r>
                      <a:endParaRPr lang="en-US" sz="900" i="0" dirty="0"/>
                    </a:p>
                  </a:txBody>
                  <a:tcPr marT="34290" marB="34290" anchor="ctr"/>
                </a:tc>
                <a:tc>
                  <a:txBody>
                    <a:bodyPr/>
                    <a:lstStyle/>
                    <a:p>
                      <a:pPr algn="ctr"/>
                      <a:r>
                        <a:rPr lang="en-US" sz="900" i="0" dirty="0" smtClean="0"/>
                        <a:t>10 / 50</a:t>
                      </a:r>
                      <a:endParaRPr lang="en-US" sz="900" i="0" dirty="0"/>
                    </a:p>
                  </a:txBody>
                  <a:tcPr marT="34290" marB="34290" anchor="ctr"/>
                </a:tc>
                <a:tc>
                  <a:txBody>
                    <a:bodyPr/>
                    <a:lstStyle/>
                    <a:p>
                      <a:pPr algn="ctr"/>
                      <a:r>
                        <a:rPr lang="en-US" sz="900" i="0" dirty="0" smtClean="0"/>
                        <a:t>10/ 250</a:t>
                      </a:r>
                      <a:endParaRPr lang="en-US" sz="900" i="0" dirty="0"/>
                    </a:p>
                  </a:txBody>
                  <a:tcPr marT="34290" marB="34290" anchor="ctr"/>
                </a:tc>
              </a:tr>
            </a:tbl>
          </a:graphicData>
        </a:graphic>
      </p:graphicFrame>
      <p:sp>
        <p:nvSpPr>
          <p:cNvPr id="3" name="TextBox 2"/>
          <p:cNvSpPr txBox="1"/>
          <p:nvPr/>
        </p:nvSpPr>
        <p:spPr>
          <a:xfrm>
            <a:off x="252001" y="4298636"/>
            <a:ext cx="5486400" cy="200055"/>
          </a:xfrm>
          <a:prstGeom prst="rect">
            <a:avLst/>
          </a:prstGeom>
          <a:noFill/>
        </p:spPr>
        <p:txBody>
          <a:bodyPr wrap="square" lIns="91436" tIns="45718" rIns="91436" bIns="45718" rtlCol="0">
            <a:spAutoFit/>
          </a:bodyPr>
          <a:lstStyle/>
          <a:p>
            <a:r>
              <a:rPr lang="fr-FR" sz="700" dirty="0"/>
              <a:t>VMware ESX/</a:t>
            </a:r>
            <a:r>
              <a:rPr lang="fr-FR" sz="700" dirty="0" err="1"/>
              <a:t>ESXi</a:t>
            </a:r>
            <a:r>
              <a:rPr lang="fr-FR" sz="700" dirty="0"/>
              <a:t> 3.5/4.0/4.1/5.0, Citrix </a:t>
            </a:r>
            <a:r>
              <a:rPr lang="fr-FR" sz="700" dirty="0" err="1"/>
              <a:t>XenServer</a:t>
            </a:r>
            <a:r>
              <a:rPr lang="fr-FR" sz="700" dirty="0"/>
              <a:t> 5.6 SP2/6.0, Open Source </a:t>
            </a:r>
            <a:r>
              <a:rPr lang="fr-FR" sz="700" dirty="0" err="1"/>
              <a:t>Xen</a:t>
            </a:r>
            <a:r>
              <a:rPr lang="fr-FR" sz="700" dirty="0"/>
              <a:t> 3.4.3 / 4.1</a:t>
            </a:r>
          </a:p>
        </p:txBody>
      </p:sp>
    </p:spTree>
    <p:extLst>
      <p:ext uri="{BB962C8B-B14F-4D97-AF65-F5344CB8AC3E}">
        <p14:creationId xmlns:p14="http://schemas.microsoft.com/office/powerpoint/2010/main" val="333596048"/>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118" name="Group 86"/>
          <p:cNvGraphicFramePr>
            <a:graphicFrameLocks noGrp="1"/>
          </p:cNvGraphicFramePr>
          <p:nvPr>
            <p:extLst>
              <p:ext uri="{D42A27DB-BD31-4B8C-83A1-F6EECF244321}">
                <p14:modId xmlns:p14="http://schemas.microsoft.com/office/powerpoint/2010/main" val="3777129575"/>
              </p:ext>
            </p:extLst>
          </p:nvPr>
        </p:nvGraphicFramePr>
        <p:xfrm>
          <a:off x="252000" y="752118"/>
          <a:ext cx="8640002" cy="3987948"/>
        </p:xfrm>
        <a:graphic>
          <a:graphicData uri="http://schemas.openxmlformats.org/drawingml/2006/table">
            <a:tbl>
              <a:tblPr firstRow="1" bandRow="1">
                <a:effectLst/>
                <a:tableStyleId>{073A0DAA-6AF3-43AB-8588-CEC1D06C72B9}</a:tableStyleId>
              </a:tblPr>
              <a:tblGrid>
                <a:gridCol w="1197212"/>
                <a:gridCol w="1488558"/>
                <a:gridCol w="1488558"/>
                <a:gridCol w="1488558"/>
                <a:gridCol w="1488558"/>
                <a:gridCol w="1488558"/>
              </a:tblGrid>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FFFF"/>
                          </a:solidFill>
                          <a:effectLst/>
                          <a:latin typeface="Arial"/>
                          <a:cs typeface="Arial"/>
                        </a:rPr>
                        <a:t>Max Dist.</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SFP (GE)</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FFFF"/>
                          </a:solidFill>
                          <a:effectLst/>
                          <a:latin typeface="Arial"/>
                          <a:cs typeface="Arial"/>
                        </a:rPr>
                        <a:t>XFP (10GE)</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SFP+ (10GE)</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FFFF"/>
                          </a:solidFill>
                          <a:effectLst/>
                          <a:latin typeface="Arial"/>
                          <a:cs typeface="Arial"/>
                        </a:rPr>
                        <a:t>QSFP+ (40GE)</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FFFF"/>
                          </a:solidFill>
                          <a:effectLst/>
                          <a:latin typeface="Arial"/>
                          <a:cs typeface="Arial"/>
                        </a:rPr>
                        <a:t>CFP2 (100GE)</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r>
              <a:tr h="2106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bg1"/>
                          </a:solidFill>
                          <a:effectLst/>
                          <a:latin typeface="Arial"/>
                          <a:cs typeface="Arial"/>
                        </a:rPr>
                        <a:t>10 M</a:t>
                      </a:r>
                      <a:endParaRPr kumimoji="0" lang="en-US" sz="900" b="1" i="0" u="none" strike="noStrike" cap="none" normalizeH="0" baseline="0" dirty="0">
                        <a:ln>
                          <a:noFill/>
                        </a:ln>
                        <a:solidFill>
                          <a:schemeClr val="bg1"/>
                        </a:solidFill>
                        <a:effectLst/>
                        <a:latin typeface="Arial"/>
                        <a:cs typeface="Arial"/>
                      </a:endParaRPr>
                    </a:p>
                  </a:txBody>
                  <a:tcPr marL="87087" marR="87087" marT="36738" marB="36738" anchor="ctr"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900" dirty="0" smtClean="0">
                        <a:solidFill>
                          <a:schemeClr val="tx1"/>
                        </a:solidFill>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a:ln>
                          <a:noFill/>
                        </a:ln>
                        <a:solidFill>
                          <a:schemeClr val="tx1"/>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chemeClr val="tx1"/>
                          </a:solidFill>
                          <a:effectLst/>
                          <a:latin typeface="Arial"/>
                          <a:cs typeface="Arial"/>
                        </a:rPr>
                        <a:t>SP-CABLE-ADASFP+</a:t>
                      </a:r>
                      <a:endParaRPr kumimoji="0" lang="en-US" sz="900" b="0" i="0" u="none" strike="noStrike" cap="none" normalizeH="0" baseline="0" dirty="0">
                        <a:ln>
                          <a:noFill/>
                        </a:ln>
                        <a:solidFill>
                          <a:schemeClr val="tx1"/>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a:ln>
                          <a:noFill/>
                        </a:ln>
                        <a:solidFill>
                          <a:schemeClr val="tx1"/>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a:ln>
                          <a:noFill/>
                        </a:ln>
                        <a:solidFill>
                          <a:srgbClr val="000000"/>
                        </a:solidFill>
                        <a:effectLst/>
                        <a:latin typeface="Arial"/>
                        <a:cs typeface="Arial"/>
                      </a:endParaRPr>
                    </a:p>
                  </a:txBody>
                  <a:tcPr marL="87087" marR="87087" marT="36738" marB="36738" anchor="ctr" horzOverflow="overflow"/>
                </a:tc>
              </a:tr>
              <a:tr h="3477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bg1"/>
                          </a:solidFill>
                          <a:effectLst/>
                          <a:latin typeface="Arial"/>
                          <a:cs typeface="Arial"/>
                        </a:rPr>
                        <a:t>100 M</a:t>
                      </a:r>
                      <a:endParaRPr kumimoji="0" lang="en-US" sz="900" b="1" i="0" u="none" strike="noStrike" cap="none" normalizeH="0" baseline="0" dirty="0">
                        <a:ln>
                          <a:noFill/>
                        </a:ln>
                        <a:solidFill>
                          <a:schemeClr val="bg1"/>
                        </a:solidFill>
                        <a:effectLst/>
                        <a:latin typeface="Arial"/>
                        <a:cs typeface="Arial"/>
                      </a:endParaRPr>
                    </a:p>
                  </a:txBody>
                  <a:tcPr marL="87087" marR="87087" marT="36738" marB="36738" anchor="ctr"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900" dirty="0" smtClean="0">
                          <a:solidFill>
                            <a:schemeClr val="tx1"/>
                          </a:solidFill>
                          <a:latin typeface="Arial"/>
                          <a:cs typeface="Arial"/>
                        </a:rPr>
                        <a:t>FG-TRAN-GC</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900" dirty="0" smtClean="0">
                          <a:solidFill>
                            <a:schemeClr val="tx1"/>
                          </a:solidFill>
                          <a:latin typeface="+mn-lt"/>
                          <a:cs typeface="Arial"/>
                        </a:rPr>
                        <a:t>FS-TRAN-GC</a:t>
                      </a:r>
                      <a:endParaRPr lang="en-US" sz="900" dirty="0" smtClean="0">
                        <a:solidFill>
                          <a:schemeClr val="tx1"/>
                        </a:solidFill>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a:ln>
                          <a:noFill/>
                        </a:ln>
                        <a:solidFill>
                          <a:schemeClr val="tx1"/>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a:ln>
                          <a:noFill/>
                        </a:ln>
                        <a:solidFill>
                          <a:schemeClr val="tx1"/>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chemeClr val="tx1"/>
                          </a:solidFill>
                          <a:effectLst/>
                          <a:latin typeface="Arial"/>
                          <a:cs typeface="Arial"/>
                        </a:rPr>
                        <a:t>FG-TRAN-QSFP+SR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chemeClr val="tx1"/>
                          </a:solidFill>
                          <a:effectLst/>
                          <a:latin typeface="Arial"/>
                          <a:cs typeface="Arial"/>
                        </a:rPr>
                        <a:t>(on OM3 MMF)</a:t>
                      </a:r>
                      <a:endParaRPr kumimoji="0" lang="en-US" sz="900" b="0" i="0" u="none" strike="noStrike" cap="none" normalizeH="0" baseline="0" dirty="0">
                        <a:ln>
                          <a:noFill/>
                        </a:ln>
                        <a:solidFill>
                          <a:schemeClr val="tx1"/>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cs typeface="Arial"/>
                        </a:rPr>
                        <a:t>FG-TRAN-CFP2-SR10</a:t>
                      </a:r>
                      <a:endParaRPr kumimoji="0" lang="en-US" sz="900" b="0" i="0" u="none" strike="noStrike" cap="none" normalizeH="0" baseline="0" dirty="0">
                        <a:ln>
                          <a:noFill/>
                        </a:ln>
                        <a:solidFill>
                          <a:srgbClr val="000000"/>
                        </a:solidFill>
                        <a:effectLst/>
                        <a:latin typeface="Arial"/>
                        <a:cs typeface="Arial"/>
                      </a:endParaRPr>
                    </a:p>
                  </a:txBody>
                  <a:tcPr marL="87087" marR="87087" marT="36738" marB="36738" anchor="ctr" horzOverflow="overflow"/>
                </a:tc>
              </a:tr>
              <a:tr h="3477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bg1"/>
                          </a:solidFill>
                          <a:effectLst/>
                          <a:latin typeface="Arial"/>
                          <a:cs typeface="Arial"/>
                        </a:rPr>
                        <a:t>150 M</a:t>
                      </a:r>
                      <a:endParaRPr kumimoji="0" lang="en-US" sz="900" b="1" i="0" u="none" strike="noStrike" cap="none" normalizeH="0" baseline="0" dirty="0">
                        <a:ln>
                          <a:noFill/>
                        </a:ln>
                        <a:solidFill>
                          <a:schemeClr val="bg1"/>
                        </a:solidFill>
                        <a:effectLst/>
                        <a:latin typeface="Arial"/>
                        <a:cs typeface="Arial"/>
                      </a:endParaRPr>
                    </a:p>
                  </a:txBody>
                  <a:tcPr marL="87087" marR="87087" marT="36738" marB="36738" anchor="ctr"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900" dirty="0" smtClean="0">
                        <a:solidFill>
                          <a:schemeClr val="tx1"/>
                        </a:solidFill>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a:ln>
                          <a:noFill/>
                        </a:ln>
                        <a:solidFill>
                          <a:schemeClr val="tx1"/>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a:ln>
                          <a:noFill/>
                        </a:ln>
                        <a:solidFill>
                          <a:schemeClr val="tx1"/>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chemeClr val="tx1"/>
                          </a:solidFill>
                          <a:effectLst/>
                          <a:latin typeface="Arial"/>
                          <a:cs typeface="Arial"/>
                        </a:rPr>
                        <a:t>FG-TRAN-QSFP+SR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chemeClr val="tx1"/>
                          </a:solidFill>
                          <a:effectLst/>
                          <a:latin typeface="Arial"/>
                          <a:cs typeface="Arial"/>
                        </a:rPr>
                        <a:t>(on OM4 MMF)</a:t>
                      </a: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smtClean="0">
                        <a:ln>
                          <a:noFill/>
                        </a:ln>
                        <a:solidFill>
                          <a:srgbClr val="000000"/>
                        </a:solidFill>
                        <a:effectLst/>
                        <a:latin typeface="Arial"/>
                        <a:cs typeface="Arial"/>
                      </a:endParaRPr>
                    </a:p>
                  </a:txBody>
                  <a:tcPr marL="87087" marR="87087" marT="36738" marB="36738" anchor="ctr" horzOverflow="overflow"/>
                </a:tc>
              </a:tr>
              <a:tr h="4849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bg1"/>
                          </a:solidFill>
                          <a:effectLst/>
                          <a:latin typeface="Arial"/>
                          <a:cs typeface="Arial"/>
                        </a:rPr>
                        <a:t>220 M</a:t>
                      </a:r>
                      <a:endParaRPr kumimoji="0" lang="en-US" sz="900" b="1" i="0" u="none" strike="noStrike" cap="none" normalizeH="0" baseline="0" dirty="0">
                        <a:ln>
                          <a:noFill/>
                        </a:ln>
                        <a:solidFill>
                          <a:schemeClr val="bg1"/>
                        </a:solidFill>
                        <a:effectLst/>
                        <a:latin typeface="Arial"/>
                        <a:cs typeface="Arial"/>
                      </a:endParaRPr>
                    </a:p>
                  </a:txBody>
                  <a:tcPr marL="87087" marR="87087" marT="36738" marB="36738" anchor="ctr"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900" dirty="0" smtClean="0">
                          <a:solidFill>
                            <a:schemeClr val="tx1"/>
                          </a:solidFill>
                          <a:latin typeface="Arial"/>
                          <a:cs typeface="Arial"/>
                        </a:rPr>
                        <a:t>FG-TRAN-SX</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900" dirty="0" smtClean="0">
                          <a:solidFill>
                            <a:schemeClr val="tx1"/>
                          </a:solidFill>
                          <a:latin typeface="+mn-lt"/>
                          <a:cs typeface="Arial"/>
                        </a:rPr>
                        <a:t>FR-TRAN-SX</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900" dirty="0" smtClean="0">
                          <a:solidFill>
                            <a:schemeClr val="tx1"/>
                          </a:solidFill>
                          <a:latin typeface="+mn-lt"/>
                          <a:cs typeface="Arial"/>
                        </a:rPr>
                        <a:t>(</a:t>
                      </a:r>
                      <a:r>
                        <a:rPr lang="fr-FR" sz="900" dirty="0" smtClean="0">
                          <a:solidFill>
                            <a:schemeClr val="tx1"/>
                          </a:solidFill>
                          <a:latin typeface="+mn-lt"/>
                          <a:cs typeface="Arial"/>
                        </a:rPr>
                        <a:t>62.5/125 micron MMF)</a:t>
                      </a:r>
                      <a:endParaRPr lang="en-US" sz="900" dirty="0" smtClean="0">
                        <a:solidFill>
                          <a:schemeClr val="tx1"/>
                        </a:solidFill>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a:ln>
                          <a:noFill/>
                        </a:ln>
                        <a:solidFill>
                          <a:schemeClr val="tx1"/>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chemeClr val="tx1"/>
                          </a:solidFill>
                          <a:effectLst/>
                          <a:latin typeface="+mn-lt"/>
                          <a:cs typeface="Arial"/>
                        </a:rPr>
                        <a:t>FS-TRAN-SFP+LRM</a:t>
                      </a: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smtClean="0">
                        <a:ln>
                          <a:noFill/>
                        </a:ln>
                        <a:solidFill>
                          <a:schemeClr val="tx1"/>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smtClean="0">
                        <a:ln>
                          <a:noFill/>
                        </a:ln>
                        <a:solidFill>
                          <a:srgbClr val="000000"/>
                        </a:solidFill>
                        <a:effectLst/>
                        <a:latin typeface="Arial"/>
                        <a:cs typeface="Arial"/>
                      </a:endParaRPr>
                    </a:p>
                  </a:txBody>
                  <a:tcPr marL="87087" marR="87087" marT="36738" marB="36738" anchor="ctr" horzOverflow="overflow"/>
                </a:tc>
              </a:tr>
              <a:tr h="3477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bg1"/>
                          </a:solidFill>
                          <a:effectLst/>
                          <a:latin typeface="Arial"/>
                          <a:cs typeface="Arial"/>
                        </a:rPr>
                        <a:t>300 M</a:t>
                      </a:r>
                      <a:endParaRPr kumimoji="0" lang="en-US" sz="900" b="1" i="0" u="none" strike="noStrike" cap="none" normalizeH="0" baseline="0" dirty="0">
                        <a:ln>
                          <a:noFill/>
                        </a:ln>
                        <a:solidFill>
                          <a:schemeClr val="bg1"/>
                        </a:solidFill>
                        <a:effectLst/>
                        <a:latin typeface="Arial"/>
                        <a:cs typeface="Arial"/>
                      </a:endParaRPr>
                    </a:p>
                  </a:txBody>
                  <a:tcPr marL="87087" marR="87087" marT="36738" marB="36738" anchor="ctr"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900" dirty="0" smtClean="0">
                        <a:solidFill>
                          <a:schemeClr val="tx1"/>
                        </a:solidFill>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chemeClr val="tx1"/>
                          </a:solidFill>
                          <a:effectLst/>
                          <a:latin typeface="+mn-lt"/>
                          <a:cs typeface="Arial"/>
                        </a:rPr>
                        <a:t>FG-TRAN-XFPSR</a:t>
                      </a:r>
                      <a:endParaRPr kumimoji="0" lang="en-US" sz="900" b="0" i="0" u="none" strike="noStrike" cap="none" normalizeH="0" baseline="0" dirty="0">
                        <a:ln>
                          <a:noFill/>
                        </a:ln>
                        <a:solidFill>
                          <a:schemeClr val="tx1"/>
                        </a:solidFill>
                        <a:effectLst/>
                        <a:latin typeface="Arial"/>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chemeClr val="tx1"/>
                          </a:solidFill>
                          <a:effectLst/>
                          <a:latin typeface="+mn-lt"/>
                          <a:cs typeface="Arial"/>
                        </a:rPr>
                        <a:t>(OM3MMF)</a:t>
                      </a: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chemeClr val="tx1"/>
                          </a:solidFill>
                          <a:effectLst/>
                          <a:latin typeface="+mn-lt"/>
                          <a:cs typeface="Arial"/>
                        </a:rPr>
                        <a:t>FG-TRAN-SFP+SR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chemeClr val="tx1"/>
                          </a:solidFill>
                          <a:effectLst/>
                          <a:latin typeface="+mn-lt"/>
                          <a:cs typeface="Arial"/>
                        </a:rPr>
                        <a:t>FS-TRAN-SFP+SR</a:t>
                      </a: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smtClean="0">
                        <a:ln>
                          <a:noFill/>
                        </a:ln>
                        <a:solidFill>
                          <a:schemeClr val="tx1"/>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smtClean="0">
                        <a:ln>
                          <a:noFill/>
                        </a:ln>
                        <a:solidFill>
                          <a:srgbClr val="000000"/>
                        </a:solidFill>
                        <a:effectLst/>
                        <a:latin typeface="Arial"/>
                        <a:cs typeface="Arial"/>
                      </a:endParaRPr>
                    </a:p>
                  </a:txBody>
                  <a:tcPr marL="87087" marR="87087" marT="36738" marB="36738" anchor="ctr" horzOverflow="overflow"/>
                </a:tc>
              </a:tr>
              <a:tr h="4849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bg1"/>
                          </a:solidFill>
                          <a:effectLst/>
                          <a:latin typeface="Arial"/>
                          <a:cs typeface="Arial"/>
                        </a:rPr>
                        <a:t>500 M</a:t>
                      </a:r>
                      <a:endParaRPr kumimoji="0" lang="en-US" sz="900" b="1" i="0" u="none" strike="noStrike" cap="none" normalizeH="0" baseline="0" dirty="0">
                        <a:ln>
                          <a:noFill/>
                        </a:ln>
                        <a:solidFill>
                          <a:schemeClr val="bg1"/>
                        </a:solidFill>
                        <a:effectLst/>
                        <a:latin typeface="Arial"/>
                        <a:cs typeface="Arial"/>
                      </a:endParaRPr>
                    </a:p>
                  </a:txBody>
                  <a:tcPr marL="87087" marR="87087" marT="36738" marB="36738" anchor="ctr"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900" dirty="0" smtClean="0">
                          <a:solidFill>
                            <a:schemeClr val="tx1"/>
                          </a:solidFill>
                          <a:latin typeface="+mn-lt"/>
                          <a:cs typeface="Arial"/>
                        </a:rPr>
                        <a:t>FG-TRAN-SX</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900" dirty="0" smtClean="0">
                          <a:solidFill>
                            <a:schemeClr val="tx1"/>
                          </a:solidFill>
                          <a:latin typeface="+mn-lt"/>
                          <a:cs typeface="Arial"/>
                        </a:rPr>
                        <a:t>FR-TRAN-SX</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900" dirty="0" smtClean="0">
                          <a:solidFill>
                            <a:schemeClr val="tx1"/>
                          </a:solidFill>
                          <a:latin typeface="+mn-lt"/>
                          <a:cs typeface="Arial"/>
                        </a:rPr>
                        <a:t>(50/125 micron MMF)</a:t>
                      </a: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a:ln>
                          <a:noFill/>
                        </a:ln>
                        <a:solidFill>
                          <a:schemeClr val="tx1"/>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a:ln>
                          <a:noFill/>
                        </a:ln>
                        <a:solidFill>
                          <a:schemeClr val="tx1"/>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cap="none" normalizeH="0" baseline="0" dirty="0" smtClean="0">
                        <a:ln>
                          <a:noFill/>
                        </a:ln>
                        <a:solidFill>
                          <a:schemeClr val="accent4"/>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smtClean="0">
                        <a:ln>
                          <a:noFill/>
                        </a:ln>
                        <a:solidFill>
                          <a:srgbClr val="000000"/>
                        </a:solidFill>
                        <a:effectLst/>
                        <a:latin typeface="Arial"/>
                        <a:cs typeface="Arial"/>
                      </a:endParaRPr>
                    </a:p>
                  </a:txBody>
                  <a:tcPr marL="87087" marR="87087" marT="36738" marB="36738" anchor="ctr" horzOverflow="overflow"/>
                </a:tc>
              </a:tr>
              <a:tr h="3477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bg1"/>
                          </a:solidFill>
                          <a:effectLst/>
                          <a:latin typeface="Arial"/>
                          <a:cs typeface="Arial"/>
                        </a:rPr>
                        <a:t>10 KM</a:t>
                      </a:r>
                      <a:endParaRPr kumimoji="0" lang="en-US" sz="900" b="1" i="0" u="none" strike="noStrike" cap="none" normalizeH="0" baseline="0" dirty="0">
                        <a:ln>
                          <a:noFill/>
                        </a:ln>
                        <a:solidFill>
                          <a:schemeClr val="bg1"/>
                        </a:solidFill>
                        <a:effectLst/>
                        <a:latin typeface="Arial"/>
                        <a:cs typeface="Arial"/>
                      </a:endParaRPr>
                    </a:p>
                  </a:txBody>
                  <a:tcPr marL="87087" marR="87087" marT="36738" marB="36738" anchor="ctr"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900" dirty="0" smtClean="0">
                          <a:solidFill>
                            <a:schemeClr val="tx1"/>
                          </a:solidFill>
                          <a:latin typeface="+mn-lt"/>
                          <a:cs typeface="Arial"/>
                        </a:rPr>
                        <a:t>FG-TRAN-LX</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900" dirty="0" smtClean="0">
                          <a:solidFill>
                            <a:schemeClr val="tx1"/>
                          </a:solidFill>
                          <a:latin typeface="+mn-lt"/>
                          <a:cs typeface="Arial"/>
                        </a:rPr>
                        <a:t>FR-TRAN-LX</a:t>
                      </a: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chemeClr val="tx1"/>
                          </a:solidFill>
                          <a:effectLst/>
                          <a:latin typeface="Arial"/>
                          <a:cs typeface="Arial"/>
                        </a:rPr>
                        <a:t>FG-TRAN-XFPLR</a:t>
                      </a:r>
                      <a:endParaRPr kumimoji="0" lang="en-US" sz="900" b="0" i="0" u="none" strike="noStrike" cap="none" normalizeH="0" baseline="0" dirty="0">
                        <a:ln>
                          <a:noFill/>
                        </a:ln>
                        <a:solidFill>
                          <a:schemeClr val="tx1"/>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chemeClr val="tx1"/>
                          </a:solidFill>
                          <a:effectLst/>
                          <a:latin typeface="Arial"/>
                          <a:cs typeface="Arial"/>
                        </a:rPr>
                        <a:t>FG-TRAN-SFP+LR</a:t>
                      </a:r>
                      <a:endParaRPr kumimoji="0" lang="en-US" sz="900" b="0" i="0" u="none" strike="noStrike" cap="none" normalizeH="0" baseline="0" dirty="0">
                        <a:ln>
                          <a:noFill/>
                        </a:ln>
                        <a:solidFill>
                          <a:schemeClr val="tx1"/>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cap="none" normalizeH="0" baseline="0" dirty="0" smtClean="0">
                        <a:ln>
                          <a:noFill/>
                        </a:ln>
                        <a:solidFill>
                          <a:schemeClr val="accent4"/>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cs typeface="Arial"/>
                        </a:rPr>
                        <a:t>FG-TRAN-CFP2-LR4</a:t>
                      </a:r>
                      <a:endParaRPr kumimoji="0" lang="en-US" sz="900" b="0" i="0" u="none" strike="noStrike" cap="none" normalizeH="0" baseline="0" dirty="0" smtClean="0">
                        <a:ln>
                          <a:noFill/>
                        </a:ln>
                        <a:solidFill>
                          <a:srgbClr val="000000"/>
                        </a:solidFill>
                        <a:effectLst/>
                        <a:latin typeface="Arial"/>
                        <a:cs typeface="Arial"/>
                      </a:endParaRPr>
                    </a:p>
                  </a:txBody>
                  <a:tcPr marL="87087" marR="87087" marT="36738" marB="36738" anchor="ctr" horzOverflow="overflow"/>
                </a:tc>
              </a:tr>
              <a:tr h="2106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bg1"/>
                          </a:solidFill>
                          <a:effectLst/>
                          <a:latin typeface="Arial"/>
                          <a:cs typeface="Arial"/>
                        </a:rPr>
                        <a:t>40 KM</a:t>
                      </a:r>
                      <a:endParaRPr kumimoji="0" lang="en-US" sz="900" b="1" i="0" u="none" strike="noStrike" cap="none" normalizeH="0" baseline="0" dirty="0">
                        <a:ln>
                          <a:noFill/>
                        </a:ln>
                        <a:solidFill>
                          <a:schemeClr val="bg1"/>
                        </a:solidFill>
                        <a:effectLst/>
                        <a:latin typeface="Arial"/>
                        <a:cs typeface="Arial"/>
                      </a:endParaRPr>
                    </a:p>
                  </a:txBody>
                  <a:tcPr marL="87087" marR="87087" marT="36738" marB="36738" anchor="ctr"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900" dirty="0" smtClean="0">
                        <a:solidFill>
                          <a:schemeClr val="tx1"/>
                        </a:solidFill>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a:ln>
                          <a:noFill/>
                        </a:ln>
                        <a:solidFill>
                          <a:schemeClr val="tx1"/>
                        </a:solidFill>
                        <a:effectLst/>
                        <a:latin typeface="Arial"/>
                        <a:cs typeface="Arial"/>
                      </a:endParaRPr>
                    </a:p>
                  </a:txBody>
                  <a:tcPr marL="87087" marR="87087" marT="36738" marB="36738" anchor="ctr" horzOverflow="overflow"/>
                </a:tc>
                <a:tc>
                  <a:txBody>
                    <a:bodyPr/>
                    <a:lstStyle/>
                    <a:p>
                      <a:pPr algn="ctr" fontAlgn="b"/>
                      <a:r>
                        <a:rPr lang="en-US" sz="900" b="0" i="0" u="none" strike="noStrike" dirty="0" smtClean="0">
                          <a:effectLst/>
                          <a:latin typeface="+mn-lt"/>
                        </a:rPr>
                        <a:t>FS-TRAN-SFP+ER</a:t>
                      </a:r>
                      <a:endParaRPr lang="en-US" sz="900" b="0" i="0" u="none" strike="noStrike" dirty="0">
                        <a:effectLst/>
                        <a:latin typeface="Arial"/>
                      </a:endParaRPr>
                    </a:p>
                  </a:txBody>
                  <a:tcPr marL="0" marR="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cap="none" normalizeH="0" baseline="0" dirty="0" smtClean="0">
                        <a:ln>
                          <a:noFill/>
                        </a:ln>
                        <a:solidFill>
                          <a:schemeClr val="accent4"/>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smtClean="0">
                        <a:ln>
                          <a:noFill/>
                        </a:ln>
                        <a:solidFill>
                          <a:srgbClr val="000000"/>
                        </a:solidFill>
                        <a:effectLst/>
                        <a:latin typeface="Arial"/>
                        <a:cs typeface="Arial"/>
                      </a:endParaRPr>
                    </a:p>
                  </a:txBody>
                  <a:tcPr marL="87087" marR="87087" marT="36738" marB="36738" anchor="ctr" horzOverflow="overflow"/>
                </a:tc>
              </a:tr>
              <a:tr h="2106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bg1"/>
                          </a:solidFill>
                          <a:effectLst/>
                          <a:latin typeface="Arial"/>
                          <a:cs typeface="Arial"/>
                        </a:rPr>
                        <a:t>90 KM</a:t>
                      </a:r>
                      <a:endParaRPr kumimoji="0" lang="en-US" sz="900" b="1" i="0" u="none" strike="noStrike" cap="none" normalizeH="0" baseline="0" dirty="0">
                        <a:ln>
                          <a:noFill/>
                        </a:ln>
                        <a:solidFill>
                          <a:schemeClr val="bg1"/>
                        </a:solidFill>
                        <a:effectLst/>
                        <a:latin typeface="Arial"/>
                        <a:cs typeface="Arial"/>
                      </a:endParaRPr>
                    </a:p>
                  </a:txBody>
                  <a:tcPr marL="87087" marR="87087" marT="36738" marB="36738" anchor="ctr"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900" dirty="0" smtClean="0">
                          <a:solidFill>
                            <a:schemeClr val="tx1"/>
                          </a:solidFill>
                          <a:latin typeface="+mn-lt"/>
                          <a:cs typeface="Arial"/>
                        </a:rPr>
                        <a:t>FR-TRAN-ZX</a:t>
                      </a:r>
                      <a:endParaRPr lang="en-US" sz="900" dirty="0" smtClean="0">
                        <a:solidFill>
                          <a:schemeClr val="tx1"/>
                        </a:solidFill>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a:ln>
                          <a:noFill/>
                        </a:ln>
                        <a:solidFill>
                          <a:schemeClr val="tx1"/>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a:ln>
                          <a:noFill/>
                        </a:ln>
                        <a:solidFill>
                          <a:schemeClr val="tx1"/>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cap="none" normalizeH="0" baseline="0" dirty="0" smtClean="0">
                        <a:ln>
                          <a:noFill/>
                        </a:ln>
                        <a:solidFill>
                          <a:schemeClr val="accent4"/>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smtClean="0">
                        <a:ln>
                          <a:noFill/>
                        </a:ln>
                        <a:solidFill>
                          <a:srgbClr val="000000"/>
                        </a:solidFill>
                        <a:effectLst/>
                        <a:latin typeface="Arial"/>
                        <a:cs typeface="Arial"/>
                      </a:endParaRPr>
                    </a:p>
                  </a:txBody>
                  <a:tcPr marL="87087" marR="87087" marT="36738" marB="36738" anchor="ctr" horzOverflow="overflow"/>
                </a:tc>
              </a:tr>
              <a:tr h="3477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bg1"/>
                          </a:solidFill>
                          <a:effectLst/>
                          <a:latin typeface="Arial"/>
                          <a:cs typeface="Arial"/>
                        </a:rPr>
                        <a:t>Breakout Cable</a:t>
                      </a:r>
                      <a:endParaRPr kumimoji="0" lang="en-US" sz="900" b="1" i="0" u="none" strike="noStrike" cap="none" normalizeH="0" baseline="0" dirty="0">
                        <a:ln>
                          <a:noFill/>
                        </a:ln>
                        <a:solidFill>
                          <a:schemeClr val="bg1"/>
                        </a:solidFill>
                        <a:effectLst/>
                        <a:latin typeface="Arial"/>
                        <a:cs typeface="Arial"/>
                      </a:endParaRPr>
                    </a:p>
                  </a:txBody>
                  <a:tcPr marL="87087" marR="87087" marT="36738" marB="36738" anchor="ctr" horzOverflow="overflow">
                    <a:solidFill>
                      <a:schemeClr val="accent4">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900" dirty="0" smtClean="0">
                        <a:solidFill>
                          <a:schemeClr val="tx1"/>
                        </a:solidFill>
                        <a:latin typeface="Arial"/>
                        <a:cs typeface="Arial"/>
                      </a:endParaRPr>
                    </a:p>
                  </a:txBody>
                  <a:tcPr marL="87087" marR="87087" marT="36738" marB="36738" anchor="ctr" horzOverflow="overflow">
                    <a:solidFill>
                      <a:schemeClr val="accent4">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a:ln>
                          <a:noFill/>
                        </a:ln>
                        <a:solidFill>
                          <a:schemeClr val="tx1"/>
                        </a:solidFill>
                        <a:effectLst/>
                        <a:latin typeface="Arial"/>
                        <a:cs typeface="Arial"/>
                      </a:endParaRPr>
                    </a:p>
                  </a:txBody>
                  <a:tcPr marL="87087" marR="87087" marT="36738" marB="36738" anchor="ctr" horzOverflow="overflow">
                    <a:solidFill>
                      <a:schemeClr val="accent4">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a:ln>
                          <a:noFill/>
                        </a:ln>
                        <a:solidFill>
                          <a:schemeClr val="tx1"/>
                        </a:solidFill>
                        <a:effectLst/>
                        <a:latin typeface="Arial"/>
                        <a:cs typeface="Arial"/>
                      </a:endParaRPr>
                    </a:p>
                  </a:txBody>
                  <a:tcPr marL="87087" marR="87087" marT="36738" marB="36738" anchor="ctr" horzOverflow="overflow">
                    <a:solidFill>
                      <a:schemeClr val="accent4">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srgbClr val="FFFFFF"/>
                          </a:solidFill>
                          <a:effectLst/>
                          <a:uLnTx/>
                          <a:uFillTx/>
                          <a:latin typeface="+mn-lt"/>
                          <a:ea typeface="+mn-ea"/>
                          <a:cs typeface="Arial"/>
                        </a:rPr>
                        <a:t>1 QSFP to 4 SFP, OM3. MMF</a:t>
                      </a:r>
                    </a:p>
                  </a:txBody>
                  <a:tcPr marL="87087" marR="87087" marT="36738" marB="36738" anchor="ctr" horzOverflow="overflow">
                    <a:solidFill>
                      <a:schemeClr val="accent4">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cap="none" normalizeH="0" baseline="0" dirty="0" smtClean="0">
                          <a:ln>
                            <a:noFill/>
                          </a:ln>
                          <a:solidFill>
                            <a:schemeClr val="bg1"/>
                          </a:solidFill>
                          <a:effectLst/>
                          <a:latin typeface="+mn-lt"/>
                          <a:cs typeface="Arial"/>
                        </a:rPr>
                        <a:t>1 CFP2 to 10 SFP+, SR</a:t>
                      </a:r>
                    </a:p>
                  </a:txBody>
                  <a:tcPr marL="87087" marR="87087" marT="36738" marB="36738" anchor="ctr" horzOverflow="overflow">
                    <a:solidFill>
                      <a:srgbClr val="3C3C3C"/>
                    </a:solidFill>
                  </a:tcPr>
                </a:tc>
              </a:tr>
              <a:tr h="2106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bg1"/>
                          </a:solidFill>
                          <a:effectLst/>
                          <a:latin typeface="Arial"/>
                          <a:cs typeface="Arial"/>
                        </a:rPr>
                        <a:t>1 Meter Length</a:t>
                      </a:r>
                      <a:endParaRPr kumimoji="0" lang="en-US" sz="900" b="1" i="0" u="none" strike="noStrike" cap="none" normalizeH="0" baseline="0" dirty="0">
                        <a:ln>
                          <a:noFill/>
                        </a:ln>
                        <a:solidFill>
                          <a:schemeClr val="bg1"/>
                        </a:solidFill>
                        <a:effectLst/>
                        <a:latin typeface="Arial"/>
                        <a:cs typeface="Arial"/>
                      </a:endParaRPr>
                    </a:p>
                  </a:txBody>
                  <a:tcPr marL="87087" marR="87087" marT="36738" marB="36738" anchor="ctr"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900" dirty="0" smtClean="0">
                        <a:solidFill>
                          <a:schemeClr val="tx1"/>
                        </a:solidFill>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a:ln>
                          <a:noFill/>
                        </a:ln>
                        <a:solidFill>
                          <a:schemeClr val="tx1"/>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a:ln>
                          <a:noFill/>
                        </a:ln>
                        <a:solidFill>
                          <a:schemeClr val="tx1"/>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chemeClr val="tx1"/>
                          </a:solidFill>
                          <a:effectLst/>
                          <a:latin typeface="+mn-lt"/>
                          <a:cs typeface="Arial"/>
                        </a:rPr>
                        <a:t>FG-TRAN-QSFP-4XSFP</a:t>
                      </a: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chemeClr val="tx1"/>
                          </a:solidFill>
                          <a:effectLst/>
                          <a:latin typeface="+mn-lt"/>
                          <a:cs typeface="Arial"/>
                        </a:rPr>
                        <a:t>FG-CABLE-SR10-SFP+</a:t>
                      </a:r>
                    </a:p>
                  </a:txBody>
                  <a:tcPr marL="87087" marR="87087" marT="36738" marB="36738" anchor="ctr" horzOverflow="overflow"/>
                </a:tc>
              </a:tr>
              <a:tr h="2106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bg1"/>
                          </a:solidFill>
                          <a:effectLst/>
                          <a:latin typeface="Arial"/>
                          <a:cs typeface="Arial"/>
                        </a:rPr>
                        <a:t>5 meter Length</a:t>
                      </a:r>
                      <a:endParaRPr kumimoji="0" lang="en-US" sz="900" b="1" i="0" u="none" strike="noStrike" cap="none" normalizeH="0" baseline="0" dirty="0">
                        <a:ln>
                          <a:noFill/>
                        </a:ln>
                        <a:solidFill>
                          <a:schemeClr val="bg1"/>
                        </a:solidFill>
                        <a:effectLst/>
                        <a:latin typeface="Arial"/>
                        <a:cs typeface="Arial"/>
                      </a:endParaRPr>
                    </a:p>
                  </a:txBody>
                  <a:tcPr marL="87087" marR="87087" marT="36738" marB="36738" anchor="ctr"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900" dirty="0" smtClean="0">
                        <a:solidFill>
                          <a:schemeClr val="tx1"/>
                        </a:solidFill>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a:ln>
                          <a:noFill/>
                        </a:ln>
                        <a:solidFill>
                          <a:schemeClr val="tx1"/>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cap="none" normalizeH="0" baseline="0" dirty="0">
                        <a:ln>
                          <a:noFill/>
                        </a:ln>
                        <a:solidFill>
                          <a:schemeClr val="tx1"/>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cs typeface="Arial"/>
                        </a:rPr>
                        <a:t>FG-TRAN-QSFP-4SFP-5</a:t>
                      </a:r>
                      <a:endParaRPr kumimoji="0" lang="en-US" sz="900" b="0" i="0" u="none" strike="noStrike" cap="none" normalizeH="0" baseline="0" dirty="0" smtClean="0">
                        <a:ln>
                          <a:noFill/>
                        </a:ln>
                        <a:solidFill>
                          <a:srgbClr val="000000"/>
                        </a:solidFill>
                        <a:effectLst/>
                        <a:latin typeface="Arial"/>
                        <a:cs typeface="Arial"/>
                      </a:endParaRPr>
                    </a:p>
                  </a:txBody>
                  <a:tcPr marL="87087" marR="87087" marT="36738" marB="367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cs typeface="Arial"/>
                        </a:rPr>
                        <a:t>FG-CABLE-SR10-SFP+5</a:t>
                      </a:r>
                    </a:p>
                  </a:txBody>
                  <a:tcPr marL="87087" marR="87087" marT="36738" marB="36738" anchor="ctr" horzOverflow="overflow"/>
                </a:tc>
              </a:tr>
            </a:tbl>
          </a:graphicData>
        </a:graphic>
      </p:graphicFrame>
      <p:sp>
        <p:nvSpPr>
          <p:cNvPr id="14" name="Title 1"/>
          <p:cNvSpPr>
            <a:spLocks noGrp="1"/>
          </p:cNvSpPr>
          <p:nvPr>
            <p:ph type="title"/>
          </p:nvPr>
        </p:nvSpPr>
        <p:spPr/>
        <p:txBody>
          <a:bodyPr/>
          <a:lstStyle/>
          <a:p>
            <a:r>
              <a:rPr lang="en-US" b="0" i="0" dirty="0" smtClean="0"/>
              <a:t>Transceivers &amp;  Breakout Cables</a:t>
            </a:r>
            <a:endParaRPr lang="en-US" b="0" i="0" dirty="0"/>
          </a:p>
        </p:txBody>
      </p:sp>
    </p:spTree>
    <p:extLst>
      <p:ext uri="{BB962C8B-B14F-4D97-AF65-F5344CB8AC3E}">
        <p14:creationId xmlns:p14="http://schemas.microsoft.com/office/powerpoint/2010/main" val="2806953992"/>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118" name="Group 86"/>
          <p:cNvGraphicFramePr>
            <a:graphicFrameLocks noGrp="1"/>
          </p:cNvGraphicFramePr>
          <p:nvPr>
            <p:extLst>
              <p:ext uri="{D42A27DB-BD31-4B8C-83A1-F6EECF244321}">
                <p14:modId xmlns:p14="http://schemas.microsoft.com/office/powerpoint/2010/main" val="4069840135"/>
              </p:ext>
            </p:extLst>
          </p:nvPr>
        </p:nvGraphicFramePr>
        <p:xfrm>
          <a:off x="252000" y="900000"/>
          <a:ext cx="8640000" cy="3545988"/>
        </p:xfrm>
        <a:graphic>
          <a:graphicData uri="http://schemas.openxmlformats.org/drawingml/2006/table">
            <a:tbl>
              <a:tblPr firstRow="1" bandRow="1">
                <a:effectLst/>
                <a:tableStyleId>{073A0DAA-6AF3-43AB-8588-CEC1D06C72B9}</a:tableStyleId>
              </a:tblPr>
              <a:tblGrid>
                <a:gridCol w="2827367"/>
                <a:gridCol w="1688122"/>
                <a:gridCol w="4124511"/>
              </a:tblGrid>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FFFFFF"/>
                        </a:solidFill>
                        <a:effectLst/>
                        <a:latin typeface="Arial" charset="0"/>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rPr>
                        <a:t>Available Slots</a:t>
                      </a:r>
                      <a:endParaRPr kumimoji="0" lang="en-US" sz="1000" b="1" i="0" u="none" strike="noStrike" cap="none" normalizeH="0" baseline="0" dirty="0">
                        <a:ln>
                          <a:noFill/>
                        </a:ln>
                        <a:solidFill>
                          <a:srgbClr val="FFFFFF"/>
                        </a:solidFill>
                        <a:effectLst/>
                        <a:latin typeface="Arial" charset="0"/>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rPr>
                        <a:t>Transceivers Shipped</a:t>
                      </a:r>
                      <a:endParaRPr kumimoji="0" lang="en-US" sz="1000" b="1" i="0" u="none" strike="noStrike" cap="none" normalizeH="0" baseline="0" dirty="0">
                        <a:ln>
                          <a:noFill/>
                        </a:ln>
                        <a:solidFill>
                          <a:srgbClr val="FFFFFF"/>
                        </a:solidFill>
                        <a:effectLst/>
                        <a:latin typeface="Arial" charset="0"/>
                      </a:endParaRPr>
                    </a:p>
                  </a:txBody>
                  <a:tcPr marL="87087" marR="87087" marT="36738" marB="36738" horzOverflow="overflow">
                    <a:solidFill>
                      <a:srgbClr val="3C3C3C"/>
                    </a:solidFill>
                  </a:tcPr>
                </a:tc>
              </a:tr>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FFFF"/>
                          </a:solidFill>
                          <a:effectLst/>
                          <a:latin typeface="Arial"/>
                          <a:cs typeface="Arial"/>
                        </a:rPr>
                        <a:t>FG60C-SPF</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chemeClr val="accent4"/>
                    </a:solidFill>
                  </a:tcPr>
                </a:tc>
                <a:tc>
                  <a:txBody>
                    <a:bodyPr/>
                    <a:lstStyle/>
                    <a:p>
                      <a:pPr algn="ctr"/>
                      <a:r>
                        <a:rPr lang="en-US" sz="1000" dirty="0" smtClean="0">
                          <a:solidFill>
                            <a:schemeClr val="tx1"/>
                          </a:solidFill>
                          <a:latin typeface="Arial"/>
                          <a:cs typeface="Arial"/>
                        </a:rPr>
                        <a:t>1 SFP</a:t>
                      </a: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chemeClr val="tx1"/>
                          </a:solidFill>
                          <a:effectLst/>
                          <a:latin typeface="Arial"/>
                          <a:cs typeface="Arial"/>
                        </a:rPr>
                        <a:t>NIL</a:t>
                      </a:r>
                    </a:p>
                  </a:txBody>
                  <a:tcPr marL="87087" marR="87087" marT="36738" marB="36738" anchor="ctr" horzOverflow="overflow"/>
                </a:tc>
              </a:tr>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smtClean="0">
                          <a:ln>
                            <a:noFill/>
                          </a:ln>
                          <a:solidFill>
                            <a:srgbClr val="FFFFFF"/>
                          </a:solidFill>
                          <a:effectLst/>
                          <a:latin typeface="Arial"/>
                          <a:cs typeface="Arial"/>
                        </a:rPr>
                        <a:t>FG100D</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chemeClr val="accent4"/>
                    </a:solidFill>
                  </a:tcPr>
                </a:tc>
                <a:tc>
                  <a:txBody>
                    <a:bodyPr/>
                    <a:lstStyle/>
                    <a:p>
                      <a:pPr algn="ctr"/>
                      <a:r>
                        <a:rPr lang="en-US" sz="1000" dirty="0" smtClean="0">
                          <a:solidFill>
                            <a:schemeClr val="tx1"/>
                          </a:solidFill>
                          <a:latin typeface="Arial"/>
                          <a:cs typeface="Arial"/>
                        </a:rPr>
                        <a:t>2 SFP</a:t>
                      </a: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chemeClr val="tx1"/>
                          </a:solidFill>
                          <a:effectLst/>
                          <a:latin typeface="Arial"/>
                          <a:cs typeface="Arial"/>
                        </a:rPr>
                        <a:t>NIL</a:t>
                      </a:r>
                    </a:p>
                  </a:txBody>
                  <a:tcPr marL="87087" marR="87087" marT="36738" marB="36738" anchor="ctr" horzOverflow="overflow"/>
                </a:tc>
              </a:tr>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smtClean="0">
                          <a:ln>
                            <a:noFill/>
                          </a:ln>
                          <a:solidFill>
                            <a:srgbClr val="FFFFFF"/>
                          </a:solidFill>
                          <a:effectLst/>
                          <a:latin typeface="Arial"/>
                          <a:cs typeface="Arial"/>
                        </a:rPr>
                        <a:t>FG140D/140D-POE/140D-POE-T1</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chemeClr val="accent4"/>
                    </a:solidFill>
                  </a:tcPr>
                </a:tc>
                <a:tc>
                  <a:txBody>
                    <a:bodyPr/>
                    <a:lstStyle/>
                    <a:p>
                      <a:pPr algn="ctr"/>
                      <a:r>
                        <a:rPr lang="en-US" sz="1000" dirty="0" smtClean="0">
                          <a:solidFill>
                            <a:schemeClr val="tx1"/>
                          </a:solidFill>
                          <a:latin typeface="Arial"/>
                          <a:cs typeface="Arial"/>
                        </a:rPr>
                        <a:t>2 SFP</a:t>
                      </a: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chemeClr val="tx1"/>
                          </a:solidFill>
                          <a:effectLst/>
                          <a:latin typeface="Arial"/>
                          <a:cs typeface="Arial"/>
                        </a:rPr>
                        <a:t>NIL</a:t>
                      </a:r>
                    </a:p>
                  </a:txBody>
                  <a:tcPr marL="87087" marR="87087" marT="36738" marB="36738" anchor="ctr" horzOverflow="overflow"/>
                </a:tc>
              </a:tr>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FFFF"/>
                          </a:solidFill>
                          <a:effectLst/>
                          <a:latin typeface="Arial"/>
                          <a:cs typeface="Arial"/>
                        </a:rPr>
                        <a:t>FG-200D/200D-POE/240D/240-POE</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chemeClr val="accent4"/>
                    </a:solidFill>
                  </a:tcPr>
                </a:tc>
                <a:tc>
                  <a:txBody>
                    <a:bodyPr/>
                    <a:lstStyle/>
                    <a:p>
                      <a:pPr algn="ctr"/>
                      <a:r>
                        <a:rPr lang="en-US" sz="1000" dirty="0" smtClean="0">
                          <a:solidFill>
                            <a:schemeClr val="tx1"/>
                          </a:solidFill>
                          <a:latin typeface="Arial"/>
                          <a:cs typeface="Arial"/>
                        </a:rPr>
                        <a:t>2 SFP</a:t>
                      </a: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chemeClr val="tx1"/>
                          </a:solidFill>
                          <a:effectLst/>
                          <a:latin typeface="Arial"/>
                          <a:cs typeface="Arial"/>
                        </a:rPr>
                        <a:t>NIL</a:t>
                      </a:r>
                    </a:p>
                  </a:txBody>
                  <a:tcPr marL="87087" marR="87087" marT="36738" marB="36738" anchor="ctr" horzOverflow="overflow"/>
                </a:tc>
              </a:tr>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cap="none" normalizeH="0" baseline="0" dirty="0" smtClean="0">
                          <a:ln>
                            <a:noFill/>
                          </a:ln>
                          <a:solidFill>
                            <a:srgbClr val="FFFFFF"/>
                          </a:solidFill>
                          <a:effectLst/>
                          <a:latin typeface="Arial"/>
                          <a:cs typeface="Arial"/>
                        </a:rPr>
                        <a:t>FG-280D-POE</a:t>
                      </a:r>
                    </a:p>
                  </a:txBody>
                  <a:tcPr marL="87087" marR="87087" marT="36738" marB="36738" horzOverflow="overflow">
                    <a:solidFill>
                      <a:schemeClr val="accent4"/>
                    </a:solidFill>
                  </a:tcPr>
                </a:tc>
                <a:tc>
                  <a:txBody>
                    <a:bodyPr/>
                    <a:lstStyle/>
                    <a:p>
                      <a:pPr algn="ctr"/>
                      <a:r>
                        <a:rPr lang="en-US" sz="1000" dirty="0" smtClean="0">
                          <a:solidFill>
                            <a:schemeClr val="tx1"/>
                          </a:solidFill>
                          <a:latin typeface="Arial"/>
                          <a:cs typeface="Arial"/>
                        </a:rPr>
                        <a:t>4 SFP</a:t>
                      </a: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chemeClr val="tx1"/>
                          </a:solidFill>
                          <a:effectLst/>
                          <a:latin typeface="Arial"/>
                          <a:cs typeface="Arial"/>
                        </a:rPr>
                        <a:t>NIL</a:t>
                      </a:r>
                    </a:p>
                  </a:txBody>
                  <a:tcPr marL="87087" marR="87087" marT="36738" marB="36738" anchor="ctr" horzOverflow="overflow"/>
                </a:tc>
              </a:tr>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FFFF"/>
                          </a:solidFill>
                          <a:effectLst/>
                          <a:latin typeface="Arial"/>
                          <a:cs typeface="Arial"/>
                        </a:rPr>
                        <a:t>FG300D/400D/500D/600D</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chemeClr val="accent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Arial"/>
                          <a:cs typeface="Arial"/>
                        </a:rPr>
                        <a:t>4/8</a:t>
                      </a:r>
                      <a:r>
                        <a:rPr lang="en-US" sz="1000" smtClean="0">
                          <a:solidFill>
                            <a:schemeClr val="tx1"/>
                          </a:solidFill>
                          <a:latin typeface="Arial"/>
                          <a:cs typeface="Arial"/>
                        </a:rPr>
                        <a:t>/8/8 </a:t>
                      </a:r>
                      <a:r>
                        <a:rPr lang="en-US" sz="1000" dirty="0" smtClean="0">
                          <a:solidFill>
                            <a:schemeClr val="tx1"/>
                          </a:solidFill>
                          <a:latin typeface="Arial"/>
                          <a:cs typeface="Arial"/>
                        </a:rPr>
                        <a:t>SFP</a:t>
                      </a: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2x Fiber SX SFP modules (1000BaseSX)</a:t>
                      </a:r>
                      <a:endParaRPr kumimoji="0" lang="en-US" sz="1000" b="0" i="0" u="none" strike="noStrike" cap="none" normalizeH="0" baseline="0" dirty="0" smtClean="0">
                        <a:ln>
                          <a:noFill/>
                        </a:ln>
                        <a:solidFill>
                          <a:schemeClr val="tx1"/>
                        </a:solidFill>
                        <a:effectLst/>
                        <a:latin typeface="Arial"/>
                        <a:cs typeface="Arial"/>
                      </a:endParaRPr>
                    </a:p>
                  </a:txBody>
                  <a:tcPr marL="87087" marR="87087" marT="36738" marB="36738" anchor="ctr" horzOverflow="overflow"/>
                </a:tc>
              </a:tr>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smtClean="0">
                          <a:ln>
                            <a:noFill/>
                          </a:ln>
                          <a:solidFill>
                            <a:srgbClr val="FFFFFF"/>
                          </a:solidFill>
                          <a:effectLst/>
                          <a:latin typeface="Arial"/>
                          <a:cs typeface="Arial"/>
                        </a:rPr>
                        <a:t>FG600C</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chemeClr val="accent4"/>
                    </a:solidFill>
                  </a:tcPr>
                </a:tc>
                <a:tc>
                  <a:txBody>
                    <a:bodyPr/>
                    <a:lstStyle/>
                    <a:p>
                      <a:pPr algn="ctr"/>
                      <a:r>
                        <a:rPr lang="en-US" sz="1000" dirty="0" smtClean="0">
                          <a:solidFill>
                            <a:schemeClr val="tx1"/>
                          </a:solidFill>
                          <a:latin typeface="Arial"/>
                          <a:cs typeface="Arial"/>
                        </a:rPr>
                        <a:t>2 SFP</a:t>
                      </a: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2x Fiber SX SFP modules (1000BaseSX)</a:t>
                      </a:r>
                      <a:endParaRPr kumimoji="0" lang="en-US" sz="1000" b="0" i="0" u="none" strike="noStrike" cap="none" normalizeH="0" baseline="0" dirty="0" smtClean="0">
                        <a:ln>
                          <a:noFill/>
                        </a:ln>
                        <a:solidFill>
                          <a:schemeClr val="tx1"/>
                        </a:solidFill>
                        <a:effectLst/>
                        <a:latin typeface="Arial"/>
                        <a:cs typeface="Arial"/>
                      </a:endParaRPr>
                    </a:p>
                  </a:txBody>
                  <a:tcPr marL="87087" marR="87087" marT="36738" marB="36738" anchor="ctr" horzOverflow="overflow"/>
                </a:tc>
              </a:tr>
              <a:tr h="3782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smtClean="0">
                          <a:ln>
                            <a:noFill/>
                          </a:ln>
                          <a:solidFill>
                            <a:srgbClr val="FFFFFF"/>
                          </a:solidFill>
                          <a:effectLst/>
                          <a:latin typeface="Arial"/>
                          <a:cs typeface="Arial"/>
                        </a:rPr>
                        <a:t>FG800C/1000C</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mn-lt"/>
                          <a:cs typeface="Arial"/>
                        </a:rPr>
                        <a:t>2 SFP+</a:t>
                      </a:r>
                    </a:p>
                    <a:p>
                      <a:pPr marL="0" marR="0" lvl="0" indent="0" algn="ctr" defTabSz="914400" rtl="0" eaLnBrk="1" fontAlgn="base" latinLnBrk="0" hangingPunct="1">
                        <a:lnSpc>
                          <a:spcPct val="100000"/>
                        </a:lnSpc>
                        <a:spcBef>
                          <a:spcPct val="0"/>
                        </a:spcBef>
                        <a:spcAft>
                          <a:spcPct val="0"/>
                        </a:spcAft>
                        <a:buClrTx/>
                        <a:buSzTx/>
                        <a:buFontTx/>
                        <a:buNone/>
                        <a:tabLst/>
                      </a:pPr>
                      <a:r>
                        <a:rPr lang="en-US" sz="1000" dirty="0" smtClean="0">
                          <a:solidFill>
                            <a:schemeClr val="tx1"/>
                          </a:solidFill>
                          <a:latin typeface="Arial"/>
                          <a:cs typeface="Arial"/>
                        </a:rPr>
                        <a:t>4 SFP</a:t>
                      </a: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2x Fiber SX SFP modules (1000BaseSX)</a:t>
                      </a:r>
                      <a:endParaRPr kumimoji="0" lang="en-US" sz="1000" b="0" i="0" u="none" strike="noStrike" cap="none" normalizeH="0" baseline="0" dirty="0" smtClean="0">
                        <a:ln>
                          <a:noFill/>
                        </a:ln>
                        <a:solidFill>
                          <a:schemeClr val="tx1"/>
                        </a:solidFill>
                        <a:effectLst/>
                        <a:latin typeface="Arial"/>
                        <a:cs typeface="Arial"/>
                      </a:endParaRPr>
                    </a:p>
                  </a:txBody>
                  <a:tcPr marL="87087" marR="87087" marT="36738" marB="36738" anchor="ctr" horzOverflow="overflow"/>
                </a:tc>
              </a:tr>
              <a:tr h="3782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FFFF"/>
                          </a:solidFill>
                          <a:effectLst/>
                          <a:latin typeface="Arial"/>
                          <a:cs typeface="Arial"/>
                        </a:rPr>
                        <a:t>FG-800D</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chemeClr val="accent4"/>
                    </a:solid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cs typeface="Arial"/>
                        </a:rPr>
                        <a:t>2 SFP+</a:t>
                      </a:r>
                    </a:p>
                    <a:p>
                      <a:pPr algn="ctr"/>
                      <a:r>
                        <a:rPr lang="en-US" sz="1000" dirty="0" smtClean="0">
                          <a:solidFill>
                            <a:schemeClr val="tx1"/>
                          </a:solidFill>
                          <a:latin typeface="Arial"/>
                          <a:cs typeface="Arial"/>
                        </a:rPr>
                        <a:t>8 SFP</a:t>
                      </a: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mn-lt"/>
                          <a:cs typeface="Arial"/>
                        </a:rPr>
                        <a:t>2x Fiber SX SFP modules (1000BaseSX)</a:t>
                      </a:r>
                      <a:endParaRPr kumimoji="0" lang="en-US" sz="1000" b="0" i="0" u="none" strike="noStrike" cap="none" normalizeH="0" baseline="0" dirty="0" smtClean="0">
                        <a:ln>
                          <a:noFill/>
                        </a:ln>
                        <a:solidFill>
                          <a:schemeClr val="tx1"/>
                        </a:solidFill>
                        <a:effectLst/>
                        <a:latin typeface="+mn-lt"/>
                        <a:cs typeface="Arial"/>
                      </a:endParaRPr>
                    </a:p>
                  </a:txBody>
                  <a:tcPr marL="87087" marR="87087" marT="36738" marB="36738" anchor="ctr" horzOverflow="overflow"/>
                </a:tc>
              </a:tr>
              <a:tr h="3782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FFFF"/>
                          </a:solidFill>
                          <a:effectLst/>
                          <a:latin typeface="Arial"/>
                          <a:cs typeface="Arial"/>
                        </a:rPr>
                        <a:t>FG-900D/1000D</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chemeClr val="accent4"/>
                    </a:solidFill>
                  </a:tcPr>
                </a:tc>
                <a:tc>
                  <a:txBody>
                    <a:bodyPr/>
                    <a:lstStyle/>
                    <a:p>
                      <a:pPr algn="ctr"/>
                      <a:r>
                        <a:rPr lang="en-US" sz="1000" dirty="0" smtClean="0">
                          <a:solidFill>
                            <a:schemeClr val="tx1"/>
                          </a:solidFill>
                          <a:latin typeface="Arial"/>
                          <a:cs typeface="Arial"/>
                        </a:rPr>
                        <a:t>2 SFP+</a:t>
                      </a:r>
                    </a:p>
                    <a:p>
                      <a:pPr algn="ctr"/>
                      <a:r>
                        <a:rPr lang="en-US" sz="1000" dirty="0" smtClean="0">
                          <a:solidFill>
                            <a:schemeClr val="tx1"/>
                          </a:solidFill>
                          <a:latin typeface="Arial"/>
                          <a:cs typeface="Arial"/>
                        </a:rPr>
                        <a:t>16 SFP</a:t>
                      </a: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a:cs typeface="Arial"/>
                        </a:rPr>
                        <a:t>NIL</a:t>
                      </a:r>
                      <a:endParaRPr kumimoji="0" lang="en-US" sz="1000" b="0" i="0" u="none" strike="noStrike" cap="none" normalizeH="0" baseline="0" dirty="0">
                        <a:ln>
                          <a:noFill/>
                        </a:ln>
                        <a:solidFill>
                          <a:schemeClr val="tx1"/>
                        </a:solidFill>
                        <a:effectLst/>
                        <a:latin typeface="Arial"/>
                        <a:cs typeface="Arial"/>
                      </a:endParaRPr>
                    </a:p>
                  </a:txBody>
                  <a:tcPr marL="87087" marR="87087" marT="36738" marB="36738" anchor="ctr" horzOverflow="overflow"/>
                </a:tc>
              </a:tr>
              <a:tr h="3782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cap="none" normalizeH="0" baseline="0" dirty="0" smtClean="0">
                          <a:ln>
                            <a:noFill/>
                          </a:ln>
                          <a:solidFill>
                            <a:srgbClr val="FFFFFF"/>
                          </a:solidFill>
                          <a:effectLst/>
                          <a:latin typeface="+mn-lt"/>
                          <a:cs typeface="Arial"/>
                        </a:rPr>
                        <a:t>FG-1200D</a:t>
                      </a:r>
                    </a:p>
                  </a:txBody>
                  <a:tcPr marL="87087" marR="87087" marT="36738" marB="36738" horzOverflow="overflow">
                    <a:solidFill>
                      <a:schemeClr val="accent4"/>
                    </a:solidFill>
                  </a:tcPr>
                </a:tc>
                <a:tc>
                  <a:txBody>
                    <a:bodyPr/>
                    <a:lstStyle/>
                    <a:p>
                      <a:pPr algn="ctr"/>
                      <a:r>
                        <a:rPr lang="en-US" sz="1000" dirty="0" smtClean="0">
                          <a:solidFill>
                            <a:schemeClr val="tx1"/>
                          </a:solidFill>
                          <a:latin typeface="+mn-lt"/>
                          <a:cs typeface="Arial"/>
                        </a:rPr>
                        <a:t>4 SFP/+</a:t>
                      </a:r>
                    </a:p>
                    <a:p>
                      <a:pPr algn="ctr"/>
                      <a:r>
                        <a:rPr lang="en-US" sz="1000" dirty="0" smtClean="0">
                          <a:solidFill>
                            <a:schemeClr val="tx1"/>
                          </a:solidFill>
                          <a:latin typeface="+mn-lt"/>
                          <a:cs typeface="Arial"/>
                        </a:rPr>
                        <a:t>16 SFP</a:t>
                      </a: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a:cs typeface="Arial"/>
                        </a:rPr>
                        <a:t>NIL</a:t>
                      </a:r>
                      <a:endParaRPr kumimoji="0" lang="en-US" sz="1000" b="0" i="0" u="none" strike="noStrike" cap="none" normalizeH="0" baseline="0" dirty="0">
                        <a:ln>
                          <a:noFill/>
                        </a:ln>
                        <a:solidFill>
                          <a:schemeClr val="tx1"/>
                        </a:solidFill>
                        <a:effectLst/>
                        <a:latin typeface="Arial"/>
                        <a:cs typeface="Arial"/>
                      </a:endParaRPr>
                    </a:p>
                  </a:txBody>
                  <a:tcPr marL="87087" marR="87087" marT="36738" marB="36738" anchor="ctr" horzOverflow="overflow"/>
                </a:tc>
              </a:tr>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smtClean="0">
                          <a:ln>
                            <a:noFill/>
                          </a:ln>
                          <a:solidFill>
                            <a:srgbClr val="FFFFFF"/>
                          </a:solidFill>
                          <a:effectLst/>
                          <a:latin typeface="Arial"/>
                          <a:cs typeface="Arial"/>
                        </a:rPr>
                        <a:t>FG1240B</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chemeClr val="accent4"/>
                    </a:solidFill>
                  </a:tcPr>
                </a:tc>
                <a:tc>
                  <a:txBody>
                    <a:bodyPr/>
                    <a:lstStyle/>
                    <a:p>
                      <a:pPr algn="ctr"/>
                      <a:r>
                        <a:rPr lang="en-US" sz="1000" dirty="0" smtClean="0">
                          <a:solidFill>
                            <a:schemeClr val="tx1"/>
                          </a:solidFill>
                          <a:latin typeface="Arial"/>
                          <a:cs typeface="Arial"/>
                        </a:rPr>
                        <a:t>24 SFP</a:t>
                      </a: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000" dirty="0" smtClean="0">
                          <a:solidFill>
                            <a:schemeClr val="tx1"/>
                          </a:solidFill>
                          <a:latin typeface="Arial"/>
                          <a:cs typeface="Arial"/>
                        </a:rPr>
                        <a:t>2x Fiber SX SFP modules (1000BaseSX)</a:t>
                      </a:r>
                      <a:endParaRPr kumimoji="0" lang="en-US" sz="1000" b="0" i="0" u="none" strike="noStrike" cap="none" normalizeH="0" baseline="0" dirty="0">
                        <a:ln>
                          <a:noFill/>
                        </a:ln>
                        <a:solidFill>
                          <a:schemeClr val="tx1"/>
                        </a:solidFill>
                        <a:effectLst/>
                        <a:latin typeface="Arial"/>
                        <a:cs typeface="Arial"/>
                      </a:endParaRPr>
                    </a:p>
                  </a:txBody>
                  <a:tcPr marL="87087" marR="87087" marT="36738" marB="36738" anchor="ctr" horzOverflow="overflow"/>
                </a:tc>
              </a:tr>
            </a:tbl>
          </a:graphicData>
        </a:graphic>
      </p:graphicFrame>
      <p:sp>
        <p:nvSpPr>
          <p:cNvPr id="14" name="Title 1"/>
          <p:cNvSpPr>
            <a:spLocks noGrp="1"/>
          </p:cNvSpPr>
          <p:nvPr>
            <p:ph type="title"/>
          </p:nvPr>
        </p:nvSpPr>
        <p:spPr/>
        <p:txBody>
          <a:bodyPr/>
          <a:lstStyle/>
          <a:p>
            <a:r>
              <a:rPr lang="en-US" b="0" i="0" dirty="0" smtClean="0"/>
              <a:t>Transceivers</a:t>
            </a:r>
            <a:endParaRPr lang="en-US" b="0" i="0" dirty="0"/>
          </a:p>
        </p:txBody>
      </p:sp>
    </p:spTree>
    <p:extLst>
      <p:ext uri="{BB962C8B-B14F-4D97-AF65-F5344CB8AC3E}">
        <p14:creationId xmlns:p14="http://schemas.microsoft.com/office/powerpoint/2010/main" val="944227631"/>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118" name="Group 86"/>
          <p:cNvGraphicFramePr>
            <a:graphicFrameLocks noGrp="1"/>
          </p:cNvGraphicFramePr>
          <p:nvPr>
            <p:extLst>
              <p:ext uri="{D42A27DB-BD31-4B8C-83A1-F6EECF244321}">
                <p14:modId xmlns:p14="http://schemas.microsoft.com/office/powerpoint/2010/main" val="145313234"/>
              </p:ext>
            </p:extLst>
          </p:nvPr>
        </p:nvGraphicFramePr>
        <p:xfrm>
          <a:off x="252000" y="900000"/>
          <a:ext cx="8640000" cy="3777312"/>
        </p:xfrm>
        <a:graphic>
          <a:graphicData uri="http://schemas.openxmlformats.org/drawingml/2006/table">
            <a:tbl>
              <a:tblPr firstRow="1" bandRow="1">
                <a:effectLst/>
                <a:tableStyleId>{073A0DAA-6AF3-43AB-8588-CEC1D06C72B9}</a:tableStyleId>
              </a:tblPr>
              <a:tblGrid>
                <a:gridCol w="2827367"/>
                <a:gridCol w="1688122"/>
                <a:gridCol w="4124511"/>
              </a:tblGrid>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FFFFFF"/>
                        </a:solidFill>
                        <a:effectLst/>
                        <a:latin typeface="Arial" charset="0"/>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rPr>
                        <a:t>Available Slots</a:t>
                      </a:r>
                      <a:endParaRPr kumimoji="0" lang="en-US" sz="1000" b="1" i="0" u="none" strike="noStrike" cap="none" normalizeH="0" baseline="0" dirty="0">
                        <a:ln>
                          <a:noFill/>
                        </a:ln>
                        <a:solidFill>
                          <a:srgbClr val="FFFFFF"/>
                        </a:solidFill>
                        <a:effectLst/>
                        <a:latin typeface="Arial" charset="0"/>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rPr>
                        <a:t>Transceivers Shipped</a:t>
                      </a:r>
                      <a:endParaRPr kumimoji="0" lang="en-US" sz="1000" b="1" i="0" u="none" strike="noStrike" cap="none" normalizeH="0" baseline="0" dirty="0">
                        <a:ln>
                          <a:noFill/>
                        </a:ln>
                        <a:solidFill>
                          <a:srgbClr val="FFFFFF"/>
                        </a:solidFill>
                        <a:effectLst/>
                        <a:latin typeface="Arial" charset="0"/>
                      </a:endParaRPr>
                    </a:p>
                  </a:txBody>
                  <a:tcPr marL="87087" marR="87087" marT="36738" marB="36738" horzOverflow="overflow">
                    <a:solidFill>
                      <a:srgbClr val="3C3C3C"/>
                    </a:solidFill>
                  </a:tcPr>
                </a:tc>
              </a:tr>
              <a:tr h="3782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u="none" strike="noStrike" cap="none" normalizeH="0" baseline="0" dirty="0" smtClean="0">
                          <a:ln>
                            <a:noFill/>
                          </a:ln>
                          <a:solidFill>
                            <a:srgbClr val="FFFFFF"/>
                          </a:solidFill>
                          <a:effectLst/>
                          <a:latin typeface="Arial"/>
                          <a:cs typeface="Arial"/>
                        </a:rPr>
                        <a:t>FG1500D</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77777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8 SFP/+</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16 SFP</a:t>
                      </a:r>
                    </a:p>
                  </a:txBody>
                  <a:tcPr marL="87087" marR="87087" marT="36738" marB="36738"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Arial"/>
                          <a:cs typeface="Arial"/>
                        </a:rPr>
                        <a:t>2x SFP+ (SR 10GE)</a:t>
                      </a:r>
                    </a:p>
                  </a:txBody>
                  <a:tcPr marL="87087" marR="87087" marT="36738" marB="36738" anchor="ctr" horzOverflow="overflow"/>
                </a:tc>
              </a:tr>
              <a:tr h="3782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u="none" strike="noStrike" cap="none" normalizeH="0" baseline="0" dirty="0" smtClean="0">
                          <a:ln>
                            <a:noFill/>
                          </a:ln>
                          <a:solidFill>
                            <a:srgbClr val="FFFFFF"/>
                          </a:solidFill>
                          <a:effectLst/>
                          <a:latin typeface="Arial"/>
                          <a:cs typeface="Arial"/>
                        </a:rPr>
                        <a:t>FG3040B</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77777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8 SFP+</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10 SFP</a:t>
                      </a:r>
                    </a:p>
                  </a:txBody>
                  <a:tcPr marL="87087" marR="87087" marT="36738" marB="36738" horzOverflow="overflow"/>
                </a:tc>
                <a:tc>
                  <a:txBody>
                    <a:bodyPr/>
                    <a:lstStyle/>
                    <a:p>
                      <a:pPr algn="ctr"/>
                      <a:r>
                        <a:rPr lang="en-US" sz="1000" dirty="0" smtClean="0">
                          <a:solidFill>
                            <a:schemeClr val="tx1"/>
                          </a:solidFill>
                          <a:latin typeface="Arial"/>
                          <a:cs typeface="Arial"/>
                        </a:rPr>
                        <a:t>2x SFP+ (SR 10GE)</a:t>
                      </a:r>
                    </a:p>
                  </a:txBody>
                  <a:tcPr marL="87087" marR="87087" marT="36738" marB="36738" anchor="ctr" horzOverflow="overflow"/>
                </a:tc>
              </a:tr>
              <a:tr h="37827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FFFFFF"/>
                          </a:solidFill>
                          <a:effectLst/>
                          <a:uLnTx/>
                          <a:uFillTx/>
                          <a:latin typeface="Arial"/>
                          <a:cs typeface="Arial"/>
                        </a:rPr>
                        <a:t>FG3140B</a:t>
                      </a:r>
                      <a:endParaRPr lang="en-US" sz="1000" b="1" dirty="0">
                        <a:solidFill>
                          <a:srgbClr val="FFFFFF"/>
                        </a:solidFill>
                        <a:latin typeface="Arial"/>
                        <a:cs typeface="Arial"/>
                      </a:endParaRPr>
                    </a:p>
                  </a:txBody>
                  <a:tcPr marL="87087" marR="87087" marT="36738" marB="36738" horzOverflow="overflow">
                    <a:solidFill>
                      <a:srgbClr val="77777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10 SFP+</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10 SFP</a:t>
                      </a:r>
                    </a:p>
                  </a:txBody>
                  <a:tcPr marL="87087" marR="87087" marT="36738" marB="36738" horzOverflow="overflow"/>
                </a:tc>
                <a:tc>
                  <a:txBody>
                    <a:bodyPr/>
                    <a:lstStyle/>
                    <a:p>
                      <a:pPr algn="ctr"/>
                      <a:r>
                        <a:rPr lang="en-US" sz="1000" dirty="0" smtClean="0">
                          <a:solidFill>
                            <a:schemeClr val="tx1"/>
                          </a:solidFill>
                          <a:latin typeface="Arial"/>
                          <a:cs typeface="Arial"/>
                        </a:rPr>
                        <a:t>2x SFP+ (SR 10GE)</a:t>
                      </a:r>
                    </a:p>
                  </a:txBody>
                  <a:tcPr marL="87087" marR="87087" marT="36738" marB="36738" anchor="ctr" horzOverflow="overflow"/>
                </a:tc>
              </a:tr>
              <a:tr h="3782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FFFF"/>
                          </a:solidFill>
                          <a:effectLst/>
                          <a:latin typeface="Arial"/>
                          <a:cs typeface="Arial"/>
                        </a:rPr>
                        <a:t>FG3240C</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77777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12 SFP+</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16 SFP</a:t>
                      </a: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2x SFP+ (SR 10GE)</a:t>
                      </a:r>
                    </a:p>
                  </a:txBody>
                  <a:tcPr marL="87087" marR="87087" marT="36738" marB="36738" horzOverflow="overflow"/>
                </a:tc>
              </a:tr>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cap="none" normalizeH="0" baseline="0" dirty="0" smtClean="0">
                          <a:ln>
                            <a:noFill/>
                          </a:ln>
                          <a:solidFill>
                            <a:srgbClr val="FFFFFF"/>
                          </a:solidFill>
                          <a:effectLst/>
                          <a:latin typeface="+mn-lt"/>
                          <a:cs typeface="Arial"/>
                        </a:rPr>
                        <a:t>FG3000D</a:t>
                      </a:r>
                    </a:p>
                  </a:txBody>
                  <a:tcPr marL="87087" marR="87087" marT="36738" marB="36738" horzOverflow="overflow">
                    <a:solidFill>
                      <a:srgbClr val="77777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mn-lt"/>
                          <a:cs typeface="Arial"/>
                        </a:rPr>
                        <a:t>16 SFP+</a:t>
                      </a: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mn-lt"/>
                          <a:cs typeface="Arial"/>
                        </a:rPr>
                        <a:t>2x SFP+ (SR 10GE)</a:t>
                      </a:r>
                    </a:p>
                  </a:txBody>
                  <a:tcPr marL="87087" marR="87087" marT="36738" marB="36738" horzOverflow="overflow"/>
                </a:tc>
              </a:tr>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cap="none" normalizeH="0" baseline="0" dirty="0" smtClean="0">
                          <a:ln>
                            <a:noFill/>
                          </a:ln>
                          <a:solidFill>
                            <a:srgbClr val="FFFFFF"/>
                          </a:solidFill>
                          <a:effectLst/>
                          <a:latin typeface="+mn-lt"/>
                          <a:cs typeface="Arial"/>
                        </a:rPr>
                        <a:t>FG3100D</a:t>
                      </a:r>
                    </a:p>
                  </a:txBody>
                  <a:tcPr marL="87087" marR="87087" marT="36738" marB="36738" horzOverflow="overflow">
                    <a:solidFill>
                      <a:srgbClr val="77777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mn-lt"/>
                          <a:cs typeface="Arial"/>
                        </a:rPr>
                        <a:t>32 SFP+</a:t>
                      </a: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mn-lt"/>
                          <a:cs typeface="Arial"/>
                        </a:rPr>
                        <a:t>2x SFP+ (SR 10GE)</a:t>
                      </a:r>
                    </a:p>
                  </a:txBody>
                  <a:tcPr marL="87087" marR="87087" marT="36738" marB="36738" horzOverflow="overflow"/>
                </a:tc>
              </a:tr>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cap="none" normalizeH="0" baseline="0" dirty="0" smtClean="0">
                          <a:ln>
                            <a:noFill/>
                          </a:ln>
                          <a:solidFill>
                            <a:srgbClr val="FFFFFF"/>
                          </a:solidFill>
                          <a:effectLst/>
                          <a:latin typeface="+mn-lt"/>
                          <a:cs typeface="Arial"/>
                        </a:rPr>
                        <a:t>FG3200D</a:t>
                      </a:r>
                    </a:p>
                  </a:txBody>
                  <a:tcPr marL="87087" marR="87087" marT="36738" marB="36738" horzOverflow="overflow">
                    <a:solidFill>
                      <a:srgbClr val="77777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48 SFP+</a:t>
                      </a: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mn-lt"/>
                          <a:cs typeface="Arial"/>
                        </a:rPr>
                        <a:t>2x SFP+ (SR 10GE)</a:t>
                      </a:r>
                    </a:p>
                  </a:txBody>
                  <a:tcPr marL="87087" marR="87087" marT="36738" marB="36738" horzOverflow="overflow"/>
                </a:tc>
              </a:tr>
              <a:tr h="3782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cap="none" normalizeH="0" baseline="0" dirty="0" smtClean="0">
                          <a:ln>
                            <a:noFill/>
                          </a:ln>
                          <a:solidFill>
                            <a:srgbClr val="FFFFFF"/>
                          </a:solidFill>
                          <a:effectLst/>
                          <a:latin typeface="Arial"/>
                          <a:cs typeface="Arial"/>
                        </a:rPr>
                        <a:t>FG3600C</a:t>
                      </a:r>
                    </a:p>
                  </a:txBody>
                  <a:tcPr marL="87087" marR="87087" marT="36738" marB="36738" horzOverflow="overflow">
                    <a:solidFill>
                      <a:srgbClr val="77777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12 SFP+</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16 SFP</a:t>
                      </a: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2x SFP+ (SR 10GE)</a:t>
                      </a:r>
                    </a:p>
                  </a:txBody>
                  <a:tcPr marL="87087" marR="87087" marT="36738" marB="36738" horzOverflow="overflow"/>
                </a:tc>
              </a:tr>
              <a:tr h="3782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cap="none" normalizeH="0" baseline="0" dirty="0" smtClean="0">
                          <a:ln>
                            <a:noFill/>
                          </a:ln>
                          <a:solidFill>
                            <a:srgbClr val="FFFFFF"/>
                          </a:solidFill>
                          <a:effectLst/>
                          <a:latin typeface="Arial"/>
                          <a:cs typeface="Arial"/>
                        </a:rPr>
                        <a:t>FG3700D/DX</a:t>
                      </a:r>
                    </a:p>
                  </a:txBody>
                  <a:tcPr marL="87087" marR="87087" marT="36738" marB="36738" horzOverflow="overflow">
                    <a:solidFill>
                      <a:srgbClr val="77777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a:cs typeface="Arial"/>
                        </a:rPr>
                        <a:t>4 QSFP+, 20 SFP/+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a:cs typeface="Arial"/>
                        </a:rPr>
                        <a:t>8 SFP+</a:t>
                      </a:r>
                      <a:endParaRPr kumimoji="0" lang="en-US" sz="1000" b="0" i="0" u="none" strike="noStrike" cap="none" normalizeH="0" baseline="0" dirty="0">
                        <a:ln>
                          <a:noFill/>
                        </a:ln>
                        <a:solidFill>
                          <a:schemeClr val="tx1"/>
                        </a:solidFill>
                        <a:effectLst/>
                        <a:latin typeface="Arial"/>
                        <a:cs typeface="Arial"/>
                      </a:endParaRP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2x SFP+ (SR 10GE)</a:t>
                      </a:r>
                    </a:p>
                  </a:txBody>
                  <a:tcPr marL="87087" marR="87087" marT="36738" marB="36738" horzOverflow="overflow"/>
                </a:tc>
              </a:tr>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cap="none" normalizeH="0" baseline="0" dirty="0" smtClean="0">
                          <a:ln>
                            <a:noFill/>
                          </a:ln>
                          <a:solidFill>
                            <a:srgbClr val="FFFFFF"/>
                          </a:solidFill>
                          <a:effectLst/>
                          <a:latin typeface="+mn-lt"/>
                          <a:cs typeface="Arial"/>
                        </a:rPr>
                        <a:t>FG3810D</a:t>
                      </a:r>
                    </a:p>
                  </a:txBody>
                  <a:tcPr marL="87087" marR="87087" marT="36738" marB="36738" horzOverflow="overflow">
                    <a:solidFill>
                      <a:srgbClr val="77777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a:cs typeface="Arial"/>
                        </a:rPr>
                        <a:t>6 CFP2</a:t>
                      </a:r>
                      <a:endParaRPr kumimoji="0" lang="en-US" sz="1000" b="0" i="0" u="none" strike="noStrike" cap="none" normalizeH="0" baseline="0" dirty="0">
                        <a:ln>
                          <a:noFill/>
                        </a:ln>
                        <a:solidFill>
                          <a:schemeClr val="tx1"/>
                        </a:solidFill>
                        <a:effectLst/>
                        <a:latin typeface="Arial"/>
                        <a:cs typeface="Arial"/>
                      </a:endParaRP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chemeClr val="tx1"/>
                          </a:solidFill>
                          <a:effectLst/>
                          <a:latin typeface="+mn-lt"/>
                          <a:cs typeface="Arial"/>
                        </a:rPr>
                        <a:t>NIL but include FG-CABLE-SR10-SFP+</a:t>
                      </a:r>
                    </a:p>
                  </a:txBody>
                  <a:tcPr marL="87087" marR="87087" marT="36738" marB="36738" horzOverflow="overflow"/>
                </a:tc>
              </a:tr>
              <a:tr h="3782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cap="none" normalizeH="0" baseline="0" dirty="0" smtClean="0">
                          <a:ln>
                            <a:noFill/>
                          </a:ln>
                          <a:solidFill>
                            <a:srgbClr val="FFFFFF"/>
                          </a:solidFill>
                          <a:effectLst/>
                          <a:latin typeface="+mn-lt"/>
                          <a:cs typeface="Arial"/>
                        </a:rPr>
                        <a:t>FG3815D</a:t>
                      </a:r>
                    </a:p>
                  </a:txBody>
                  <a:tcPr marL="87087" marR="87087" marT="36738" marB="36738" horzOverflow="overflow">
                    <a:solidFill>
                      <a:srgbClr val="77777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a:cs typeface="Arial"/>
                        </a:rPr>
                        <a:t>4 CFP2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a:cs typeface="Arial"/>
                        </a:rPr>
                        <a:t>10 SFP+</a:t>
                      </a:r>
                      <a:endParaRPr kumimoji="0" lang="en-US" sz="1000" b="0" i="0" u="none" strike="noStrike" cap="none" normalizeH="0" baseline="0" dirty="0">
                        <a:ln>
                          <a:noFill/>
                        </a:ln>
                        <a:solidFill>
                          <a:schemeClr val="tx1"/>
                        </a:solidFill>
                        <a:effectLst/>
                        <a:latin typeface="Arial"/>
                        <a:cs typeface="Arial"/>
                      </a:endParaRP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mn-lt"/>
                          <a:cs typeface="Arial"/>
                        </a:rPr>
                        <a:t>2x SFP+ (SR 10GE)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chemeClr val="tx1"/>
                          </a:solidFill>
                          <a:effectLst/>
                          <a:latin typeface="+mn-lt"/>
                          <a:cs typeface="Arial"/>
                        </a:rPr>
                        <a:t>FG-CABLE-SR10-SFP+</a:t>
                      </a:r>
                    </a:p>
                  </a:txBody>
                  <a:tcPr marL="87087" marR="87087" marT="36738" marB="36738" horzOverflow="overflow"/>
                </a:tc>
              </a:tr>
            </a:tbl>
          </a:graphicData>
        </a:graphic>
      </p:graphicFrame>
      <p:sp>
        <p:nvSpPr>
          <p:cNvPr id="14" name="Title 1"/>
          <p:cNvSpPr>
            <a:spLocks noGrp="1"/>
          </p:cNvSpPr>
          <p:nvPr>
            <p:ph type="title"/>
          </p:nvPr>
        </p:nvSpPr>
        <p:spPr/>
        <p:txBody>
          <a:bodyPr/>
          <a:lstStyle/>
          <a:p>
            <a:r>
              <a:rPr lang="en-US" b="0" i="0" dirty="0" smtClean="0"/>
              <a:t>Transceivers</a:t>
            </a:r>
            <a:endParaRPr lang="en-US" b="0" i="0" dirty="0"/>
          </a:p>
        </p:txBody>
      </p:sp>
    </p:spTree>
    <p:extLst>
      <p:ext uri="{BB962C8B-B14F-4D97-AF65-F5344CB8AC3E}">
        <p14:creationId xmlns:p14="http://schemas.microsoft.com/office/powerpoint/2010/main" val="2158355926"/>
      </p:ext>
    </p:extLst>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118" name="Group 86"/>
          <p:cNvGraphicFramePr>
            <a:graphicFrameLocks noGrp="1"/>
          </p:cNvGraphicFramePr>
          <p:nvPr>
            <p:extLst>
              <p:ext uri="{D42A27DB-BD31-4B8C-83A1-F6EECF244321}">
                <p14:modId xmlns:p14="http://schemas.microsoft.com/office/powerpoint/2010/main" val="1768254246"/>
              </p:ext>
            </p:extLst>
          </p:nvPr>
        </p:nvGraphicFramePr>
        <p:xfrm>
          <a:off x="252000" y="900000"/>
          <a:ext cx="8640000" cy="2038332"/>
        </p:xfrm>
        <a:graphic>
          <a:graphicData uri="http://schemas.openxmlformats.org/drawingml/2006/table">
            <a:tbl>
              <a:tblPr firstRow="1" bandRow="1">
                <a:effectLst/>
                <a:tableStyleId>{073A0DAA-6AF3-43AB-8588-CEC1D06C72B9}</a:tableStyleId>
              </a:tblPr>
              <a:tblGrid>
                <a:gridCol w="2827367"/>
                <a:gridCol w="1688122"/>
                <a:gridCol w="4124511"/>
              </a:tblGrid>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FFFFFF"/>
                        </a:solidFill>
                        <a:effectLst/>
                        <a:latin typeface="Arial" charset="0"/>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rPr>
                        <a:t>Available Slots</a:t>
                      </a:r>
                      <a:endParaRPr kumimoji="0" lang="en-US" sz="1000" b="1" i="0" u="none" strike="noStrike" cap="none" normalizeH="0" baseline="0" dirty="0">
                        <a:ln>
                          <a:noFill/>
                        </a:ln>
                        <a:solidFill>
                          <a:srgbClr val="FFFFFF"/>
                        </a:solidFill>
                        <a:effectLst/>
                        <a:latin typeface="Arial" charset="0"/>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rPr>
                        <a:t>Transceivers Shipped</a:t>
                      </a:r>
                      <a:endParaRPr kumimoji="0" lang="en-US" sz="1000" b="1" i="0" u="none" strike="noStrike" cap="none" normalizeH="0" baseline="0" dirty="0">
                        <a:ln>
                          <a:noFill/>
                        </a:ln>
                        <a:solidFill>
                          <a:srgbClr val="FFFFFF"/>
                        </a:solidFill>
                        <a:effectLst/>
                        <a:latin typeface="Arial" charset="0"/>
                      </a:endParaRPr>
                    </a:p>
                  </a:txBody>
                  <a:tcPr marL="87087" marR="87087" marT="36738" marB="36738" horzOverflow="overflow">
                    <a:solidFill>
                      <a:srgbClr val="3C3C3C"/>
                    </a:solidFill>
                  </a:tcPr>
                </a:tc>
              </a:tr>
              <a:tr h="3782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smtClean="0">
                          <a:ln>
                            <a:noFill/>
                          </a:ln>
                          <a:solidFill>
                            <a:srgbClr val="FFFFFF"/>
                          </a:solidFill>
                          <a:effectLst/>
                          <a:latin typeface="Arial"/>
                          <a:cs typeface="Arial"/>
                        </a:rPr>
                        <a:t>FG3950B</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77777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000" dirty="0" smtClean="0">
                          <a:solidFill>
                            <a:schemeClr val="tx1"/>
                          </a:solidFill>
                          <a:latin typeface="Arial"/>
                          <a:cs typeface="Arial"/>
                        </a:rPr>
                        <a:t>2 SFP+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solidFill>
                            <a:schemeClr val="tx1"/>
                          </a:solidFill>
                          <a:effectLst/>
                          <a:latin typeface="Arial"/>
                          <a:cs typeface="Arial"/>
                        </a:rPr>
                        <a:t>4 SFP</a:t>
                      </a:r>
                      <a:endParaRPr kumimoji="0" lang="en-US" sz="1000" b="0" i="0" u="none" strike="noStrike" cap="none" normalizeH="0" baseline="0" dirty="0">
                        <a:ln>
                          <a:noFill/>
                        </a:ln>
                        <a:solidFill>
                          <a:schemeClr val="tx1"/>
                        </a:solidFill>
                        <a:effectLst/>
                        <a:latin typeface="Arial"/>
                        <a:cs typeface="Arial"/>
                      </a:endParaRP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2x SFP+ (SR 10GE)</a:t>
                      </a:r>
                      <a:endParaRPr kumimoji="0" lang="en-US" sz="1000" b="0" i="0" u="none" strike="noStrike" cap="none" normalizeH="0" baseline="0" dirty="0">
                        <a:ln>
                          <a:noFill/>
                        </a:ln>
                        <a:solidFill>
                          <a:schemeClr val="tx1"/>
                        </a:solidFill>
                        <a:effectLst/>
                        <a:latin typeface="Arial"/>
                        <a:cs typeface="Arial"/>
                      </a:endParaRPr>
                    </a:p>
                  </a:txBody>
                  <a:tcPr marL="87087" marR="87087" marT="36738" marB="36738" horzOverflow="overflow"/>
                </a:tc>
              </a:tr>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u="none" strike="noStrike" cap="none" normalizeH="0" baseline="0" dirty="0" smtClean="0">
                          <a:ln>
                            <a:noFill/>
                          </a:ln>
                          <a:solidFill>
                            <a:srgbClr val="FFFFFF"/>
                          </a:solidFill>
                          <a:effectLst/>
                          <a:latin typeface="Arial"/>
                          <a:cs typeface="Arial"/>
                        </a:rPr>
                        <a:t>FG5001C</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77777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2 SFP+</a:t>
                      </a: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2x SFP+ (SR 10GE)</a:t>
                      </a:r>
                      <a:endParaRPr kumimoji="0" lang="en-US" sz="1000" b="0" i="0" u="none" strike="noStrike" cap="none" normalizeH="0" baseline="0" dirty="0" smtClean="0">
                        <a:ln>
                          <a:noFill/>
                        </a:ln>
                        <a:solidFill>
                          <a:schemeClr val="tx1"/>
                        </a:solidFill>
                        <a:effectLst/>
                        <a:latin typeface="Arial"/>
                        <a:cs typeface="Arial"/>
                      </a:endParaRPr>
                    </a:p>
                  </a:txBody>
                  <a:tcPr marL="87087" marR="87087" marT="36738" marB="36738" horzOverflow="overflow"/>
                </a:tc>
              </a:tr>
              <a:tr h="3782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FFFF"/>
                          </a:solidFill>
                          <a:effectLst/>
                          <a:latin typeface="Arial"/>
                          <a:cs typeface="Arial"/>
                        </a:rPr>
                        <a:t>FG5001D</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77777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2 SFP+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chemeClr val="tx1"/>
                          </a:solidFill>
                          <a:effectLst/>
                          <a:latin typeface="Arial"/>
                          <a:cs typeface="Arial"/>
                        </a:rPr>
                        <a:t>2 QSFP+</a:t>
                      </a:r>
                      <a:endParaRPr lang="en-US" sz="1000" dirty="0" smtClean="0">
                        <a:solidFill>
                          <a:schemeClr val="tx1"/>
                        </a:solidFill>
                        <a:latin typeface="Arial"/>
                        <a:cs typeface="Arial"/>
                      </a:endParaRP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2x SFP+ (SR 10GE)</a:t>
                      </a:r>
                      <a:endParaRPr kumimoji="0" lang="en-US" sz="1000" b="0" i="0" u="none" strike="noStrike" cap="none" normalizeH="0" baseline="0" dirty="0" smtClean="0">
                        <a:ln>
                          <a:noFill/>
                        </a:ln>
                        <a:solidFill>
                          <a:schemeClr val="tx1"/>
                        </a:solidFill>
                        <a:effectLst/>
                        <a:latin typeface="Arial"/>
                        <a:cs typeface="Arial"/>
                      </a:endParaRPr>
                    </a:p>
                  </a:txBody>
                  <a:tcPr marL="87087" marR="87087" marT="36738" marB="36738" horzOverflow="overflow"/>
                </a:tc>
              </a:tr>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FFFF"/>
                          </a:solidFill>
                          <a:effectLst/>
                          <a:latin typeface="Arial"/>
                          <a:cs typeface="Arial"/>
                        </a:rPr>
                        <a:t>FG5101C</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77777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4 SFP+</a:t>
                      </a: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2x SFP+ (SR 10GE)</a:t>
                      </a:r>
                      <a:endParaRPr kumimoji="0" lang="en-US" sz="1000" b="0" i="0" u="none" strike="noStrike" cap="none" normalizeH="0" baseline="0" dirty="0" smtClean="0">
                        <a:ln>
                          <a:noFill/>
                        </a:ln>
                        <a:solidFill>
                          <a:schemeClr val="tx1"/>
                        </a:solidFill>
                        <a:effectLst/>
                        <a:latin typeface="Arial"/>
                        <a:cs typeface="Arial"/>
                      </a:endParaRPr>
                    </a:p>
                  </a:txBody>
                  <a:tcPr marL="87087" marR="87087" marT="36738" marB="36738" horzOverflow="overflow"/>
                </a:tc>
              </a:tr>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smtClean="0">
                          <a:ln>
                            <a:noFill/>
                          </a:ln>
                          <a:solidFill>
                            <a:srgbClr val="FFFFFF"/>
                          </a:solidFill>
                          <a:effectLst/>
                          <a:latin typeface="Arial"/>
                          <a:cs typeface="Arial"/>
                        </a:rPr>
                        <a:t>FG5003B</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77777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000" dirty="0" smtClean="0">
                          <a:solidFill>
                            <a:schemeClr val="tx1"/>
                          </a:solidFill>
                          <a:latin typeface="Arial"/>
                          <a:cs typeface="Arial"/>
                        </a:rPr>
                        <a:t>10 SFP+</a:t>
                      </a: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2x SFP+ (SR 10GE)</a:t>
                      </a:r>
                      <a:endParaRPr kumimoji="0" lang="en-US" sz="1000" b="0" i="0" u="none" strike="noStrike" cap="none" normalizeH="0" baseline="0" dirty="0" smtClean="0">
                        <a:ln>
                          <a:noFill/>
                        </a:ln>
                        <a:solidFill>
                          <a:schemeClr val="tx1"/>
                        </a:solidFill>
                        <a:effectLst/>
                        <a:latin typeface="Arial"/>
                        <a:cs typeface="Arial"/>
                      </a:endParaRPr>
                    </a:p>
                  </a:txBody>
                  <a:tcPr marL="87087" marR="87087" marT="36738" marB="36738" horzOverflow="overflow"/>
                </a:tc>
              </a:tr>
              <a:tr h="3782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FFFF"/>
                          </a:solidFill>
                          <a:effectLst/>
                          <a:latin typeface="Arial"/>
                          <a:cs typeface="Arial"/>
                        </a:rPr>
                        <a:t>FCTL5903C</a:t>
                      </a: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77777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2 SFP+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chemeClr val="tx1"/>
                          </a:solidFill>
                          <a:effectLst/>
                          <a:latin typeface="Arial"/>
                          <a:cs typeface="Arial"/>
                        </a:rPr>
                        <a:t>4 QSFP+</a:t>
                      </a:r>
                      <a:endParaRPr lang="en-US" sz="1000" dirty="0" smtClean="0">
                        <a:solidFill>
                          <a:schemeClr val="tx1"/>
                        </a:solidFill>
                        <a:latin typeface="Arial"/>
                        <a:cs typeface="Arial"/>
                      </a:endParaRPr>
                    </a:p>
                  </a:txBody>
                  <a:tcPr marL="87087" marR="87087" marT="36738" marB="367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solidFill>
                            <a:schemeClr val="tx1"/>
                          </a:solidFill>
                          <a:latin typeface="Arial"/>
                          <a:cs typeface="Arial"/>
                        </a:rPr>
                        <a:t>2x SFP+ (SR 10GE)</a:t>
                      </a:r>
                      <a:endParaRPr kumimoji="0" lang="en-US" sz="1000" b="0" i="0" u="none" strike="noStrike" cap="none" normalizeH="0" baseline="0" dirty="0" smtClean="0">
                        <a:ln>
                          <a:noFill/>
                        </a:ln>
                        <a:solidFill>
                          <a:schemeClr val="tx1"/>
                        </a:solidFill>
                        <a:effectLst/>
                        <a:latin typeface="Arial"/>
                        <a:cs typeface="Arial"/>
                      </a:endParaRPr>
                    </a:p>
                  </a:txBody>
                  <a:tcPr marL="87087" marR="87087" marT="36738" marB="36738" horzOverflow="overflow"/>
                </a:tc>
              </a:tr>
            </a:tbl>
          </a:graphicData>
        </a:graphic>
      </p:graphicFrame>
      <p:sp>
        <p:nvSpPr>
          <p:cNvPr id="14" name="Title 1"/>
          <p:cNvSpPr>
            <a:spLocks noGrp="1"/>
          </p:cNvSpPr>
          <p:nvPr>
            <p:ph type="title"/>
          </p:nvPr>
        </p:nvSpPr>
        <p:spPr/>
        <p:txBody>
          <a:bodyPr/>
          <a:lstStyle/>
          <a:p>
            <a:r>
              <a:rPr lang="en-US" b="0" i="0" dirty="0" smtClean="0"/>
              <a:t>Transceivers</a:t>
            </a:r>
            <a:endParaRPr lang="en-US" b="0" i="0" dirty="0"/>
          </a:p>
        </p:txBody>
      </p:sp>
    </p:spTree>
    <p:extLst>
      <p:ext uri="{BB962C8B-B14F-4D97-AF65-F5344CB8AC3E}">
        <p14:creationId xmlns:p14="http://schemas.microsoft.com/office/powerpoint/2010/main" val="1407158986"/>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131" name="Group 51"/>
          <p:cNvGraphicFramePr>
            <a:graphicFrameLocks noGrp="1"/>
          </p:cNvGraphicFramePr>
          <p:nvPr>
            <p:extLst>
              <p:ext uri="{D42A27DB-BD31-4B8C-83A1-F6EECF244321}">
                <p14:modId xmlns:p14="http://schemas.microsoft.com/office/powerpoint/2010/main" val="1414125417"/>
              </p:ext>
            </p:extLst>
          </p:nvPr>
        </p:nvGraphicFramePr>
        <p:xfrm>
          <a:off x="252000" y="900000"/>
          <a:ext cx="8640000" cy="3597576"/>
        </p:xfrm>
        <a:graphic>
          <a:graphicData uri="http://schemas.openxmlformats.org/drawingml/2006/table">
            <a:tbl>
              <a:tblPr firstRow="1" bandRow="1">
                <a:effectLst/>
                <a:tableStyleId>{073A0DAA-6AF3-43AB-8588-CEC1D06C72B9}</a:tableStyleId>
              </a:tblPr>
              <a:tblGrid>
                <a:gridCol w="2880257"/>
                <a:gridCol w="5759743"/>
              </a:tblGrid>
              <a:tr h="22587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Spare/Redundant Power Supplies Option</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r>
              <a:tr h="204460">
                <a:tc>
                  <a:txBody>
                    <a:bodyPr/>
                    <a:lstStyle/>
                    <a:p>
                      <a:r>
                        <a:rPr lang="en-US" sz="1000" b="1" dirty="0" smtClean="0">
                          <a:solidFill>
                            <a:srgbClr val="FFFFFF"/>
                          </a:solidFill>
                        </a:rPr>
                        <a:t>FG/FWF-20C, 30D</a:t>
                      </a:r>
                      <a:endParaRPr lang="en-US" sz="1000" b="1" dirty="0">
                        <a:solidFill>
                          <a:srgbClr val="FFFFFF"/>
                        </a:solidFill>
                      </a:endParaRPr>
                    </a:p>
                  </a:txBody>
                  <a:tcPr marL="61703" marR="61703" marT="26030" marB="26030">
                    <a:solidFill>
                      <a:srgbClr val="777777"/>
                    </a:solidFill>
                  </a:tcPr>
                </a:tc>
                <a:tc>
                  <a:txBody>
                    <a:bodyPr/>
                    <a:lstStyle/>
                    <a:p>
                      <a:r>
                        <a:rPr lang="en-US" sz="1000" dirty="0" smtClean="0"/>
                        <a:t>SP-FG20C-PA-XX</a:t>
                      </a:r>
                      <a:endParaRPr lang="en-US" sz="1000" dirty="0"/>
                    </a:p>
                  </a:txBody>
                  <a:tcPr marL="61703" marR="61703" marT="26030" marB="26030"/>
                </a:tc>
              </a:tr>
              <a:tr h="204460">
                <a:tc>
                  <a:txBody>
                    <a:bodyPr/>
                    <a:lstStyle/>
                    <a:p>
                      <a:r>
                        <a:rPr lang="en-US" sz="1000" b="1" dirty="0" smtClean="0">
                          <a:solidFill>
                            <a:srgbClr val="FFFFFF"/>
                          </a:solidFill>
                        </a:rPr>
                        <a:t>FG/FWF-30D-POE</a:t>
                      </a:r>
                      <a:endParaRPr lang="en-US" sz="1000" b="1" dirty="0">
                        <a:solidFill>
                          <a:srgbClr val="FFFFFF"/>
                        </a:solidFill>
                      </a:endParaRPr>
                    </a:p>
                  </a:txBody>
                  <a:tcPr marL="61703" marR="61703" marT="26030" marB="26030">
                    <a:solidFill>
                      <a:srgbClr val="777777"/>
                    </a:solidFill>
                  </a:tcPr>
                </a:tc>
                <a:tc>
                  <a:txBody>
                    <a:bodyPr/>
                    <a:lstStyle/>
                    <a:p>
                      <a:r>
                        <a:rPr lang="en-US" sz="1000" dirty="0" smtClean="0"/>
                        <a:t>SP-FG30D-POE-PDC</a:t>
                      </a:r>
                      <a:endParaRPr lang="en-US" sz="1000" dirty="0"/>
                    </a:p>
                  </a:txBody>
                  <a:tcPr marL="61703" marR="61703" marT="26030" marB="26030"/>
                </a:tc>
              </a:tr>
              <a:tr h="356860">
                <a:tc>
                  <a:txBody>
                    <a:bodyPr/>
                    <a:lstStyle/>
                    <a:p>
                      <a:r>
                        <a:rPr lang="en-US" sz="1000" b="1" dirty="0" smtClean="0">
                          <a:solidFill>
                            <a:srgbClr val="FFFFFF"/>
                          </a:solidFill>
                        </a:rPr>
                        <a:t>FG/FWF-40C,</a:t>
                      </a:r>
                      <a:r>
                        <a:rPr lang="en-US" sz="1000" b="1" baseline="0" dirty="0" smtClean="0">
                          <a:solidFill>
                            <a:srgbClr val="FFFFFF"/>
                          </a:solidFill>
                        </a:rPr>
                        <a:t> 60C, 60D,/60D-3G4G, 90D, FG-70D</a:t>
                      </a:r>
                      <a:endParaRPr lang="en-US" sz="1000" b="1" dirty="0">
                        <a:solidFill>
                          <a:srgbClr val="FFFFFF"/>
                        </a:solidFill>
                      </a:endParaRPr>
                    </a:p>
                  </a:txBody>
                  <a:tcPr marL="61703" marR="61703" marT="26030" marB="26030">
                    <a:solidFill>
                      <a:srgbClr val="777777"/>
                    </a:solidFill>
                  </a:tcPr>
                </a:tc>
                <a:tc>
                  <a:txBody>
                    <a:bodyPr/>
                    <a:lstStyle/>
                    <a:p>
                      <a:r>
                        <a:rPr lang="en-US" sz="1000" dirty="0" smtClean="0"/>
                        <a:t>SP-FG60C-PDC</a:t>
                      </a:r>
                      <a:endParaRPr lang="en-US" sz="1000" dirty="0"/>
                    </a:p>
                  </a:txBody>
                  <a:tcPr marL="61703" marR="61703" marT="26030" marB="26030"/>
                </a:tc>
              </a:tr>
              <a:tr h="204460">
                <a:tc>
                  <a:txBody>
                    <a:bodyPr/>
                    <a:lstStyle/>
                    <a:p>
                      <a:r>
                        <a:rPr lang="en-US" sz="1000" b="1" dirty="0" smtClean="0">
                          <a:solidFill>
                            <a:srgbClr val="FFFFFF"/>
                          </a:solidFill>
                        </a:rPr>
                        <a:t>FG/FWF-60D-POE</a:t>
                      </a:r>
                      <a:endParaRPr lang="en-US" sz="1000" b="1" dirty="0">
                        <a:solidFill>
                          <a:srgbClr val="FFFFFF"/>
                        </a:solidFill>
                      </a:endParaRPr>
                    </a:p>
                  </a:txBody>
                  <a:tcPr marL="61703" marR="61703" marT="26030" marB="26030">
                    <a:solidFill>
                      <a:srgbClr val="77777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SP-FG60D-POE-PDC</a:t>
                      </a:r>
                      <a:endParaRPr lang="en-US" sz="1000" dirty="0"/>
                    </a:p>
                  </a:txBody>
                  <a:tcPr marL="61703" marR="61703" marT="26030" marB="26030"/>
                </a:tc>
              </a:tr>
              <a:tr h="204460">
                <a:tc>
                  <a:txBody>
                    <a:bodyPr/>
                    <a:lstStyle/>
                    <a:p>
                      <a:r>
                        <a:rPr lang="en-US" sz="1000" b="1" dirty="0" smtClean="0">
                          <a:solidFill>
                            <a:srgbClr val="FFFFFF"/>
                          </a:solidFill>
                        </a:rPr>
                        <a:t>FG-80D</a:t>
                      </a:r>
                      <a:endParaRPr lang="en-US" sz="1000" b="1" dirty="0">
                        <a:solidFill>
                          <a:srgbClr val="FFFFFF"/>
                        </a:solidFill>
                      </a:endParaRPr>
                    </a:p>
                  </a:txBody>
                  <a:tcPr marL="61703" marR="61703" marT="26030" marB="26030">
                    <a:solidFill>
                      <a:srgbClr val="777777"/>
                    </a:solidFill>
                  </a:tcPr>
                </a:tc>
                <a:tc>
                  <a:txBody>
                    <a:bodyPr/>
                    <a:lstStyle/>
                    <a:p>
                      <a:r>
                        <a:rPr lang="en-US" sz="1000" dirty="0" smtClean="0"/>
                        <a:t>SP-FG80D-PDC</a:t>
                      </a:r>
                      <a:endParaRPr lang="en-US" sz="1000" dirty="0"/>
                    </a:p>
                  </a:txBody>
                  <a:tcPr marL="61703" marR="61703" marT="26030" marB="26030"/>
                </a:tc>
              </a:tr>
              <a:tr h="204460">
                <a:tc>
                  <a:txBody>
                    <a:bodyPr/>
                    <a:lstStyle/>
                    <a:p>
                      <a:r>
                        <a:rPr lang="en-US" sz="1000" b="1" dirty="0" smtClean="0">
                          <a:solidFill>
                            <a:srgbClr val="FFFFFF"/>
                          </a:solidFill>
                        </a:rPr>
                        <a:t>FG/FWF-90D-POE,</a:t>
                      </a:r>
                      <a:r>
                        <a:rPr lang="en-US" sz="1000" b="1" baseline="0" dirty="0" smtClean="0">
                          <a:solidFill>
                            <a:srgbClr val="FFFFFF"/>
                          </a:solidFill>
                        </a:rPr>
                        <a:t> FG-70D-POE</a:t>
                      </a:r>
                      <a:endParaRPr lang="en-US" sz="1000" b="1" dirty="0">
                        <a:solidFill>
                          <a:srgbClr val="FFFFFF"/>
                        </a:solidFill>
                      </a:endParaRPr>
                    </a:p>
                  </a:txBody>
                  <a:tcPr marL="61703" marR="61703" marT="26030" marB="26030">
                    <a:solidFill>
                      <a:srgbClr val="77777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SP-FG90D-POE-PDC</a:t>
                      </a:r>
                      <a:endParaRPr lang="en-US" sz="1000" dirty="0"/>
                    </a:p>
                  </a:txBody>
                  <a:tcPr marL="61703" marR="61703" marT="26030" marB="26030"/>
                </a:tc>
              </a:tr>
              <a:tr h="204460">
                <a:tc>
                  <a:txBody>
                    <a:bodyPr/>
                    <a:lstStyle/>
                    <a:p>
                      <a:r>
                        <a:rPr lang="en-US" sz="1000" b="1" dirty="0" smtClean="0">
                          <a:solidFill>
                            <a:srgbClr val="FFFFFF"/>
                          </a:solidFill>
                        </a:rPr>
                        <a:t>FG/FWF-92D</a:t>
                      </a:r>
                      <a:endParaRPr lang="en-US" sz="1000" b="1" dirty="0">
                        <a:solidFill>
                          <a:srgbClr val="FFFFFF"/>
                        </a:solidFill>
                      </a:endParaRPr>
                    </a:p>
                  </a:txBody>
                  <a:tcPr marL="61703" marR="61703" marT="26030" marB="26030">
                    <a:solidFill>
                      <a:srgbClr val="77777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SP-FG92D-PDC</a:t>
                      </a:r>
                      <a:endParaRPr lang="en-US" sz="1000" dirty="0"/>
                    </a:p>
                  </a:txBody>
                  <a:tcPr marL="61703" marR="61703" marT="26030" marB="26030"/>
                </a:tc>
              </a:tr>
              <a:tr h="204460">
                <a:tc>
                  <a:txBody>
                    <a:bodyPr/>
                    <a:lstStyle/>
                    <a:p>
                      <a:r>
                        <a:rPr lang="en-US" sz="1000" b="1" dirty="0" smtClean="0">
                          <a:solidFill>
                            <a:srgbClr val="FFFFFF"/>
                          </a:solidFill>
                        </a:rPr>
                        <a:t>FG/FWF-80C, 60B, 50B, 30B Series</a:t>
                      </a:r>
                      <a:r>
                        <a:rPr lang="en-US" sz="1000" b="1" baseline="0" dirty="0" smtClean="0">
                          <a:solidFill>
                            <a:srgbClr val="FFFFFF"/>
                          </a:solidFill>
                        </a:rPr>
                        <a:t> </a:t>
                      </a:r>
                      <a:endParaRPr lang="en-US" sz="1000" b="1" dirty="0">
                        <a:solidFill>
                          <a:srgbClr val="FFFFFF"/>
                        </a:solidFill>
                      </a:endParaRPr>
                    </a:p>
                  </a:txBody>
                  <a:tcPr marL="61703" marR="61703" marT="26030" marB="26030">
                    <a:solidFill>
                      <a:srgbClr val="777777"/>
                    </a:solidFill>
                  </a:tcPr>
                </a:tc>
                <a:tc>
                  <a:txBody>
                    <a:bodyPr/>
                    <a:lstStyle/>
                    <a:p>
                      <a:r>
                        <a:rPr lang="en-US" sz="1000" dirty="0" smtClean="0"/>
                        <a:t>SP-FG80-PDC </a:t>
                      </a:r>
                      <a:endParaRPr lang="en-US" sz="1000" dirty="0"/>
                    </a:p>
                  </a:txBody>
                  <a:tcPr marL="61703" marR="61703" marT="26030" marB="26030"/>
                </a:tc>
              </a:tr>
              <a:tr h="204460">
                <a:tc>
                  <a:txBody>
                    <a:bodyPr/>
                    <a:lstStyle/>
                    <a:p>
                      <a:r>
                        <a:rPr lang="en-US" sz="1000" b="1" dirty="0" smtClean="0">
                          <a:solidFill>
                            <a:srgbClr val="FFFFFF"/>
                          </a:solidFill>
                        </a:rPr>
                        <a:t>FG-200B</a:t>
                      </a:r>
                      <a:endParaRPr lang="en-US" sz="1000" b="1" dirty="0">
                        <a:solidFill>
                          <a:srgbClr val="FFFFFF"/>
                        </a:solidFill>
                      </a:endParaRPr>
                    </a:p>
                  </a:txBody>
                  <a:tcPr marL="61703" marR="61703" marT="26030" marB="26030">
                    <a:solidFill>
                      <a:srgbClr val="777777"/>
                    </a:solidFill>
                  </a:tcPr>
                </a:tc>
                <a:tc>
                  <a:txBody>
                    <a:bodyPr/>
                    <a:lstStyle/>
                    <a:p>
                      <a:r>
                        <a:rPr lang="en-US" sz="1000" dirty="0" smtClean="0"/>
                        <a:t>SP-FG310B-RPS,</a:t>
                      </a:r>
                      <a:r>
                        <a:rPr lang="en-US" sz="1000" baseline="0" dirty="0" smtClean="0"/>
                        <a:t> </a:t>
                      </a:r>
                      <a:r>
                        <a:rPr lang="en-US" sz="1000" dirty="0" smtClean="0"/>
                        <a:t>FRPS-100 </a:t>
                      </a:r>
                      <a:r>
                        <a:rPr lang="en-US" sz="1000" baseline="0" dirty="0" smtClean="0"/>
                        <a:t>(max 2 units)</a:t>
                      </a:r>
                      <a:endParaRPr lang="en-US" sz="1000" dirty="0"/>
                    </a:p>
                  </a:txBody>
                  <a:tcPr marL="61703" marR="61703" marT="26030" marB="26030"/>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solidFill>
                            <a:srgbClr val="FFFFFF"/>
                          </a:solidFill>
                        </a:rPr>
                        <a:t>FG/FWF-92D</a:t>
                      </a:r>
                    </a:p>
                  </a:txBody>
                  <a:tcPr marL="61703" marR="61703" marT="26030" marB="26030">
                    <a:solidFill>
                      <a:srgbClr val="777777"/>
                    </a:solidFill>
                  </a:tcPr>
                </a:tc>
                <a:tc>
                  <a:txBody>
                    <a:bodyPr/>
                    <a:lstStyle/>
                    <a:p>
                      <a:r>
                        <a:rPr lang="en-US" sz="1000" dirty="0" smtClean="0"/>
                        <a:t>SP-FG92D-PDC</a:t>
                      </a:r>
                      <a:endParaRPr lang="en-US" sz="1000" dirty="0"/>
                    </a:p>
                  </a:txBody>
                  <a:tcPr marL="61703" marR="61703" marT="26030" marB="26030"/>
                </a:tc>
              </a:tr>
              <a:tr h="204460">
                <a:tc>
                  <a:txBody>
                    <a:bodyPr/>
                    <a:lstStyle/>
                    <a:p>
                      <a:r>
                        <a:rPr lang="en-US" sz="1000" b="1" kern="1200" dirty="0" smtClean="0">
                          <a:solidFill>
                            <a:srgbClr val="FFFFFF"/>
                          </a:solidFill>
                        </a:rPr>
                        <a:t>FG-200B-POE</a:t>
                      </a:r>
                      <a:endParaRPr lang="en-US" sz="1000" b="1" dirty="0">
                        <a:solidFill>
                          <a:srgbClr val="FFFFFF"/>
                        </a:solidFill>
                      </a:endParaRPr>
                    </a:p>
                  </a:txBody>
                  <a:tcPr marL="61703" marR="61703" marT="26030" marB="26030">
                    <a:solidFill>
                      <a:srgbClr val="777777"/>
                    </a:solidFill>
                  </a:tcPr>
                </a:tc>
                <a:tc>
                  <a:txBody>
                    <a:bodyPr/>
                    <a:lstStyle/>
                    <a:p>
                      <a:r>
                        <a:rPr lang="en-US" sz="1000" kern="1200" dirty="0" smtClean="0"/>
                        <a:t>NIL</a:t>
                      </a:r>
                      <a:endParaRPr lang="en-US" sz="1000" dirty="0"/>
                    </a:p>
                  </a:txBody>
                  <a:tcPr marL="61703" marR="61703" marT="26030" marB="26030"/>
                </a:tc>
              </a:tr>
              <a:tr h="204460">
                <a:tc>
                  <a:txBody>
                    <a:bodyPr/>
                    <a:lstStyle/>
                    <a:p>
                      <a:r>
                        <a:rPr lang="en-US" sz="1000" b="1" dirty="0" smtClean="0">
                          <a:solidFill>
                            <a:srgbClr val="FFFFFF"/>
                          </a:solidFill>
                        </a:rPr>
                        <a:t>FG-200D,</a:t>
                      </a:r>
                      <a:r>
                        <a:rPr lang="en-US" sz="1000" b="1" baseline="0" dirty="0" smtClean="0">
                          <a:solidFill>
                            <a:srgbClr val="FFFFFF"/>
                          </a:solidFill>
                        </a:rPr>
                        <a:t> </a:t>
                      </a:r>
                      <a:r>
                        <a:rPr lang="en-US" sz="1000" b="1" dirty="0" smtClean="0">
                          <a:solidFill>
                            <a:srgbClr val="FFFFFF"/>
                          </a:solidFill>
                        </a:rPr>
                        <a:t>240D</a:t>
                      </a:r>
                      <a:endParaRPr lang="en-US" sz="1000" b="1" dirty="0">
                        <a:solidFill>
                          <a:srgbClr val="FFFFFF"/>
                        </a:solidFill>
                      </a:endParaRPr>
                    </a:p>
                  </a:txBody>
                  <a:tcPr marL="61703" marR="61703" marT="26030" marB="26030">
                    <a:solidFill>
                      <a:srgbClr val="777777"/>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FRPS-100 </a:t>
                      </a:r>
                      <a:r>
                        <a:rPr lang="en-US" sz="1000" baseline="0" dirty="0" smtClean="0"/>
                        <a:t>(max 2 units)</a:t>
                      </a:r>
                      <a:endParaRPr lang="en-US" sz="1000" dirty="0" smtClean="0"/>
                    </a:p>
                  </a:txBody>
                  <a:tcPr marL="61703" marR="61703" marT="26030" marB="26030"/>
                </a:tc>
              </a:tr>
              <a:tr h="204460">
                <a:tc>
                  <a:txBody>
                    <a:bodyPr/>
                    <a:lstStyle/>
                    <a:p>
                      <a:r>
                        <a:rPr lang="en-US" sz="1000" b="1" dirty="0" smtClean="0">
                          <a:solidFill>
                            <a:srgbClr val="FFFFFF"/>
                          </a:solidFill>
                        </a:rPr>
                        <a:t>FG-200D/240D/280-POE</a:t>
                      </a:r>
                      <a:endParaRPr lang="en-US" sz="1000" b="1" dirty="0">
                        <a:solidFill>
                          <a:srgbClr val="FFFFFF"/>
                        </a:solidFill>
                      </a:endParaRPr>
                    </a:p>
                  </a:txBody>
                  <a:tcPr marL="61703" marR="61703" marT="26030" marB="26030">
                    <a:solidFill>
                      <a:srgbClr val="777777"/>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3</a:t>
                      </a:r>
                      <a:r>
                        <a:rPr lang="en-US" sz="1000" baseline="30000" dirty="0" smtClean="0"/>
                        <a:t>rd</a:t>
                      </a:r>
                      <a:r>
                        <a:rPr lang="en-US" sz="1000" baseline="0" dirty="0" smtClean="0"/>
                        <a:t> Party RPS</a:t>
                      </a:r>
                      <a:endParaRPr lang="en-US" sz="1000" dirty="0" smtClean="0"/>
                    </a:p>
                  </a:txBody>
                  <a:tcPr marL="61703" marR="61703" marT="26030" marB="26030"/>
                </a:tc>
              </a:tr>
              <a:tr h="356860">
                <a:tc>
                  <a:txBody>
                    <a:bodyPr/>
                    <a:lstStyle/>
                    <a:p>
                      <a:r>
                        <a:rPr lang="en-US" sz="1000" b="1" kern="1200" dirty="0" smtClean="0">
                          <a:solidFill>
                            <a:srgbClr val="FFFFFF"/>
                          </a:solidFill>
                        </a:rPr>
                        <a:t>FG-310B,300C</a:t>
                      </a:r>
                      <a:endParaRPr lang="en-US" sz="1000" b="1" dirty="0">
                        <a:solidFill>
                          <a:srgbClr val="FFFFFF"/>
                        </a:solidFill>
                      </a:endParaRPr>
                    </a:p>
                  </a:txBody>
                  <a:tcPr marL="61703" marR="61703" marT="26030" marB="26030">
                    <a:solidFill>
                      <a:srgbClr val="777777"/>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SP-FG310B-RPS</a:t>
                      </a:r>
                    </a:p>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FRPS-100 </a:t>
                      </a:r>
                      <a:r>
                        <a:rPr lang="en-US" sz="1000" baseline="0" dirty="0" smtClean="0"/>
                        <a:t>(max 4 units)</a:t>
                      </a:r>
                      <a:endParaRPr lang="en-US" sz="1000" dirty="0" smtClean="0"/>
                    </a:p>
                  </a:txBody>
                  <a:tcPr marL="61703" marR="61703" marT="26030" marB="26030"/>
                </a:tc>
              </a:tr>
              <a:tr h="204460">
                <a:tc>
                  <a:txBody>
                    <a:bodyPr/>
                    <a:lstStyle/>
                    <a:p>
                      <a:r>
                        <a:rPr lang="en-US" sz="1000" b="1" kern="1200" dirty="0" smtClean="0">
                          <a:solidFill>
                            <a:srgbClr val="FFFFFF"/>
                          </a:solidFill>
                        </a:rPr>
                        <a:t>FG-311B</a:t>
                      </a:r>
                      <a:endParaRPr lang="en-US" sz="1000" b="1" dirty="0">
                        <a:solidFill>
                          <a:srgbClr val="FFFFFF"/>
                        </a:solidFill>
                      </a:endParaRPr>
                    </a:p>
                  </a:txBody>
                  <a:tcPr marL="61703" marR="61703" marT="26030" marB="26030">
                    <a:solidFill>
                      <a:srgbClr val="777777"/>
                    </a:solidFill>
                  </a:tcPr>
                </a:tc>
                <a:tc>
                  <a:txBody>
                    <a:bodyPr/>
                    <a:lstStyle/>
                    <a:p>
                      <a:r>
                        <a:rPr lang="en-US" sz="1000" dirty="0" smtClean="0"/>
                        <a:t>Inbuilt</a:t>
                      </a:r>
                      <a:r>
                        <a:rPr lang="en-US" sz="1000" baseline="0" dirty="0" smtClean="0"/>
                        <a:t> dual PS </a:t>
                      </a:r>
                      <a:endParaRPr lang="en-US" sz="1000" dirty="0" smtClean="0"/>
                    </a:p>
                  </a:txBody>
                  <a:tcPr marL="61703" marR="61703" marT="26030" marB="26030"/>
                </a:tc>
              </a:tr>
            </a:tbl>
          </a:graphicData>
        </a:graphic>
      </p:graphicFrame>
      <p:sp>
        <p:nvSpPr>
          <p:cNvPr id="4" name="Title 1"/>
          <p:cNvSpPr>
            <a:spLocks noGrp="1"/>
          </p:cNvSpPr>
          <p:nvPr>
            <p:ph type="title"/>
          </p:nvPr>
        </p:nvSpPr>
        <p:spPr/>
        <p:txBody>
          <a:bodyPr/>
          <a:lstStyle/>
          <a:p>
            <a:r>
              <a:rPr lang="en-US" b="0" i="0" dirty="0" smtClean="0"/>
              <a:t>Power Adapters &amp; Redundant Power Supplies</a:t>
            </a:r>
            <a:endParaRPr lang="en-US" b="0" i="0" dirty="0"/>
          </a:p>
        </p:txBody>
      </p:sp>
    </p:spTree>
    <p:extLst>
      <p:ext uri="{BB962C8B-B14F-4D97-AF65-F5344CB8AC3E}">
        <p14:creationId xmlns:p14="http://schemas.microsoft.com/office/powerpoint/2010/main" val="3799475441"/>
      </p:ext>
    </p:extLst>
  </p:cSld>
  <p:clrMapOvr>
    <a:masterClrMapping/>
  </p:clrMapOvr>
  <p:transition spd="slow">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131" name="Group 51"/>
          <p:cNvGraphicFramePr>
            <a:graphicFrameLocks noGrp="1"/>
          </p:cNvGraphicFramePr>
          <p:nvPr>
            <p:extLst>
              <p:ext uri="{D42A27DB-BD31-4B8C-83A1-F6EECF244321}">
                <p14:modId xmlns:p14="http://schemas.microsoft.com/office/powerpoint/2010/main" val="361010700"/>
              </p:ext>
            </p:extLst>
          </p:nvPr>
        </p:nvGraphicFramePr>
        <p:xfrm>
          <a:off x="252000" y="900001"/>
          <a:ext cx="8640000" cy="3767745"/>
        </p:xfrm>
        <a:graphic>
          <a:graphicData uri="http://schemas.openxmlformats.org/drawingml/2006/table">
            <a:tbl>
              <a:tblPr firstRow="1" bandRow="1">
                <a:effectLst/>
                <a:tableStyleId>{073A0DAA-6AF3-43AB-8588-CEC1D06C72B9}</a:tableStyleId>
              </a:tblPr>
              <a:tblGrid>
                <a:gridCol w="2880257"/>
                <a:gridCol w="5759743"/>
              </a:tblGrid>
              <a:tr h="24492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effectLst/>
                          <a:latin typeface="Arial"/>
                          <a:cs typeface="Arial"/>
                        </a:rPr>
                        <a:t>Spare/Redundant Power Supplies Option</a:t>
                      </a:r>
                      <a:endParaRPr kumimoji="0" lang="en-US" sz="1000" b="1" i="0" u="none" strike="noStrike" cap="none" normalizeH="0" baseline="0" dirty="0" smtClean="0">
                        <a:ln>
                          <a:noFill/>
                        </a:ln>
                        <a:solidFill>
                          <a:srgbClr val="FFFFFF"/>
                        </a:solidFill>
                        <a:effectLst/>
                        <a:latin typeface="Arial"/>
                        <a:cs typeface="Arial"/>
                      </a:endParaRPr>
                    </a:p>
                  </a:txBody>
                  <a:tcPr marL="87087" marR="87087" marT="36738" marB="36738" horzOverflow="overflow">
                    <a:solidFill>
                      <a:srgbClr val="3C3C3C"/>
                    </a:solidFill>
                  </a:tcPr>
                </a:tc>
              </a:tr>
              <a:tr h="204460">
                <a:tc>
                  <a:txBody>
                    <a:bodyPr/>
                    <a:lstStyle/>
                    <a:p>
                      <a:r>
                        <a:rPr lang="en-US" sz="1000" b="1" dirty="0" smtClean="0">
                          <a:solidFill>
                            <a:srgbClr val="FFFFFF"/>
                          </a:solidFill>
                        </a:rPr>
                        <a:t>FG-300D</a:t>
                      </a:r>
                      <a:endParaRPr lang="en-US" sz="1000" b="1" dirty="0">
                        <a:solidFill>
                          <a:srgbClr val="FFFFFF"/>
                        </a:solidFill>
                      </a:endParaRPr>
                    </a:p>
                  </a:txBody>
                  <a:tcPr marL="61703" marR="61703" marT="26030" marB="26030">
                    <a:solidFill>
                      <a:srgbClr val="777777"/>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FRPS-100 </a:t>
                      </a:r>
                      <a:r>
                        <a:rPr lang="en-US" sz="1000" baseline="0" dirty="0" smtClean="0"/>
                        <a:t>(max 2 units)</a:t>
                      </a:r>
                      <a:endParaRPr lang="en-US" sz="1000" dirty="0" smtClean="0"/>
                    </a:p>
                  </a:txBody>
                  <a:tcPr marL="61703" marR="61703" marT="26030" marB="26030"/>
                </a:tc>
              </a:tr>
              <a:tr h="204460">
                <a:tc>
                  <a:txBody>
                    <a:bodyPr/>
                    <a:lstStyle/>
                    <a:p>
                      <a:r>
                        <a:rPr lang="en-US" sz="1000" b="1" dirty="0" smtClean="0">
                          <a:solidFill>
                            <a:srgbClr val="FFFFFF"/>
                          </a:solidFill>
                        </a:rPr>
                        <a:t>FG-400D,</a:t>
                      </a:r>
                      <a:r>
                        <a:rPr lang="en-US" sz="1000" b="1" baseline="0" dirty="0" smtClean="0">
                          <a:solidFill>
                            <a:srgbClr val="FFFFFF"/>
                          </a:solidFill>
                        </a:rPr>
                        <a:t> </a:t>
                      </a:r>
                      <a:r>
                        <a:rPr lang="en-US" sz="1000" b="1" dirty="0" smtClean="0">
                          <a:solidFill>
                            <a:srgbClr val="FFFFFF"/>
                          </a:solidFill>
                        </a:rPr>
                        <a:t>500D</a:t>
                      </a:r>
                      <a:endParaRPr lang="en-US" sz="1000" b="1" dirty="0">
                        <a:solidFill>
                          <a:srgbClr val="FFFFFF"/>
                        </a:solidFill>
                      </a:endParaRPr>
                    </a:p>
                  </a:txBody>
                  <a:tcPr marL="61703" marR="61703" marT="26030" marB="26030">
                    <a:solidFill>
                      <a:srgbClr val="777777"/>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FRPS-100</a:t>
                      </a:r>
                      <a:r>
                        <a:rPr lang="en-US" sz="1000" baseline="0" dirty="0" smtClean="0"/>
                        <a:t> (max 2 units)</a:t>
                      </a:r>
                      <a:endParaRPr lang="en-US" sz="1000" dirty="0" smtClean="0"/>
                    </a:p>
                  </a:txBody>
                  <a:tcPr marL="61703" marR="61703" marT="26030" marB="26030"/>
                </a:tc>
              </a:tr>
              <a:tr h="204460">
                <a:tc>
                  <a:txBody>
                    <a:bodyPr/>
                    <a:lstStyle/>
                    <a:p>
                      <a:r>
                        <a:rPr lang="en-US" sz="1000" b="1" dirty="0" smtClean="0">
                          <a:solidFill>
                            <a:srgbClr val="FFFFFF"/>
                          </a:solidFill>
                        </a:rPr>
                        <a:t>FG-600C, 800C</a:t>
                      </a:r>
                      <a:endParaRPr lang="en-US" sz="1000" b="1" dirty="0">
                        <a:solidFill>
                          <a:srgbClr val="FFFFFF"/>
                        </a:solidFill>
                      </a:endParaRPr>
                    </a:p>
                  </a:txBody>
                  <a:tcPr marL="61703" marR="61703" marT="26030" marB="26030">
                    <a:solidFill>
                      <a:srgbClr val="777777"/>
                    </a:solidFill>
                  </a:tcPr>
                </a:tc>
                <a:tc>
                  <a:txBody>
                    <a:bodyPr/>
                    <a:lstStyle/>
                    <a:p>
                      <a:r>
                        <a:rPr lang="en-US" sz="1000" dirty="0" smtClean="0"/>
                        <a:t>SP-FG600C-PS</a:t>
                      </a:r>
                      <a:r>
                        <a:rPr lang="en-US" sz="1000" baseline="0" dirty="0" smtClean="0"/>
                        <a:t> </a:t>
                      </a:r>
                      <a:r>
                        <a:rPr lang="en-US" sz="1000" dirty="0" smtClean="0"/>
                        <a:t>(additional as option)</a:t>
                      </a:r>
                    </a:p>
                  </a:txBody>
                  <a:tcPr marL="61703" marR="61703" marT="26030" marB="26030"/>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solidFill>
                            <a:srgbClr val="FFFFFF"/>
                          </a:solidFill>
                        </a:rPr>
                        <a:t>FG-600C-DC, FG-800C-DC</a:t>
                      </a:r>
                    </a:p>
                  </a:txBody>
                  <a:tcPr marL="61703" marR="61703" marT="26030" marB="26030">
                    <a:solidFill>
                      <a:srgbClr val="777777"/>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SP-FG600C-DC-PS</a:t>
                      </a:r>
                      <a:r>
                        <a:rPr lang="en-US" sz="1000" baseline="0" dirty="0" smtClean="0"/>
                        <a:t> </a:t>
                      </a:r>
                      <a:r>
                        <a:rPr lang="en-US" sz="1000" dirty="0" smtClean="0"/>
                        <a:t>(additional as option)</a:t>
                      </a:r>
                    </a:p>
                  </a:txBody>
                  <a:tcPr marL="61703" marR="61703" marT="26030" marB="26030"/>
                </a:tc>
              </a:tr>
              <a:tr h="204460">
                <a:tc>
                  <a:txBody>
                    <a:bodyPr/>
                    <a:lstStyle/>
                    <a:p>
                      <a:r>
                        <a:rPr lang="en-US" sz="1000" b="1" dirty="0" smtClean="0">
                          <a:solidFill>
                            <a:srgbClr val="FFFFFF"/>
                          </a:solidFill>
                        </a:rPr>
                        <a:t>FG600D</a:t>
                      </a:r>
                      <a:endParaRPr lang="en-US" sz="1000" b="1" dirty="0">
                        <a:solidFill>
                          <a:srgbClr val="FFFFFF"/>
                        </a:solidFill>
                      </a:endParaRPr>
                    </a:p>
                  </a:txBody>
                  <a:tcPr marL="61703" marR="61703" marT="26030" marB="26030">
                    <a:solidFill>
                      <a:srgbClr val="777777"/>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FRPS-100</a:t>
                      </a:r>
                      <a:r>
                        <a:rPr lang="en-US" sz="1000" baseline="0" dirty="0" smtClean="0"/>
                        <a:t> (max 2 units)</a:t>
                      </a:r>
                      <a:endParaRPr lang="en-US" sz="1000" dirty="0" smtClean="0"/>
                    </a:p>
                  </a:txBody>
                  <a:tcPr marL="61703" marR="61703" marT="26030" marB="26030"/>
                </a:tc>
              </a:tr>
              <a:tr h="204460">
                <a:tc>
                  <a:txBody>
                    <a:bodyPr/>
                    <a:lstStyle/>
                    <a:p>
                      <a:r>
                        <a:rPr lang="en-US" sz="1000" b="1" dirty="0" smtClean="0">
                          <a:solidFill>
                            <a:srgbClr val="FFFFFF"/>
                          </a:solidFill>
                        </a:rPr>
                        <a:t>FG-620B,</a:t>
                      </a:r>
                      <a:r>
                        <a:rPr lang="en-US" sz="1000" b="1" baseline="0" dirty="0" smtClean="0">
                          <a:solidFill>
                            <a:srgbClr val="FFFFFF"/>
                          </a:solidFill>
                        </a:rPr>
                        <a:t> 621B</a:t>
                      </a:r>
                      <a:endParaRPr lang="en-US" sz="1000" b="1" dirty="0">
                        <a:solidFill>
                          <a:srgbClr val="FFFFFF"/>
                        </a:solidFill>
                      </a:endParaRPr>
                    </a:p>
                  </a:txBody>
                  <a:tcPr marL="61703" marR="61703" marT="26030" marB="26030">
                    <a:solidFill>
                      <a:srgbClr val="777777"/>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SP-FG620B-RPS</a:t>
                      </a:r>
                    </a:p>
                  </a:txBody>
                  <a:tcPr marL="61703" marR="61703" marT="26030" marB="26030"/>
                </a:tc>
              </a:tr>
              <a:tr h="204460">
                <a:tc>
                  <a:txBody>
                    <a:bodyPr/>
                    <a:lstStyle/>
                    <a:p>
                      <a:r>
                        <a:rPr lang="en-US" sz="1000" b="1" dirty="0" smtClean="0">
                          <a:solidFill>
                            <a:srgbClr val="FFFFFF"/>
                          </a:solidFill>
                        </a:rPr>
                        <a:t>FG-800D</a:t>
                      </a:r>
                      <a:endParaRPr lang="en-US" sz="1000" b="1" dirty="0">
                        <a:solidFill>
                          <a:srgbClr val="FFFFFF"/>
                        </a:solidFill>
                      </a:endParaRPr>
                    </a:p>
                  </a:txBody>
                  <a:tcPr marL="61703" marR="61703" marT="26030" marB="26030">
                    <a:solidFill>
                      <a:srgbClr val="777777"/>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SP-FG600C-PS</a:t>
                      </a:r>
                      <a:r>
                        <a:rPr lang="en-US" sz="1000" baseline="0" dirty="0" smtClean="0"/>
                        <a:t> </a:t>
                      </a:r>
                      <a:r>
                        <a:rPr lang="en-US" sz="1000" dirty="0" smtClean="0"/>
                        <a:t>(additional as option)</a:t>
                      </a:r>
                    </a:p>
                  </a:txBody>
                  <a:tcPr marL="61703" marR="61703" marT="26030" marB="26030"/>
                </a:tc>
              </a:tr>
              <a:tr h="204460">
                <a:tc>
                  <a:txBody>
                    <a:bodyPr/>
                    <a:lstStyle/>
                    <a:p>
                      <a:r>
                        <a:rPr lang="en-US" sz="1000" b="1" dirty="0" smtClean="0">
                          <a:solidFill>
                            <a:srgbClr val="FFFFFF"/>
                          </a:solidFill>
                        </a:rPr>
                        <a:t>FG-1000C, FG-1000C-DC</a:t>
                      </a:r>
                      <a:endParaRPr lang="en-US" sz="1000" b="1" dirty="0">
                        <a:solidFill>
                          <a:srgbClr val="FFFFFF"/>
                        </a:solidFill>
                      </a:endParaRPr>
                    </a:p>
                  </a:txBody>
                  <a:tcPr marL="61703" marR="61703" marT="26030" marB="26030">
                    <a:solidFill>
                      <a:srgbClr val="777777"/>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SP-FG600C-PS, SP-FG600C-DC-PS (spare)</a:t>
                      </a:r>
                    </a:p>
                  </a:txBody>
                  <a:tcPr marL="61703" marR="61703" marT="26030" marB="26030"/>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solidFill>
                            <a:srgbClr val="FFFFFF"/>
                          </a:solidFill>
                        </a:rPr>
                        <a:t>FG-900D/1000D</a:t>
                      </a:r>
                      <a:endParaRPr lang="en-US" sz="1000" b="1" dirty="0">
                        <a:solidFill>
                          <a:srgbClr val="FFFFFF"/>
                        </a:solidFill>
                      </a:endParaRPr>
                    </a:p>
                  </a:txBody>
                  <a:tcPr marL="61703" marR="61703" marT="26030" marB="26030">
                    <a:solidFill>
                      <a:srgbClr val="777777"/>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SP-FXX1000D</a:t>
                      </a:r>
                    </a:p>
                  </a:txBody>
                  <a:tcPr marL="61703" marR="61703" marT="26030" marB="26030"/>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solidFill>
                            <a:srgbClr val="FFFFFF"/>
                          </a:solidFill>
                        </a:rPr>
                        <a:t>FG-1200D</a:t>
                      </a:r>
                    </a:p>
                  </a:txBody>
                  <a:tcPr marL="61703" marR="61703" marT="26030" marB="26030">
                    <a:solidFill>
                      <a:srgbClr val="777777"/>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SP-FG1240B-PS</a:t>
                      </a:r>
                    </a:p>
                  </a:txBody>
                  <a:tcPr marL="61703" marR="61703" marT="26030" marB="26030"/>
                </a:tc>
              </a:tr>
              <a:tr h="3035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solidFill>
                            <a:srgbClr val="FFFFFF"/>
                          </a:solidFill>
                        </a:rPr>
                        <a:t>FG-1240B,</a:t>
                      </a:r>
                      <a:r>
                        <a:rPr lang="en-US" sz="1000" b="1" baseline="0" dirty="0" smtClean="0">
                          <a:solidFill>
                            <a:srgbClr val="FFFFFF"/>
                          </a:solidFill>
                        </a:rPr>
                        <a:t> FG-1500D, FG-3040B, FG-3140B </a:t>
                      </a:r>
                      <a:endParaRPr lang="en-US" sz="1000" b="1" dirty="0">
                        <a:solidFill>
                          <a:srgbClr val="FFFFFF"/>
                        </a:solidFill>
                      </a:endParaRPr>
                    </a:p>
                  </a:txBody>
                  <a:tcPr marL="61703" marR="61703" marT="26030" marB="26030">
                    <a:solidFill>
                      <a:srgbClr val="777777"/>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SP-FG1240B-PS (spare)</a:t>
                      </a:r>
                    </a:p>
                  </a:txBody>
                  <a:tcPr marL="61703" marR="61703" marT="26030" marB="26030"/>
                </a:tc>
              </a:tr>
              <a:tr h="356860">
                <a:tc>
                  <a:txBody>
                    <a:bodyPr/>
                    <a:lstStyle/>
                    <a:p>
                      <a:r>
                        <a:rPr lang="en-US" sz="1000" b="1" dirty="0" smtClean="0">
                          <a:solidFill>
                            <a:srgbClr val="FFFFFF"/>
                          </a:solidFill>
                        </a:rPr>
                        <a:t>FG-3000D,</a:t>
                      </a:r>
                      <a:r>
                        <a:rPr lang="en-US" sz="1000" b="1" baseline="0" dirty="0" smtClean="0">
                          <a:solidFill>
                            <a:srgbClr val="FFFFFF"/>
                          </a:solidFill>
                        </a:rPr>
                        <a:t> FG-3100D, </a:t>
                      </a:r>
                      <a:r>
                        <a:rPr lang="en-US" sz="1000" b="1" dirty="0" smtClean="0">
                          <a:solidFill>
                            <a:srgbClr val="FFFFFF"/>
                          </a:solidFill>
                        </a:rPr>
                        <a:t>FG-3240C, 3200D,</a:t>
                      </a:r>
                      <a:r>
                        <a:rPr lang="en-US" sz="1000" b="1" baseline="0" dirty="0" smtClean="0">
                          <a:solidFill>
                            <a:srgbClr val="FFFFFF"/>
                          </a:solidFill>
                        </a:rPr>
                        <a:t> FG-3600C</a:t>
                      </a:r>
                      <a:endParaRPr lang="en-US" sz="1000" b="1" dirty="0">
                        <a:solidFill>
                          <a:srgbClr val="FFFFFF"/>
                        </a:solidFill>
                      </a:endParaRPr>
                    </a:p>
                  </a:txBody>
                  <a:tcPr marL="61703" marR="61703" marT="26030" marB="26030">
                    <a:solidFill>
                      <a:srgbClr val="777777"/>
                    </a:solidFill>
                  </a:tcPr>
                </a:tc>
                <a:tc>
                  <a:txBody>
                    <a:bodyPr/>
                    <a:lstStyle/>
                    <a:p>
                      <a:r>
                        <a:rPr lang="en-US" sz="1000" dirty="0" smtClean="0"/>
                        <a:t>SP-FG3600C-PS (spare)</a:t>
                      </a:r>
                      <a:endParaRPr lang="en-US" sz="1000" dirty="0"/>
                    </a:p>
                  </a:txBody>
                  <a:tcPr marL="61703" marR="61703" marT="26030" marB="26030"/>
                </a:tc>
              </a:tr>
              <a:tr h="204460">
                <a:tc>
                  <a:txBody>
                    <a:bodyPr/>
                    <a:lstStyle/>
                    <a:p>
                      <a:r>
                        <a:rPr lang="en-US" sz="1000" b="1" dirty="0" smtClean="0">
                          <a:solidFill>
                            <a:srgbClr val="FFFFFF"/>
                          </a:solidFill>
                        </a:rPr>
                        <a:t>FG-3700D, FG-3700D-DC</a:t>
                      </a:r>
                      <a:endParaRPr lang="en-US" sz="1000" b="1" dirty="0">
                        <a:solidFill>
                          <a:srgbClr val="FFFFFF"/>
                        </a:solidFill>
                      </a:endParaRPr>
                    </a:p>
                  </a:txBody>
                  <a:tcPr marL="61703" marR="61703" marT="26030" marB="26030">
                    <a:solidFill>
                      <a:srgbClr val="777777"/>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SP-FG3800D-PS, SP-FG3800D-DC-PS </a:t>
                      </a:r>
                      <a:r>
                        <a:rPr lang="en-US" sz="1000" baseline="0" dirty="0" smtClean="0"/>
                        <a:t> </a:t>
                      </a:r>
                      <a:r>
                        <a:rPr lang="en-US" sz="1000" dirty="0" smtClean="0"/>
                        <a:t>(spare)</a:t>
                      </a:r>
                    </a:p>
                  </a:txBody>
                  <a:tcPr marL="61703" marR="61703" marT="26030" marB="26030"/>
                </a:tc>
              </a:tr>
              <a:tr h="204460">
                <a:tc>
                  <a:txBody>
                    <a:bodyPr/>
                    <a:lstStyle/>
                    <a:p>
                      <a:r>
                        <a:rPr lang="en-US" sz="1000" b="1" dirty="0" smtClean="0">
                          <a:solidFill>
                            <a:srgbClr val="FFFFFF"/>
                          </a:solidFill>
                        </a:rPr>
                        <a:t>FG-3810D/3815D</a:t>
                      </a:r>
                      <a:endParaRPr lang="en-US" sz="1000" b="1" dirty="0">
                        <a:solidFill>
                          <a:srgbClr val="FFFFFF"/>
                        </a:solidFill>
                      </a:endParaRPr>
                    </a:p>
                  </a:txBody>
                  <a:tcPr marL="61703" marR="61703" marT="26030" marB="26030">
                    <a:solidFill>
                      <a:srgbClr val="777777"/>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SP-FG3800D-PS (spare)</a:t>
                      </a:r>
                    </a:p>
                  </a:txBody>
                  <a:tcPr marL="61703" marR="61703" marT="26030" marB="26030"/>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solidFill>
                            <a:srgbClr val="FFFFFF"/>
                          </a:solidFill>
                        </a:rPr>
                        <a:t>FG-3810A, FG-3810A-DC</a:t>
                      </a:r>
                    </a:p>
                  </a:txBody>
                  <a:tcPr marL="61703" marR="61703" marT="26030" marB="26030">
                    <a:solidFill>
                      <a:srgbClr val="777777"/>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SP-FG3810A-PS, SP-FG3810A-DC-PS  (spare)</a:t>
                      </a:r>
                    </a:p>
                  </a:txBody>
                  <a:tcPr marL="61703" marR="61703" marT="26030" marB="26030"/>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solidFill>
                            <a:srgbClr val="FFFFFF"/>
                          </a:solidFill>
                        </a:rPr>
                        <a:t>FG-3950B, FG-3951B</a:t>
                      </a:r>
                    </a:p>
                  </a:txBody>
                  <a:tcPr marL="61703" marR="61703" marT="26030" marB="26030">
                    <a:solidFill>
                      <a:srgbClr val="777777"/>
                    </a:solidFill>
                  </a:tcPr>
                </a:tc>
                <a:tc>
                  <a:txBody>
                    <a:bodyPr/>
                    <a:lstStyle/>
                    <a:p>
                      <a:r>
                        <a:rPr lang="en-US" sz="1000" dirty="0" smtClean="0"/>
                        <a:t>SP-FG3950B-PS (spare)</a:t>
                      </a:r>
                      <a:endParaRPr lang="en-US" sz="1000" dirty="0"/>
                    </a:p>
                  </a:txBody>
                  <a:tcPr marL="61703" marR="61703" marT="26030" marB="26030"/>
                </a:tc>
              </a:tr>
            </a:tbl>
          </a:graphicData>
        </a:graphic>
      </p:graphicFrame>
      <p:sp>
        <p:nvSpPr>
          <p:cNvPr id="4" name="Title 1"/>
          <p:cNvSpPr>
            <a:spLocks noGrp="1"/>
          </p:cNvSpPr>
          <p:nvPr>
            <p:ph type="title"/>
          </p:nvPr>
        </p:nvSpPr>
        <p:spPr/>
        <p:txBody>
          <a:bodyPr/>
          <a:lstStyle/>
          <a:p>
            <a:r>
              <a:rPr lang="en-US" b="0" i="0" dirty="0" smtClean="0"/>
              <a:t>Power Adapters &amp; Redundant Power Supplies</a:t>
            </a:r>
            <a:endParaRPr lang="en-US" b="0" i="0" dirty="0"/>
          </a:p>
        </p:txBody>
      </p:sp>
    </p:spTree>
    <p:extLst>
      <p:ext uri="{BB962C8B-B14F-4D97-AF65-F5344CB8AC3E}">
        <p14:creationId xmlns:p14="http://schemas.microsoft.com/office/powerpoint/2010/main" val="291336050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457200" y="19877"/>
            <a:ext cx="7893600" cy="648300"/>
          </a:xfrm>
          <a:prstGeom prst="rect">
            <a:avLst/>
          </a:prstGeom>
          <a:noFill/>
          <a:ln>
            <a:noFill/>
          </a:ln>
        </p:spPr>
        <p:txBody>
          <a:bodyPr lIns="91421" tIns="45698" rIns="91421" bIns="45698" anchor="ctr" anchorCtr="0">
            <a:noAutofit/>
          </a:bodyPr>
          <a:lstStyle/>
          <a:p>
            <a:pPr>
              <a:spcBef>
                <a:spcPts val="0"/>
              </a:spcBef>
              <a:buClr>
                <a:schemeClr val="dk1"/>
              </a:buClr>
              <a:buSzPct val="25000"/>
            </a:pPr>
            <a:r>
              <a:rPr lang="en" dirty="0">
                <a:solidFill>
                  <a:schemeClr val="dk1"/>
                </a:solidFill>
                <a:latin typeface="Arial"/>
                <a:ea typeface="Arial"/>
                <a:cs typeface="Arial"/>
                <a:sym typeface="Arial"/>
              </a:rPr>
              <a:t>FortiOS V5.4</a:t>
            </a:r>
            <a:endParaRPr lang="en" dirty="0">
              <a:solidFill>
                <a:schemeClr val="dk1"/>
              </a:solidFill>
            </a:endParaRPr>
          </a:p>
        </p:txBody>
      </p:sp>
      <p:graphicFrame>
        <p:nvGraphicFramePr>
          <p:cNvPr id="435" name="Shape 435"/>
          <p:cNvGraphicFramePr/>
          <p:nvPr>
            <p:extLst>
              <p:ext uri="{D42A27DB-BD31-4B8C-83A1-F6EECF244321}">
                <p14:modId xmlns:p14="http://schemas.microsoft.com/office/powerpoint/2010/main" val="1562355849"/>
              </p:ext>
            </p:extLst>
          </p:nvPr>
        </p:nvGraphicFramePr>
        <p:xfrm>
          <a:off x="268452" y="900001"/>
          <a:ext cx="8757750" cy="3759971"/>
        </p:xfrm>
        <a:graphic>
          <a:graphicData uri="http://schemas.openxmlformats.org/drawingml/2006/table">
            <a:tbl>
              <a:tblPr>
                <a:noFill/>
              </a:tblPr>
              <a:tblGrid>
                <a:gridCol w="1296000"/>
                <a:gridCol w="922900"/>
                <a:gridCol w="432000"/>
                <a:gridCol w="1296000"/>
                <a:gridCol w="432000"/>
                <a:gridCol w="922850"/>
                <a:gridCol w="1296000"/>
                <a:gridCol w="2160000"/>
              </a:tblGrid>
              <a:tr h="358050">
                <a:tc gridSpan="2">
                  <a:txBody>
                    <a:bodyPr/>
                    <a:lstStyle/>
                    <a:p>
                      <a:pPr lvl="0" algn="ctr" rtl="0">
                        <a:spcBef>
                          <a:spcPts val="0"/>
                        </a:spcBef>
                        <a:buNone/>
                      </a:pPr>
                      <a:r>
                        <a:rPr lang="en" sz="900" dirty="0">
                          <a:solidFill>
                            <a:schemeClr val="lt1"/>
                          </a:solidFill>
                        </a:rPr>
                        <a:t>Systems Integration</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4451"/>
                    </a:solidFill>
                  </a:tcPr>
                </a:tc>
                <a:tc hMerge="1">
                  <a:txBody>
                    <a:bodyPr/>
                    <a:lstStyle/>
                    <a:p>
                      <a:endParaRPr lang="en-US"/>
                    </a:p>
                  </a:txBody>
                  <a:tcPr/>
                </a:tc>
                <a:tc gridSpan="3">
                  <a:txBody>
                    <a:bodyPr/>
                    <a:lstStyle/>
                    <a:p>
                      <a:pPr lvl="0" algn="ctr" rtl="0">
                        <a:spcBef>
                          <a:spcPts val="0"/>
                        </a:spcBef>
                        <a:buNone/>
                      </a:pPr>
                      <a:r>
                        <a:rPr lang="en" sz="900" dirty="0">
                          <a:solidFill>
                            <a:schemeClr val="lt1"/>
                          </a:solidFill>
                        </a:rPr>
                        <a:t>Central Mgmt. and Provisioning</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4451"/>
                    </a:solidFill>
                  </a:tcPr>
                </a:tc>
                <a:tc hMerge="1">
                  <a:txBody>
                    <a:bodyPr/>
                    <a:lstStyle/>
                    <a:p>
                      <a:endParaRPr lang="en-US"/>
                    </a:p>
                  </a:txBody>
                  <a:tcPr/>
                </a:tc>
                <a:tc hMerge="1">
                  <a:txBody>
                    <a:bodyPr/>
                    <a:lstStyle/>
                    <a:p>
                      <a:endParaRPr lang="en-US"/>
                    </a:p>
                  </a:txBody>
                  <a:tcPr/>
                </a:tc>
                <a:tc gridSpan="2">
                  <a:txBody>
                    <a:bodyPr/>
                    <a:lstStyle/>
                    <a:p>
                      <a:pPr lvl="0" algn="ctr" rtl="0">
                        <a:spcBef>
                          <a:spcPts val="0"/>
                        </a:spcBef>
                        <a:buNone/>
                      </a:pPr>
                      <a:r>
                        <a:rPr lang="en" sz="900" dirty="0">
                          <a:solidFill>
                            <a:schemeClr val="lt1"/>
                          </a:solidFill>
                        </a:rPr>
                        <a:t>Cloud &amp; SDN Integration</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4451"/>
                    </a:solidFill>
                  </a:tcPr>
                </a:tc>
                <a:tc hMerge="1">
                  <a:txBody>
                    <a:bodyPr/>
                    <a:lstStyle/>
                    <a:p>
                      <a:endParaRPr lang="en-US"/>
                    </a:p>
                  </a:txBody>
                  <a:tcPr/>
                </a:tc>
                <a:tc rowSpan="2">
                  <a:txBody>
                    <a:bodyPr/>
                    <a:lstStyle/>
                    <a:p>
                      <a:pPr lvl="0" algn="ctr" rtl="0">
                        <a:spcBef>
                          <a:spcPts val="0"/>
                        </a:spcBef>
                        <a:buNone/>
                      </a:pPr>
                      <a:r>
                        <a:rPr lang="en" sz="1100" b="1">
                          <a:solidFill>
                            <a:schemeClr val="dk1"/>
                          </a:solidFill>
                        </a:rPr>
                        <a:t>Operation</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3E3"/>
                    </a:solidFill>
                  </a:tcPr>
                </a:tc>
              </a:tr>
              <a:tr h="503175">
                <a:tc>
                  <a:txBody>
                    <a:bodyPr/>
                    <a:lstStyle/>
                    <a:p>
                      <a:pPr lvl="0" algn="ctr" rtl="0">
                        <a:spcBef>
                          <a:spcPts val="0"/>
                        </a:spcBef>
                        <a:buNone/>
                      </a:pPr>
                      <a:r>
                        <a:rPr lang="en" sz="900" dirty="0">
                          <a:solidFill>
                            <a:srgbClr val="FFFFFF"/>
                          </a:solidFill>
                        </a:rPr>
                        <a:t>Configuration</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4451"/>
                    </a:solidFill>
                  </a:tcPr>
                </a:tc>
                <a:tc gridSpan="2">
                  <a:txBody>
                    <a:bodyPr/>
                    <a:lstStyle/>
                    <a:p>
                      <a:pPr lvl="0" algn="ctr" rtl="0">
                        <a:spcBef>
                          <a:spcPts val="0"/>
                        </a:spcBef>
                        <a:buClr>
                          <a:schemeClr val="dk1"/>
                        </a:buClr>
                        <a:buSzPct val="25000"/>
                        <a:buFont typeface="Arial"/>
                        <a:buNone/>
                      </a:pPr>
                      <a:r>
                        <a:rPr lang="en" sz="900" dirty="0">
                          <a:solidFill>
                            <a:schemeClr val="lt1"/>
                          </a:solidFill>
                        </a:rPr>
                        <a:t>Visibility</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4451"/>
                    </a:solidFill>
                  </a:tcPr>
                </a:tc>
                <a:tc hMerge="1">
                  <a:txBody>
                    <a:bodyPr/>
                    <a:lstStyle/>
                    <a:p>
                      <a:endParaRPr lang="en-US"/>
                    </a:p>
                  </a:txBody>
                  <a:tcPr/>
                </a:tc>
                <a:tc>
                  <a:txBody>
                    <a:bodyPr/>
                    <a:lstStyle/>
                    <a:p>
                      <a:pPr lvl="0" algn="ctr" rtl="0">
                        <a:spcBef>
                          <a:spcPts val="0"/>
                        </a:spcBef>
                        <a:buClr>
                          <a:schemeClr val="dk1"/>
                        </a:buClr>
                        <a:buSzPct val="25000"/>
                        <a:buFont typeface="Arial"/>
                        <a:buNone/>
                      </a:pPr>
                      <a:r>
                        <a:rPr lang="en" sz="900" dirty="0">
                          <a:solidFill>
                            <a:schemeClr val="lt1"/>
                          </a:solidFill>
                        </a:rPr>
                        <a:t>Log &amp; Report</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4451"/>
                    </a:solidFill>
                  </a:tcPr>
                </a:tc>
                <a:tc gridSpan="2">
                  <a:txBody>
                    <a:bodyPr/>
                    <a:lstStyle/>
                    <a:p>
                      <a:pPr lvl="0" algn="ctr" rtl="0">
                        <a:spcBef>
                          <a:spcPts val="0"/>
                        </a:spcBef>
                        <a:buNone/>
                      </a:pPr>
                      <a:r>
                        <a:rPr lang="en" sz="900" dirty="0">
                          <a:solidFill>
                            <a:schemeClr val="lt1"/>
                          </a:solidFill>
                        </a:rPr>
                        <a:t>Diagnostics</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4451"/>
                    </a:solidFill>
                  </a:tcPr>
                </a:tc>
                <a:tc hMerge="1">
                  <a:txBody>
                    <a:bodyPr/>
                    <a:lstStyle/>
                    <a:p>
                      <a:endParaRPr lang="en-US"/>
                    </a:p>
                  </a:txBody>
                  <a:tcPr/>
                </a:tc>
                <a:tc>
                  <a:txBody>
                    <a:bodyPr/>
                    <a:lstStyle/>
                    <a:p>
                      <a:pPr algn="ctr">
                        <a:spcBef>
                          <a:spcPts val="0"/>
                        </a:spcBef>
                        <a:buNone/>
                      </a:pPr>
                      <a:r>
                        <a:rPr lang="en" sz="900" dirty="0">
                          <a:solidFill>
                            <a:schemeClr val="lt1"/>
                          </a:solidFill>
                        </a:rPr>
                        <a:t>Virtual System</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44451"/>
                    </a:solidFill>
                  </a:tcPr>
                </a:tc>
                <a:tc vMerge="1">
                  <a:txBody>
                    <a:bodyPr/>
                    <a:lstStyle/>
                    <a:p>
                      <a:endParaRPr lang="en-US"/>
                    </a:p>
                  </a:txBody>
                  <a:tcPr/>
                </a:tc>
              </a:tr>
              <a:tr h="388550">
                <a:tc>
                  <a:txBody>
                    <a:bodyPr/>
                    <a:lstStyle/>
                    <a:p>
                      <a:pPr lvl="0" algn="ctr" rtl="0">
                        <a:spcBef>
                          <a:spcPts val="0"/>
                        </a:spcBef>
                        <a:buNone/>
                      </a:pPr>
                      <a:r>
                        <a:rPr lang="en" sz="900" dirty="0">
                          <a:solidFill>
                            <a:schemeClr val="lt1"/>
                          </a:solidFill>
                        </a:rPr>
                        <a:t>Policy Objects</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60000"/>
                    </a:solidFill>
                  </a:tcPr>
                </a:tc>
                <a:tc gridSpan="2">
                  <a:txBody>
                    <a:bodyPr/>
                    <a:lstStyle/>
                    <a:p>
                      <a:pPr lvl="0" algn="ctr" rtl="0">
                        <a:spcBef>
                          <a:spcPts val="0"/>
                        </a:spcBef>
                        <a:buNone/>
                      </a:pPr>
                      <a:r>
                        <a:rPr lang="en" sz="900" dirty="0">
                          <a:solidFill>
                            <a:schemeClr val="lt1"/>
                          </a:solidFill>
                        </a:rPr>
                        <a:t>User Authentication</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60000"/>
                    </a:solidFill>
                  </a:tcPr>
                </a:tc>
                <a:tc hMerge="1">
                  <a:txBody>
                    <a:bodyPr/>
                    <a:lstStyle/>
                    <a:p>
                      <a:endParaRPr lang="en-US"/>
                    </a:p>
                  </a:txBody>
                  <a:tcPr/>
                </a:tc>
                <a:tc>
                  <a:txBody>
                    <a:bodyPr/>
                    <a:lstStyle/>
                    <a:p>
                      <a:pPr lvl="0" algn="ctr" rtl="0">
                        <a:spcBef>
                          <a:spcPts val="0"/>
                        </a:spcBef>
                        <a:buNone/>
                      </a:pPr>
                      <a:r>
                        <a:rPr lang="en" sz="900" dirty="0">
                          <a:solidFill>
                            <a:schemeClr val="lt1"/>
                          </a:solidFill>
                        </a:rPr>
                        <a:t>Device Identification</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60000"/>
                    </a:solidFill>
                  </a:tcPr>
                </a:tc>
                <a:tc gridSpan="2">
                  <a:txBody>
                    <a:bodyPr/>
                    <a:lstStyle/>
                    <a:p>
                      <a:pPr lvl="0" algn="ctr" rtl="0">
                        <a:spcBef>
                          <a:spcPts val="0"/>
                        </a:spcBef>
                        <a:buNone/>
                      </a:pPr>
                      <a:r>
                        <a:rPr lang="en" sz="900" dirty="0">
                          <a:solidFill>
                            <a:schemeClr val="lt1"/>
                          </a:solidFill>
                        </a:rPr>
                        <a:t>SSL inspection</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60000"/>
                    </a:solidFill>
                  </a:tcPr>
                </a:tc>
                <a:tc hMerge="1">
                  <a:txBody>
                    <a:bodyPr/>
                    <a:lstStyle/>
                    <a:p>
                      <a:endParaRPr lang="en-US"/>
                    </a:p>
                  </a:txBody>
                  <a:tcPr/>
                </a:tc>
                <a:tc>
                  <a:txBody>
                    <a:bodyPr/>
                    <a:lstStyle/>
                    <a:p>
                      <a:pPr lvl="0" algn="ctr" rtl="0">
                        <a:spcBef>
                          <a:spcPts val="0"/>
                        </a:spcBef>
                        <a:buNone/>
                      </a:pPr>
                      <a:r>
                        <a:rPr lang="en" sz="900" dirty="0">
                          <a:solidFill>
                            <a:schemeClr val="lt1"/>
                          </a:solidFill>
                        </a:rPr>
                        <a:t>Actions</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60000"/>
                    </a:solidFill>
                  </a:tcPr>
                </a:tc>
                <a:tc>
                  <a:txBody>
                    <a:bodyPr/>
                    <a:lstStyle/>
                    <a:p>
                      <a:pPr lvl="0" algn="ctr" rtl="0">
                        <a:spcBef>
                          <a:spcPts val="0"/>
                        </a:spcBef>
                        <a:buNone/>
                      </a:pPr>
                      <a:r>
                        <a:rPr lang="en" sz="1100" b="1" dirty="0"/>
                        <a:t>Policy and Control</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3E3"/>
                    </a:solidFill>
                  </a:tcPr>
                </a:tc>
              </a:tr>
              <a:tr h="480080">
                <a:tc>
                  <a:txBody>
                    <a:bodyPr/>
                    <a:lstStyle/>
                    <a:p>
                      <a:pPr marL="0" marR="0" lvl="0" indent="0" algn="ctr" rtl="0">
                        <a:spcBef>
                          <a:spcPts val="0"/>
                        </a:spcBef>
                        <a:buSzPct val="25000"/>
                        <a:buNone/>
                      </a:pPr>
                      <a:r>
                        <a:rPr lang="en" sz="900" u="none" strike="noStrike" cap="none" baseline="0" dirty="0">
                          <a:solidFill>
                            <a:srgbClr val="FFFFFF"/>
                          </a:solidFill>
                        </a:rPr>
                        <a:t>Anti-Malware / A</a:t>
                      </a:r>
                      <a:r>
                        <a:rPr lang="en" sz="900" dirty="0">
                          <a:solidFill>
                            <a:srgbClr val="FFFFFF"/>
                          </a:solidFill>
                        </a:rPr>
                        <a:t>TP</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1C00"/>
                    </a:solidFill>
                  </a:tcPr>
                </a:tc>
                <a:tc gridSpan="2">
                  <a:txBody>
                    <a:bodyPr/>
                    <a:lstStyle/>
                    <a:p>
                      <a:pPr marL="0" marR="0" lvl="0" indent="0" algn="ctr" rtl="0">
                        <a:spcBef>
                          <a:spcPts val="0"/>
                        </a:spcBef>
                        <a:buSzPct val="25000"/>
                        <a:buNone/>
                      </a:pPr>
                      <a:r>
                        <a:rPr lang="en" sz="900" u="none" strike="noStrike" cap="none" baseline="0" dirty="0">
                          <a:solidFill>
                            <a:srgbClr val="FFFFFF"/>
                          </a:solidFill>
                        </a:rPr>
                        <a:t>IPS</a:t>
                      </a:r>
                      <a:r>
                        <a:rPr lang="en" sz="900" dirty="0">
                          <a:solidFill>
                            <a:srgbClr val="FFFFFF"/>
                          </a:solidFill>
                        </a:rPr>
                        <a:t> &amp; </a:t>
                      </a:r>
                      <a:r>
                        <a:rPr lang="en" sz="900" u="none" strike="noStrike" cap="none" baseline="0" dirty="0">
                          <a:solidFill>
                            <a:srgbClr val="FFFFFF"/>
                          </a:solidFill>
                        </a:rPr>
                        <a:t>Do</a:t>
                      </a:r>
                      <a:r>
                        <a:rPr lang="en" sz="900" dirty="0">
                          <a:solidFill>
                            <a:srgbClr val="FFFFFF"/>
                          </a:solidFill>
                        </a:rPr>
                        <a:t>S</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1C00"/>
                    </a:solidFill>
                  </a:tcPr>
                </a:tc>
                <a:tc hMerge="1">
                  <a:txBody>
                    <a:bodyPr/>
                    <a:lstStyle/>
                    <a:p>
                      <a:endParaRPr lang="en-US"/>
                    </a:p>
                  </a:txBody>
                  <a:tcPr/>
                </a:tc>
                <a:tc>
                  <a:txBody>
                    <a:bodyPr/>
                    <a:lstStyle/>
                    <a:p>
                      <a:pPr marL="0" marR="0" lvl="0" indent="0" algn="ctr" rtl="0">
                        <a:spcBef>
                          <a:spcPts val="0"/>
                        </a:spcBef>
                        <a:buSzPct val="25000"/>
                        <a:buNone/>
                      </a:pPr>
                      <a:r>
                        <a:rPr lang="en" sz="900" u="none" strike="noStrike" cap="none" baseline="0" dirty="0">
                          <a:solidFill>
                            <a:srgbClr val="FFFFFF"/>
                          </a:solidFill>
                        </a:rPr>
                        <a:t>Application Control</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1C00"/>
                    </a:solidFill>
                  </a:tcPr>
                </a:tc>
                <a:tc gridSpan="2">
                  <a:txBody>
                    <a:bodyPr/>
                    <a:lstStyle/>
                    <a:p>
                      <a:pPr marL="0" marR="0" lvl="0" indent="0" algn="ctr" rtl="0">
                        <a:spcBef>
                          <a:spcPts val="0"/>
                        </a:spcBef>
                        <a:buSzPct val="25000"/>
                        <a:buNone/>
                      </a:pPr>
                      <a:r>
                        <a:rPr lang="en-US" sz="900" u="none" strike="noStrike" cap="none" baseline="0" dirty="0" smtClean="0">
                          <a:solidFill>
                            <a:srgbClr val="FFFFFF"/>
                          </a:solidFill>
                        </a:rPr>
                        <a:t>Cloud Access Security Inspection</a:t>
                      </a:r>
                      <a:endParaRPr lang="en" sz="900" u="none" strike="noStrike" cap="none" baseline="0" dirty="0">
                        <a:solidFill>
                          <a:srgbClr val="FFFFFF"/>
                        </a:solidFill>
                      </a:endParaRP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1C00"/>
                    </a:solidFill>
                  </a:tcPr>
                </a:tc>
                <a:tc hMerge="1">
                  <a:txBody>
                    <a:bodyPr/>
                    <a:lstStyle/>
                    <a:p>
                      <a:endParaRPr lang="en-US"/>
                    </a:p>
                  </a:txBody>
                  <a:tcPr/>
                </a:tc>
                <a:tc>
                  <a:txBody>
                    <a:bodyPr/>
                    <a:lstStyle/>
                    <a:p>
                      <a:pPr marL="0" marR="0" lvl="0" indent="0" algn="ctr" rtl="0">
                        <a:spcBef>
                          <a:spcPts val="0"/>
                        </a:spcBef>
                        <a:buSzPct val="25000"/>
                        <a:buNone/>
                      </a:pPr>
                      <a:r>
                        <a:rPr lang="en" sz="900" u="none" strike="noStrike" cap="none" baseline="0" dirty="0" smtClean="0">
                          <a:solidFill>
                            <a:srgbClr val="FFFFFF"/>
                          </a:solidFill>
                        </a:rPr>
                        <a:t>Web</a:t>
                      </a:r>
                    </a:p>
                    <a:p>
                      <a:pPr marL="0" marR="0" lvl="0" indent="0" algn="ctr" rtl="0">
                        <a:spcBef>
                          <a:spcPts val="0"/>
                        </a:spcBef>
                        <a:buSzPct val="25000"/>
                        <a:buNone/>
                      </a:pPr>
                      <a:r>
                        <a:rPr lang="en" sz="900" u="none" strike="noStrike" cap="none" baseline="0" dirty="0" smtClean="0">
                          <a:solidFill>
                            <a:srgbClr val="FFFFFF"/>
                          </a:solidFill>
                        </a:rPr>
                        <a:t>Filtering</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1C00"/>
                    </a:solidFill>
                  </a:tcPr>
                </a:tc>
                <a:tc rowSpan="2">
                  <a:txBody>
                    <a:bodyPr/>
                    <a:lstStyle/>
                    <a:p>
                      <a:pPr lvl="0" algn="ctr" rtl="0">
                        <a:spcBef>
                          <a:spcPts val="0"/>
                        </a:spcBef>
                        <a:buNone/>
                      </a:pPr>
                      <a:r>
                        <a:rPr lang="en" sz="1100" b="1" dirty="0">
                          <a:solidFill>
                            <a:schemeClr val="dk1"/>
                          </a:solidFill>
                        </a:rPr>
                        <a:t>Security</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3E3"/>
                    </a:solidFill>
                  </a:tcPr>
                </a:tc>
              </a:tr>
              <a:tr h="407326">
                <a:tc>
                  <a:txBody>
                    <a:bodyPr/>
                    <a:lstStyle/>
                    <a:p>
                      <a:pPr marL="0" marR="0" lvl="0" indent="0" algn="ctr" rtl="0">
                        <a:spcBef>
                          <a:spcPts val="0"/>
                        </a:spcBef>
                        <a:buSzPct val="25000"/>
                        <a:buNone/>
                      </a:pPr>
                      <a:r>
                        <a:rPr lang="en" sz="900" u="none" strike="noStrike" cap="none" baseline="0" dirty="0">
                          <a:solidFill>
                            <a:srgbClr val="FFFFFF"/>
                          </a:solidFill>
                        </a:rPr>
                        <a:t>Firewall </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1C00"/>
                    </a:solidFill>
                  </a:tcPr>
                </a:tc>
                <a:tc gridSpan="2">
                  <a:txBody>
                    <a:bodyPr/>
                    <a:lstStyle/>
                    <a:p>
                      <a:pPr marL="0" marR="0" lvl="0" indent="0" algn="ctr" rtl="0">
                        <a:spcBef>
                          <a:spcPts val="0"/>
                        </a:spcBef>
                        <a:buSzPct val="25000"/>
                        <a:buNone/>
                      </a:pPr>
                      <a:r>
                        <a:rPr lang="en" sz="900" u="none" strike="noStrike" cap="none" baseline="0" dirty="0" smtClean="0">
                          <a:solidFill>
                            <a:srgbClr val="FFFFFF"/>
                          </a:solidFill>
                        </a:rPr>
                        <a:t>VPN</a:t>
                      </a:r>
                      <a:endParaRPr lang="en" sz="900" u="none" strike="noStrike" cap="none" baseline="0" dirty="0">
                        <a:solidFill>
                          <a:srgbClr val="FFFFFF"/>
                        </a:solidFill>
                      </a:endParaRP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1C00"/>
                    </a:solidFill>
                  </a:tcPr>
                </a:tc>
                <a:tc hMerge="1">
                  <a:txBody>
                    <a:bodyPr/>
                    <a:lstStyle/>
                    <a:p>
                      <a:endParaRPr lang="en-US"/>
                    </a:p>
                  </a:txBody>
                  <a:tcPr/>
                </a:tc>
                <a:tc>
                  <a:txBody>
                    <a:bodyPr/>
                    <a:lstStyle/>
                    <a:p>
                      <a:pPr marL="0" marR="0" lvl="0" indent="0" algn="ctr" defTabSz="685800" rtl="0" eaLnBrk="1" fontAlgn="auto" latinLnBrk="0" hangingPunct="1">
                        <a:lnSpc>
                          <a:spcPct val="100000"/>
                        </a:lnSpc>
                        <a:spcBef>
                          <a:spcPts val="0"/>
                        </a:spcBef>
                        <a:spcAft>
                          <a:spcPts val="0"/>
                        </a:spcAft>
                        <a:buClrTx/>
                        <a:buSzPct val="25000"/>
                        <a:buFontTx/>
                        <a:buNone/>
                        <a:tabLst/>
                        <a:defRPr/>
                      </a:pPr>
                      <a:r>
                        <a:rPr lang="en" sz="900" u="none" strike="noStrike" cap="none" baseline="0" dirty="0" smtClean="0">
                          <a:solidFill>
                            <a:srgbClr val="FFFFFF"/>
                          </a:solidFill>
                        </a:rPr>
                        <a:t>DLP</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1C00"/>
                    </a:solidFill>
                  </a:tcPr>
                </a:tc>
                <a:tc gridSpan="2">
                  <a:txBody>
                    <a:bodyPr/>
                    <a:lstStyle/>
                    <a:p>
                      <a:pPr marL="0" marR="0" lvl="0" indent="0" algn="ctr" defTabSz="685800" rtl="0" eaLnBrk="1" fontAlgn="auto" latinLnBrk="0" hangingPunct="1">
                        <a:lnSpc>
                          <a:spcPct val="100000"/>
                        </a:lnSpc>
                        <a:spcBef>
                          <a:spcPts val="0"/>
                        </a:spcBef>
                        <a:spcAft>
                          <a:spcPts val="0"/>
                        </a:spcAft>
                        <a:buClrTx/>
                        <a:buSzPct val="25000"/>
                        <a:buFontTx/>
                        <a:buNone/>
                        <a:tabLst/>
                        <a:defRPr/>
                      </a:pPr>
                      <a:r>
                        <a:rPr lang="en" sz="900" u="none" strike="noStrike" cap="none" baseline="0" dirty="0" smtClean="0">
                          <a:solidFill>
                            <a:srgbClr val="FFFFFF"/>
                          </a:solidFill>
                        </a:rPr>
                        <a:t>Email Filtering</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1C00"/>
                    </a:solidFill>
                  </a:tcPr>
                </a:tc>
                <a:tc hMerge="1">
                  <a:txBody>
                    <a:bodyPr/>
                    <a:lstStyle/>
                    <a:p>
                      <a:endParaRPr lang="en-US"/>
                    </a:p>
                  </a:txBody>
                  <a:tcPr/>
                </a:tc>
                <a:tc>
                  <a:txBody>
                    <a:bodyPr/>
                    <a:lstStyle/>
                    <a:p>
                      <a:pPr marL="0" marR="0" lvl="0" indent="0" algn="ctr" rtl="0">
                        <a:spcBef>
                          <a:spcPts val="0"/>
                        </a:spcBef>
                        <a:buSzPct val="25000"/>
                        <a:buNone/>
                      </a:pPr>
                      <a:r>
                        <a:rPr lang="en-US" sz="900" dirty="0" smtClean="0">
                          <a:solidFill>
                            <a:srgbClr val="FFFFFF"/>
                          </a:solidFill>
                        </a:rPr>
                        <a:t>Compliance</a:t>
                      </a:r>
                      <a:endParaRPr lang="en" sz="900" dirty="0">
                        <a:solidFill>
                          <a:srgbClr val="FFFFFF"/>
                        </a:solidFill>
                      </a:endParaRP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1C00"/>
                    </a:solidFill>
                  </a:tcPr>
                </a:tc>
                <a:tc vMerge="1">
                  <a:txBody>
                    <a:bodyPr/>
                    <a:lstStyle/>
                    <a:p>
                      <a:endParaRPr lang="en-US"/>
                    </a:p>
                  </a:txBody>
                  <a:tcPr/>
                </a:tc>
              </a:tr>
              <a:tr h="394275">
                <a:tc>
                  <a:txBody>
                    <a:bodyPr/>
                    <a:lstStyle/>
                    <a:p>
                      <a:pPr lvl="0" algn="ctr" rtl="0">
                        <a:spcBef>
                          <a:spcPts val="0"/>
                        </a:spcBef>
                        <a:buNone/>
                      </a:pPr>
                      <a:r>
                        <a:rPr lang="en" sz="900" dirty="0">
                          <a:solidFill>
                            <a:srgbClr val="FFFFFF"/>
                          </a:solidFill>
                        </a:rPr>
                        <a:t>Wireless Controller</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50000"/>
                      </a:schemeClr>
                    </a:solidFill>
                  </a:tcPr>
                </a:tc>
                <a:tc gridSpan="2">
                  <a:txBody>
                    <a:bodyPr/>
                    <a:lstStyle/>
                    <a:p>
                      <a:pPr lvl="0" algn="ctr" rtl="0">
                        <a:spcBef>
                          <a:spcPts val="0"/>
                        </a:spcBef>
                        <a:buNone/>
                      </a:pPr>
                      <a:r>
                        <a:rPr lang="en" sz="900" dirty="0">
                          <a:solidFill>
                            <a:srgbClr val="FFFFFF"/>
                          </a:solidFill>
                        </a:rPr>
                        <a:t>Switch Controller</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en-US"/>
                    </a:p>
                  </a:txBody>
                  <a:tcPr/>
                </a:tc>
                <a:tc>
                  <a:txBody>
                    <a:bodyPr/>
                    <a:lstStyle/>
                    <a:p>
                      <a:pPr lvl="0" algn="ctr" rtl="0">
                        <a:spcBef>
                          <a:spcPts val="0"/>
                        </a:spcBef>
                        <a:buNone/>
                      </a:pPr>
                      <a:r>
                        <a:rPr lang="en" sz="900" dirty="0">
                          <a:solidFill>
                            <a:srgbClr val="FFFFFF"/>
                          </a:solidFill>
                        </a:rPr>
                        <a:t>WAN Interface Manager</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50000"/>
                      </a:schemeClr>
                    </a:solidFill>
                  </a:tcPr>
                </a:tc>
                <a:tc gridSpan="2">
                  <a:txBody>
                    <a:bodyPr/>
                    <a:lstStyle/>
                    <a:p>
                      <a:pPr lvl="0" algn="ctr" rtl="0">
                        <a:spcBef>
                          <a:spcPts val="0"/>
                        </a:spcBef>
                        <a:buNone/>
                      </a:pPr>
                      <a:r>
                        <a:rPr lang="en" sz="900" dirty="0">
                          <a:solidFill>
                            <a:srgbClr val="FFFFFF"/>
                          </a:solidFill>
                        </a:rPr>
                        <a:t>Endpoint Manager</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50000"/>
                      </a:schemeClr>
                    </a:solidFill>
                  </a:tcPr>
                </a:tc>
                <a:tc hMerge="1">
                  <a:txBody>
                    <a:bodyPr/>
                    <a:lstStyle/>
                    <a:p>
                      <a:endParaRPr lang="en-US"/>
                    </a:p>
                  </a:txBody>
                  <a:tcPr/>
                </a:tc>
                <a:tc>
                  <a:txBody>
                    <a:bodyPr/>
                    <a:lstStyle/>
                    <a:p>
                      <a:pPr lvl="0" algn="ctr" rtl="0">
                        <a:spcBef>
                          <a:spcPts val="0"/>
                        </a:spcBef>
                        <a:buNone/>
                      </a:pPr>
                      <a:r>
                        <a:rPr lang="en" sz="900" dirty="0">
                          <a:solidFill>
                            <a:srgbClr val="FFFFFF"/>
                          </a:solidFill>
                        </a:rPr>
                        <a:t>Token Server</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Arial"/>
                          <a:ea typeface="Arial"/>
                          <a:cs typeface="Arial"/>
                          <a:sym typeface="Arial"/>
                          <a:rtl val="0"/>
                        </a:rPr>
                        <a:t>Extensions</a:t>
                      </a:r>
                      <a:endParaRPr kumimoji="0" lang="en" sz="1100" b="1" i="0" u="none" strike="noStrike" kern="0" cap="none" spc="0" normalizeH="0" baseline="0" noProof="0" dirty="0">
                        <a:ln>
                          <a:noFill/>
                        </a:ln>
                        <a:solidFill>
                          <a:srgbClr val="000000"/>
                        </a:solidFill>
                        <a:effectLst/>
                        <a:uLnTx/>
                        <a:uFillTx/>
                        <a:latin typeface="Arial"/>
                        <a:ea typeface="Arial"/>
                        <a:cs typeface="Arial"/>
                        <a:sym typeface="Arial"/>
                        <a:rtl val="0"/>
                      </a:endParaRP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3E3"/>
                    </a:solidFill>
                  </a:tcPr>
                </a:tc>
              </a:tr>
              <a:tr h="342920">
                <a:tc>
                  <a:txBody>
                    <a:bodyPr/>
                    <a:lstStyle/>
                    <a:p>
                      <a:pPr lvl="0" algn="ctr" rtl="0">
                        <a:spcBef>
                          <a:spcPts val="0"/>
                        </a:spcBef>
                        <a:buSzPct val="25000"/>
                        <a:buNone/>
                      </a:pPr>
                      <a:r>
                        <a:rPr lang="en" sz="900" dirty="0">
                          <a:solidFill>
                            <a:schemeClr val="lt1"/>
                          </a:solidFill>
                        </a:rPr>
                        <a:t>Routing/NAT</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6E60"/>
                    </a:solidFill>
                  </a:tcPr>
                </a:tc>
                <a:tc gridSpan="2">
                  <a:txBody>
                    <a:bodyPr/>
                    <a:lstStyle/>
                    <a:p>
                      <a:pPr lvl="0" algn="ctr" rtl="0">
                        <a:spcBef>
                          <a:spcPts val="0"/>
                        </a:spcBef>
                        <a:buClr>
                          <a:schemeClr val="dk1"/>
                        </a:buClr>
                        <a:buSzPct val="25000"/>
                        <a:buFont typeface="Arial"/>
                        <a:buNone/>
                      </a:pPr>
                      <a:r>
                        <a:rPr lang="en" sz="900">
                          <a:solidFill>
                            <a:schemeClr val="lt1"/>
                          </a:solidFill>
                        </a:rPr>
                        <a:t>L2/Switching</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6E60"/>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ct val="25000"/>
                        <a:buFont typeface="Arial"/>
                        <a:buNone/>
                      </a:pPr>
                      <a:r>
                        <a:rPr lang="en" sz="900">
                          <a:solidFill>
                            <a:srgbClr val="FFFFFF"/>
                          </a:solidFill>
                        </a:rPr>
                        <a:t>Offline Inspection</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6E60"/>
                    </a:solidFill>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 sz="900" dirty="0">
                          <a:solidFill>
                            <a:srgbClr val="FFFFFF"/>
                          </a:solidFill>
                        </a:rPr>
                        <a:t>Hybrid </a:t>
                      </a:r>
                      <a:r>
                        <a:rPr lang="en" sz="900" u="none" strike="noStrike" cap="none" baseline="0" dirty="0">
                          <a:solidFill>
                            <a:srgbClr val="FFFFFF"/>
                          </a:solidFill>
                        </a:rPr>
                        <a:t>WAN</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6E60"/>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ct val="25000"/>
                        <a:buFont typeface="Arial"/>
                        <a:buNone/>
                      </a:pPr>
                      <a:r>
                        <a:rPr lang="en" sz="900" u="none" strike="noStrike" cap="none" baseline="0">
                          <a:solidFill>
                            <a:srgbClr val="FFFFFF"/>
                          </a:solidFill>
                        </a:rPr>
                        <a:t>High Availability</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6E60"/>
                    </a:solidFill>
                  </a:tcPr>
                </a:tc>
                <a:tc rowSpan="3">
                  <a:txBody>
                    <a:bodyPr/>
                    <a:lstStyle/>
                    <a:p>
                      <a:pPr lvl="0" algn="ctr" rtl="0">
                        <a:spcBef>
                          <a:spcPts val="0"/>
                        </a:spcBef>
                        <a:buNone/>
                      </a:pPr>
                      <a:r>
                        <a:rPr lang="en" sz="1100" b="1" dirty="0">
                          <a:solidFill>
                            <a:schemeClr val="dk1"/>
                          </a:solidFill>
                        </a:rPr>
                        <a:t>Networking</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3E3"/>
                    </a:solidFill>
                  </a:tcPr>
                </a:tc>
              </a:tr>
              <a:tr h="342920">
                <a:tc>
                  <a:txBody>
                    <a:bodyPr/>
                    <a:lstStyle/>
                    <a:p>
                      <a:pPr marL="0" marR="0" lvl="0" indent="0" algn="ctr" rtl="0">
                        <a:lnSpc>
                          <a:spcPct val="100000"/>
                        </a:lnSpc>
                        <a:spcBef>
                          <a:spcPts val="0"/>
                        </a:spcBef>
                        <a:spcAft>
                          <a:spcPts val="0"/>
                        </a:spcAft>
                        <a:buClr>
                          <a:schemeClr val="dk1"/>
                        </a:buClr>
                        <a:buSzPct val="25000"/>
                        <a:buFont typeface="Arial"/>
                        <a:buNone/>
                      </a:pPr>
                      <a:r>
                        <a:rPr lang="en" sz="900" u="none" strike="noStrike" cap="none" baseline="0">
                          <a:solidFill>
                            <a:srgbClr val="FFFFFF"/>
                          </a:solidFill>
                        </a:rPr>
                        <a:t>QoS</a:t>
                      </a:r>
                    </a:p>
                  </a:txBody>
                  <a:tcPr marL="91450" marR="91450" marT="34300" marB="34300" anchor="ctr">
                    <a:lnL w="9525" cap="flat" cmpd="sng">
                      <a:solidFill>
                        <a:srgbClr val="000000">
                          <a:alpha val="0"/>
                        </a:srgbClr>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6E60"/>
                    </a:solidFill>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 sz="900" u="none" strike="noStrike" cap="none" baseline="0">
                          <a:solidFill>
                            <a:srgbClr val="FFFFFF"/>
                          </a:solidFill>
                        </a:rPr>
                        <a:t>IPv6</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6E60"/>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900" b="0" i="0" u="none" strike="noStrike" cap="none" baseline="0">
                          <a:solidFill>
                            <a:srgbClr val="FFFFFF"/>
                          </a:solidFill>
                          <a:latin typeface="Arial"/>
                          <a:ea typeface="Arial"/>
                          <a:cs typeface="Arial"/>
                          <a:sym typeface="Arial"/>
                        </a:rPr>
                        <a:t>W</a:t>
                      </a:r>
                      <a:r>
                        <a:rPr lang="en" sz="900">
                          <a:solidFill>
                            <a:srgbClr val="FFFFFF"/>
                          </a:solidFill>
                        </a:rPr>
                        <a:t>AN</a:t>
                      </a:r>
                      <a:r>
                        <a:rPr lang="en" sz="900" b="0" i="0" u="none" strike="noStrike" cap="none" baseline="0">
                          <a:solidFill>
                            <a:srgbClr val="FFFFFF"/>
                          </a:solidFill>
                          <a:latin typeface="Arial"/>
                          <a:ea typeface="Arial"/>
                          <a:cs typeface="Arial"/>
                          <a:sym typeface="Arial"/>
                        </a:rPr>
                        <a:t> Optimization</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6E60"/>
                    </a:solidFill>
                  </a:tcPr>
                </a:tc>
                <a:tc gridSpan="2">
                  <a:txBody>
                    <a:bodyPr/>
                    <a:lstStyle/>
                    <a:p>
                      <a:pPr lvl="0" algn="ctr" rtl="0">
                        <a:spcBef>
                          <a:spcPts val="0"/>
                        </a:spcBef>
                        <a:buNone/>
                      </a:pPr>
                      <a:r>
                        <a:rPr lang="en" sz="900" dirty="0">
                          <a:solidFill>
                            <a:srgbClr val="FFFFFF"/>
                          </a:solidFill>
                        </a:rPr>
                        <a:t>Explicit Proxy</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6E60"/>
                    </a:solidFill>
                  </a:tcPr>
                </a:tc>
                <a:tc hMerge="1">
                  <a:txBody>
                    <a:bodyPr/>
                    <a:lstStyle/>
                    <a:p>
                      <a:endParaRPr lang="en-US"/>
                    </a:p>
                  </a:txBody>
                  <a:tcPr/>
                </a:tc>
                <a:tc>
                  <a:txBody>
                    <a:bodyPr/>
                    <a:lstStyle/>
                    <a:p>
                      <a:pPr lvl="0" algn="ctr" rtl="0">
                        <a:spcBef>
                          <a:spcPts val="0"/>
                        </a:spcBef>
                        <a:buNone/>
                      </a:pPr>
                      <a:r>
                        <a:rPr lang="en" sz="900" dirty="0">
                          <a:solidFill>
                            <a:srgbClr val="FFFFFF"/>
                          </a:solidFill>
                        </a:rPr>
                        <a:t>Server LB</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6E60"/>
                    </a:solidFill>
                  </a:tcPr>
                </a:tc>
                <a:tc vMerge="1">
                  <a:txBody>
                    <a:bodyPr/>
                    <a:lstStyle/>
                    <a:p>
                      <a:endParaRPr lang="en-US"/>
                    </a:p>
                  </a:txBody>
                  <a:tcPr/>
                </a:tc>
              </a:tr>
              <a:tr h="244375">
                <a:tc gridSpan="7">
                  <a:txBody>
                    <a:bodyPr/>
                    <a:lstStyle/>
                    <a:p>
                      <a:pPr lvl="0" algn="ctr" rtl="0">
                        <a:spcBef>
                          <a:spcPts val="0"/>
                        </a:spcBef>
                        <a:buNone/>
                      </a:pPr>
                      <a:r>
                        <a:rPr lang="en" sz="900" dirty="0">
                          <a:solidFill>
                            <a:schemeClr val="lt1"/>
                          </a:solidFill>
                        </a:rPr>
                        <a:t>Essential Network Services</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6E6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tr>
              <a:tr h="298300">
                <a:tc gridSpan="2">
                  <a:txBody>
                    <a:bodyPr/>
                    <a:lstStyle/>
                    <a:p>
                      <a:pPr marL="0" marR="0" lvl="0" indent="0" algn="ctr" rtl="0">
                        <a:spcBef>
                          <a:spcPts val="0"/>
                        </a:spcBef>
                        <a:buSzPct val="25000"/>
                        <a:buNone/>
                      </a:pPr>
                      <a:r>
                        <a:rPr lang="en" sz="900" u="none" strike="noStrike" cap="none" baseline="0" dirty="0">
                          <a:solidFill>
                            <a:schemeClr val="lt1"/>
                          </a:solidFill>
                        </a:rPr>
                        <a:t>Physical Appliance (+ASICS)</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95959"/>
                    </a:solidFill>
                  </a:tcPr>
                </a:tc>
                <a:tc hMerge="1">
                  <a:txBody>
                    <a:bodyPr/>
                    <a:lstStyle/>
                    <a:p>
                      <a:endParaRPr lang="en-US"/>
                    </a:p>
                  </a:txBody>
                  <a:tcPr/>
                </a:tc>
                <a:tc gridSpan="3">
                  <a:txBody>
                    <a:bodyPr/>
                    <a:lstStyle/>
                    <a:p>
                      <a:pPr marL="0" marR="0" lvl="0" indent="0" algn="ctr" rtl="0">
                        <a:spcBef>
                          <a:spcPts val="0"/>
                        </a:spcBef>
                        <a:buSzPct val="25000"/>
                        <a:buNone/>
                      </a:pPr>
                      <a:r>
                        <a:rPr lang="en" sz="900" u="none" strike="noStrike" cap="none" baseline="0">
                          <a:solidFill>
                            <a:schemeClr val="lt1"/>
                          </a:solidFill>
                        </a:rPr>
                        <a:t>Hypervisor</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95959"/>
                    </a:solidFill>
                  </a:tcPr>
                </a:tc>
                <a:tc hMerge="1">
                  <a:txBody>
                    <a:bodyPr/>
                    <a:lstStyle/>
                    <a:p>
                      <a:endParaRPr lang="en-US"/>
                    </a:p>
                  </a:txBody>
                  <a:tcPr/>
                </a:tc>
                <a:tc hMerge="1">
                  <a:txBody>
                    <a:bodyPr/>
                    <a:lstStyle/>
                    <a:p>
                      <a:endParaRPr lang="en-US"/>
                    </a:p>
                  </a:txBody>
                  <a:tcPr/>
                </a:tc>
                <a:tc gridSpan="2">
                  <a:txBody>
                    <a:bodyPr/>
                    <a:lstStyle/>
                    <a:p>
                      <a:pPr marL="0" marR="0" lvl="0" indent="0" algn="ctr" rtl="0">
                        <a:spcBef>
                          <a:spcPts val="0"/>
                        </a:spcBef>
                        <a:buSzPct val="25000"/>
                        <a:buNone/>
                      </a:pPr>
                      <a:r>
                        <a:rPr lang="en" sz="900" u="none" strike="noStrike" cap="none" baseline="0" dirty="0">
                          <a:solidFill>
                            <a:schemeClr val="lt1"/>
                          </a:solidFill>
                        </a:rPr>
                        <a:t>Cloud</a:t>
                      </a:r>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95959"/>
                    </a:solidFill>
                  </a:tcPr>
                </a:tc>
                <a:tc hMerge="1">
                  <a:txBody>
                    <a:bodyPr/>
                    <a:lstStyle/>
                    <a:p>
                      <a:endParaRPr lang="en-US"/>
                    </a:p>
                  </a:txBody>
                  <a:tcPr/>
                </a:tc>
                <a:tc>
                  <a:txBody>
                    <a:bodyPr/>
                    <a:lstStyle/>
                    <a:p>
                      <a:pPr marL="0" marR="0" lvl="0" indent="0" algn="ctr" rtl="0">
                        <a:spcBef>
                          <a:spcPts val="0"/>
                        </a:spcBef>
                        <a:buSzPct val="25000"/>
                        <a:buNone/>
                      </a:pPr>
                      <a:r>
                        <a:rPr lang="en" sz="1100" b="1" u="none" strike="noStrike" cap="none" baseline="0" dirty="0" smtClean="0"/>
                        <a:t>Platform</a:t>
                      </a:r>
                      <a:r>
                        <a:rPr lang="en-US" sz="1100" b="1" u="none" strike="noStrike" cap="none" baseline="0" dirty="0" smtClean="0"/>
                        <a:t> Support</a:t>
                      </a:r>
                      <a:endParaRPr lang="en" sz="1100" b="1" u="none" strike="noStrike" cap="none" baseline="0" dirty="0"/>
                    </a:p>
                  </a:txBody>
                  <a:tcPr marL="91450" marR="91450" marT="34300" marB="343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3E3"/>
                    </a:solidFill>
                  </a:tcPr>
                </a:tc>
              </a:tr>
            </a:tbl>
          </a:graphicData>
        </a:graphic>
      </p:graphicFrame>
      <p:sp>
        <p:nvSpPr>
          <p:cNvPr id="436" name="Shape 436"/>
          <p:cNvSpPr txBox="1"/>
          <p:nvPr/>
        </p:nvSpPr>
        <p:spPr>
          <a:xfrm>
            <a:off x="6066725" y="4819930"/>
            <a:ext cx="2574600" cy="215400"/>
          </a:xfrm>
          <a:prstGeom prst="rect">
            <a:avLst/>
          </a:prstGeom>
          <a:noFill/>
          <a:ln>
            <a:noFill/>
          </a:ln>
        </p:spPr>
        <p:txBody>
          <a:bodyPr lIns="91421" tIns="45698" rIns="91421" bIns="45698" anchor="t" anchorCtr="0">
            <a:noAutofit/>
          </a:bodyPr>
          <a:lstStyle/>
          <a:p>
            <a:pPr>
              <a:buSzPct val="25000"/>
            </a:pPr>
            <a:r>
              <a:rPr lang="en" sz="800" i="1">
                <a:solidFill>
                  <a:schemeClr val="dk1"/>
                </a:solidFill>
                <a:latin typeface="Arial"/>
                <a:ea typeface="Arial"/>
                <a:cs typeface="Arial"/>
                <a:sym typeface="Arial"/>
              </a:rPr>
              <a:t>* Features availability may varied by models</a:t>
            </a:r>
          </a:p>
        </p:txBody>
      </p:sp>
    </p:spTree>
    <p:extLst>
      <p:ext uri="{BB962C8B-B14F-4D97-AF65-F5344CB8AC3E}">
        <p14:creationId xmlns:p14="http://schemas.microsoft.com/office/powerpoint/2010/main" val="3462851414"/>
      </p:ext>
    </p:extLst>
  </p:cSld>
  <p:clrMapOvr>
    <a:masterClrMapping/>
  </p:clrMapOvr>
  <p:transition spd="slow">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131" name="Group 51"/>
          <p:cNvGraphicFramePr>
            <a:graphicFrameLocks noGrp="1"/>
          </p:cNvGraphicFramePr>
          <p:nvPr>
            <p:extLst>
              <p:ext uri="{D42A27DB-BD31-4B8C-83A1-F6EECF244321}">
                <p14:modId xmlns:p14="http://schemas.microsoft.com/office/powerpoint/2010/main" val="1779371516"/>
              </p:ext>
            </p:extLst>
          </p:nvPr>
        </p:nvGraphicFramePr>
        <p:xfrm>
          <a:off x="393390" y="1143001"/>
          <a:ext cx="8357220" cy="2680575"/>
        </p:xfrm>
        <a:graphic>
          <a:graphicData uri="http://schemas.openxmlformats.org/drawingml/2006/table">
            <a:tbl>
              <a:tblPr firstRow="1" bandRow="1">
                <a:effectLst/>
                <a:tableStyleId>{073A0DAA-6AF3-43AB-8588-CEC1D06C72B9}</a:tableStyleId>
              </a:tblPr>
              <a:tblGrid>
                <a:gridCol w="1662026"/>
                <a:gridCol w="1662026"/>
                <a:gridCol w="1662026"/>
                <a:gridCol w="1662026"/>
                <a:gridCol w="1709116"/>
              </a:tblGrid>
              <a:tr h="4163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dirty="0" smtClean="0">
                          <a:solidFill>
                            <a:schemeClr val="tx1"/>
                          </a:solidFill>
                        </a:rPr>
                        <a:t>C14 Inlet</a:t>
                      </a:r>
                      <a:br>
                        <a:rPr lang="en-US" sz="1100" b="0" dirty="0" smtClean="0">
                          <a:solidFill>
                            <a:schemeClr val="tx1"/>
                          </a:solidFill>
                        </a:rPr>
                      </a:br>
                      <a:endParaRPr lang="en-US" sz="1100" b="0" dirty="0" smtClean="0">
                        <a:solidFill>
                          <a:schemeClr val="tx1"/>
                        </a:solidFill>
                      </a:endParaRPr>
                    </a:p>
                  </a:txBody>
                  <a:tcPr marL="87087" marR="87087" marT="36738" marB="36738" anchor="ctr" horzOverflow="overflow">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b="0" dirty="0" smtClean="0">
                          <a:solidFill>
                            <a:schemeClr val="tx1"/>
                          </a:solidFill>
                        </a:rPr>
                        <a:t>SP-FGPCOR-US</a:t>
                      </a:r>
                    </a:p>
                  </a:txBody>
                  <a:tcPr marL="87087" marR="87087" marT="36738" marB="36738" anchor="ctr" horzOverflow="overflow">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b="0" dirty="0" smtClean="0">
                          <a:solidFill>
                            <a:schemeClr val="tx1"/>
                          </a:solidFill>
                        </a:rPr>
                        <a:t>SP-FGPCOR-UK</a:t>
                      </a:r>
                    </a:p>
                  </a:txBody>
                  <a:tcPr marL="87087" marR="87087" marT="36738" marB="36738" anchor="ctr" horzOverflow="overflow">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b="0" dirty="0" smtClean="0">
                          <a:solidFill>
                            <a:schemeClr val="tx1"/>
                          </a:solidFill>
                        </a:rPr>
                        <a:t>SP-FGPCOR-EU</a:t>
                      </a:r>
                    </a:p>
                  </a:txBody>
                  <a:tcPr marL="87087" marR="87087" marT="36738" marB="36738" anchor="ctr" horzOverflow="overflow">
                    <a:solidFill>
                      <a:schemeClr val="accent4">
                        <a:lumMod val="60000"/>
                        <a:lumOff val="40000"/>
                      </a:schemeClr>
                    </a:solidFill>
                  </a:tcPr>
                </a:tc>
                <a:tc>
                  <a:txBody>
                    <a:bodyPr/>
                    <a:lstStyle/>
                    <a:p>
                      <a:pPr algn="ctr"/>
                      <a:r>
                        <a:rPr lang="en-US" sz="1100" b="0" dirty="0" smtClean="0">
                          <a:solidFill>
                            <a:schemeClr val="tx1"/>
                          </a:solidFill>
                        </a:rPr>
                        <a:t>SP-FGPCOR-AZ</a:t>
                      </a:r>
                    </a:p>
                  </a:txBody>
                  <a:tcPr marL="87087" marR="87087" marT="36738" marB="36738" anchor="ctr" horzOverflow="overflow">
                    <a:solidFill>
                      <a:schemeClr val="accent4">
                        <a:lumMod val="60000"/>
                        <a:lumOff val="40000"/>
                      </a:schemeClr>
                    </a:solidFill>
                  </a:tcPr>
                </a:tc>
              </a:tr>
              <a:tr h="39351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dirty="0" smtClean="0"/>
                        <a:t>*C6 Inlet</a:t>
                      </a:r>
                    </a:p>
                  </a:txBody>
                  <a:tcPr marL="87087" marR="87087" marT="36738" marB="36738" horzOverflow="overflow">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smtClean="0"/>
                        <a:t>SP-FG60CPCOR-US</a:t>
                      </a:r>
                    </a:p>
                  </a:txBody>
                  <a:tcPr marL="87087" marR="87087" marT="36738" marB="36738" horzOverflow="overflow">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smtClean="0"/>
                        <a:t>SP-FG60CPCOR-UK</a:t>
                      </a:r>
                    </a:p>
                  </a:txBody>
                  <a:tcPr marL="87087" marR="87087" marT="36738" marB="36738" horzOverflow="overflow">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smtClean="0"/>
                        <a:t>SP-FG60CPCOR-EU</a:t>
                      </a:r>
                    </a:p>
                  </a:txBody>
                  <a:tcPr marL="87087" marR="87087" marT="36738" marB="36738" horzOverflow="overflow">
                    <a:solidFill>
                      <a:schemeClr val="accent4">
                        <a:lumMod val="60000"/>
                        <a:lumOff val="40000"/>
                      </a:schemeClr>
                    </a:solidFill>
                  </a:tcPr>
                </a:tc>
                <a:tc>
                  <a:txBody>
                    <a:bodyPr/>
                    <a:lstStyle/>
                    <a:p>
                      <a:pPr algn="ctr"/>
                      <a:r>
                        <a:rPr lang="en-US" sz="1100" dirty="0" smtClean="0"/>
                        <a:t>SP-FG60CPCOR-AU</a:t>
                      </a:r>
                    </a:p>
                  </a:txBody>
                  <a:tcPr marL="87087" marR="87087" marT="36738" marB="36738" horzOverflow="overflow">
                    <a:solidFill>
                      <a:schemeClr val="accent4">
                        <a:lumMod val="60000"/>
                        <a:lumOff val="40000"/>
                      </a:schemeClr>
                    </a:solidFill>
                  </a:tcPr>
                </a:tc>
              </a:tr>
              <a:tr h="22351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dirty="0" smtClean="0"/>
                    </a:p>
                  </a:txBody>
                  <a:tcPr marL="61703" marR="61703" marT="26030" marB="26030">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NEMA</a:t>
                      </a:r>
                      <a:r>
                        <a:rPr lang="en-US" sz="1100" baseline="0" dirty="0" smtClean="0"/>
                        <a:t> </a:t>
                      </a:r>
                      <a:r>
                        <a:rPr lang="en-US" sz="1100" dirty="0" smtClean="0"/>
                        <a:t>5-15</a:t>
                      </a:r>
                    </a:p>
                  </a:txBody>
                  <a:tcPr marL="61703" marR="61703" marT="26030" marB="26030">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BS 1363</a:t>
                      </a:r>
                    </a:p>
                  </a:txBody>
                  <a:tcPr marL="61703" marR="61703" marT="26030" marB="26030">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CEE7 VII</a:t>
                      </a:r>
                    </a:p>
                  </a:txBody>
                  <a:tcPr marL="61703" marR="61703" marT="26030" marB="26030">
                    <a:solidFill>
                      <a:srgbClr val="C9C9C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AS/NZS 3112</a:t>
                      </a:r>
                    </a:p>
                  </a:txBody>
                  <a:tcPr marL="61703" marR="61703" marT="26030" marB="26030">
                    <a:solidFill>
                      <a:srgbClr val="C9C9C9"/>
                    </a:solidFill>
                  </a:tcPr>
                </a:tc>
              </a:tr>
              <a:tr h="22351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dirty="0" smtClean="0"/>
                    </a:p>
                  </a:txBody>
                  <a:tcPr marL="61703" marR="61703" marT="26030" marB="26030">
                    <a:solidFill>
                      <a:schemeClr val="accent4">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Type B</a:t>
                      </a:r>
                    </a:p>
                  </a:txBody>
                  <a:tcPr marL="61703" marR="61703" marT="26030" marB="26030">
                    <a:solidFill>
                      <a:schemeClr val="accent4">
                        <a:lumMod val="40000"/>
                        <a:lumOff val="60000"/>
                      </a:schemeClr>
                    </a:solidFill>
                  </a:tcPr>
                </a:tc>
                <a:tc>
                  <a:txBody>
                    <a:bodyPr/>
                    <a:lstStyle/>
                    <a:p>
                      <a:pPr algn="ctr"/>
                      <a:r>
                        <a:rPr lang="en-US" sz="1100" dirty="0" smtClean="0"/>
                        <a:t>Type G</a:t>
                      </a:r>
                    </a:p>
                  </a:txBody>
                  <a:tcPr marL="61703" marR="61703" marT="26030" marB="26030">
                    <a:solidFill>
                      <a:schemeClr val="accent4">
                        <a:lumMod val="40000"/>
                        <a:lumOff val="60000"/>
                      </a:schemeClr>
                    </a:solidFill>
                  </a:tcPr>
                </a:tc>
                <a:tc>
                  <a:txBody>
                    <a:bodyPr/>
                    <a:lstStyle/>
                    <a:p>
                      <a:pPr algn="ctr"/>
                      <a:r>
                        <a:rPr lang="en-US" sz="1100" dirty="0" smtClean="0"/>
                        <a:t>Type C, E, F, K</a:t>
                      </a:r>
                    </a:p>
                  </a:txBody>
                  <a:tcPr marL="61703" marR="61703" marT="26030" marB="26030">
                    <a:solidFill>
                      <a:schemeClr val="accent4">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Type I</a:t>
                      </a:r>
                    </a:p>
                  </a:txBody>
                  <a:tcPr marL="61703" marR="61703" marT="26030" marB="26030">
                    <a:solidFill>
                      <a:schemeClr val="accent4">
                        <a:lumMod val="40000"/>
                        <a:lumOff val="60000"/>
                      </a:schemeClr>
                    </a:solidFill>
                  </a:tcPr>
                </a:tc>
              </a:tr>
              <a:tr h="1423661">
                <a:tc>
                  <a:txBody>
                    <a:bodyPr/>
                    <a:lstStyle/>
                    <a:p>
                      <a:endParaRPr lang="en-US" sz="1100" dirty="0" smtClean="0"/>
                    </a:p>
                  </a:txBody>
                  <a:tcPr marL="61703" marR="61703" marT="26030" marB="26030">
                    <a:solidFill>
                      <a:schemeClr val="accent4"/>
                    </a:solidFill>
                  </a:tcPr>
                </a:tc>
                <a:tc>
                  <a:txBody>
                    <a:bodyPr/>
                    <a:lstStyle/>
                    <a:p>
                      <a:endParaRPr lang="en-US" sz="1100" dirty="0" smtClean="0"/>
                    </a:p>
                    <a:p>
                      <a:endParaRPr lang="en-US" sz="1100" dirty="0" smtClean="0"/>
                    </a:p>
                    <a:p>
                      <a:endParaRPr lang="en-US" sz="1100" dirty="0" smtClean="0"/>
                    </a:p>
                    <a:p>
                      <a:endParaRPr lang="en-US" sz="1100" dirty="0" smtClean="0"/>
                    </a:p>
                    <a:p>
                      <a:endParaRPr lang="en-US" sz="1100" dirty="0" smtClean="0"/>
                    </a:p>
                    <a:p>
                      <a:endParaRPr lang="en-US" sz="1100" dirty="0" smtClean="0"/>
                    </a:p>
                    <a:p>
                      <a:endParaRPr lang="en-US" sz="1100" dirty="0" smtClean="0"/>
                    </a:p>
                    <a:p>
                      <a:endParaRPr lang="en-US" sz="1100" dirty="0" smtClean="0"/>
                    </a:p>
                  </a:txBody>
                  <a:tcPr marL="61703" marR="61703" marT="26030" marB="26030">
                    <a:solidFill>
                      <a:schemeClr val="accent4"/>
                    </a:solidFill>
                  </a:tcPr>
                </a:tc>
                <a:tc>
                  <a:txBody>
                    <a:bodyPr/>
                    <a:lstStyle/>
                    <a:p>
                      <a:endParaRPr lang="en-US" sz="1100" dirty="0" smtClean="0"/>
                    </a:p>
                  </a:txBody>
                  <a:tcPr marL="61703" marR="61703" marT="26030" marB="26030">
                    <a:solidFill>
                      <a:schemeClr val="accent4"/>
                    </a:solidFill>
                  </a:tcPr>
                </a:tc>
                <a:tc>
                  <a:txBody>
                    <a:bodyPr/>
                    <a:lstStyle/>
                    <a:p>
                      <a:endParaRPr lang="en-US" sz="1100" dirty="0" smtClean="0"/>
                    </a:p>
                  </a:txBody>
                  <a:tcPr marL="61703" marR="61703" marT="26030" marB="26030">
                    <a:solidFill>
                      <a:schemeClr val="accent4"/>
                    </a:solidFill>
                  </a:tcPr>
                </a:tc>
                <a:tc>
                  <a:txBody>
                    <a:bodyPr/>
                    <a:lstStyle/>
                    <a:p>
                      <a:endParaRPr lang="en-US" sz="1000" dirty="0"/>
                    </a:p>
                  </a:txBody>
                  <a:tcPr marL="61703" marR="61703" marT="26030" marB="26030">
                    <a:solidFill>
                      <a:schemeClr val="accent4"/>
                    </a:solidFill>
                  </a:tcPr>
                </a:tc>
              </a:tr>
            </a:tbl>
          </a:graphicData>
        </a:graphic>
      </p:graphicFrame>
      <p:sp>
        <p:nvSpPr>
          <p:cNvPr id="4" name="Title 1"/>
          <p:cNvSpPr>
            <a:spLocks noGrp="1"/>
          </p:cNvSpPr>
          <p:nvPr>
            <p:ph type="title"/>
          </p:nvPr>
        </p:nvSpPr>
        <p:spPr/>
        <p:txBody>
          <a:bodyPr/>
          <a:lstStyle/>
          <a:p>
            <a:r>
              <a:rPr lang="en-US" b="0" i="0" dirty="0" smtClean="0"/>
              <a:t>Power Cords</a:t>
            </a:r>
            <a:endParaRPr lang="en-US" b="0" i="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44420" y="2457450"/>
            <a:ext cx="1524000" cy="1143000"/>
          </a:xfrm>
          <a:prstGeom prst="rect">
            <a:avLst/>
          </a:prstGeom>
        </p:spPr>
      </p:pic>
      <p:pic>
        <p:nvPicPr>
          <p:cNvPr id="3" name="Picture 2"/>
          <p:cNvPicPr>
            <a:picLocks/>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r="26179"/>
          <a:stretch/>
        </p:blipFill>
        <p:spPr>
          <a:xfrm>
            <a:off x="7101741" y="2457450"/>
            <a:ext cx="1537856" cy="114300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796861" y="2457450"/>
            <a:ext cx="1524000" cy="1136650"/>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a:ext>
            </a:extLst>
          </a:blip>
          <a:srcRect l="5244"/>
          <a:stretch/>
        </p:blipFill>
        <p:spPr>
          <a:xfrm>
            <a:off x="5449301" y="2457450"/>
            <a:ext cx="1543910" cy="1143000"/>
          </a:xfrm>
          <a:prstGeom prst="rect">
            <a:avLst/>
          </a:prstGeom>
        </p:spPr>
      </p:pic>
      <p:sp>
        <p:nvSpPr>
          <p:cNvPr id="5" name="Rectangle 4"/>
          <p:cNvSpPr/>
          <p:nvPr/>
        </p:nvSpPr>
        <p:spPr>
          <a:xfrm>
            <a:off x="480348" y="3913923"/>
            <a:ext cx="4800600" cy="931024"/>
          </a:xfrm>
          <a:prstGeom prst="rect">
            <a:avLst/>
          </a:prstGeom>
        </p:spPr>
        <p:txBody>
          <a:bodyPr wrap="square" lIns="91436" tIns="45718" rIns="91436" bIns="45718">
            <a:spAutoFit/>
          </a:bodyPr>
          <a:lstStyle/>
          <a:p>
            <a:r>
              <a:rPr lang="en-US" sz="1000" dirty="0">
                <a:hlinkClick r:id="rId7"/>
              </a:rPr>
              <a:t>http://en.wikipedia.org/wiki/AC_power_plugs_and_sockets</a:t>
            </a:r>
            <a:endParaRPr lang="en-US" sz="1000" dirty="0"/>
          </a:p>
          <a:p>
            <a:r>
              <a:rPr lang="en-US" sz="1000" dirty="0">
                <a:hlinkClick r:id="rId8"/>
              </a:rPr>
              <a:t>http://www.worldstandards.eu/electricity/plug-voltage-by-country/</a:t>
            </a:r>
            <a:endParaRPr lang="en-US" sz="1000" dirty="0"/>
          </a:p>
          <a:p>
            <a:r>
              <a:rPr lang="en-US" sz="800" dirty="0">
                <a:latin typeface="Arial"/>
                <a:cs typeface="Arial"/>
              </a:rPr>
              <a:t/>
            </a:r>
            <a:br>
              <a:rPr lang="en-US" sz="800" dirty="0">
                <a:latin typeface="Arial"/>
                <a:cs typeface="Arial"/>
              </a:rPr>
            </a:br>
            <a:r>
              <a:rPr lang="en-US" sz="800" dirty="0">
                <a:latin typeface="Arial"/>
                <a:cs typeface="Arial"/>
              </a:rPr>
              <a:t/>
            </a:r>
            <a:br>
              <a:rPr lang="en-US" sz="800" dirty="0">
                <a:latin typeface="Arial"/>
                <a:cs typeface="Arial"/>
              </a:rPr>
            </a:br>
            <a:r>
              <a:rPr lang="en-US" sz="800" dirty="0">
                <a:latin typeface="Arial"/>
                <a:cs typeface="Arial"/>
              </a:rPr>
              <a:t>* For </a:t>
            </a:r>
            <a:r>
              <a:rPr lang="en-US" sz="800" dirty="0">
                <a:solidFill>
                  <a:srgbClr val="000000"/>
                </a:solidFill>
                <a:latin typeface="Arial"/>
                <a:ea typeface="Lucida Grande"/>
                <a:cs typeface="Arial"/>
              </a:rPr>
              <a:t>FG-60C and FG/FWF-40C, FG/FWF-60D &amp; FG/FWF-90D</a:t>
            </a:r>
            <a:endParaRPr lang="en-US" sz="800" dirty="0">
              <a:latin typeface="Arial"/>
              <a:cs typeface="Arial"/>
            </a:endParaRPr>
          </a:p>
          <a:p>
            <a:endParaRPr lang="en-US" sz="1000" dirty="0"/>
          </a:p>
        </p:txBody>
      </p:sp>
      <p:pic>
        <p:nvPicPr>
          <p:cNvPr id="8" name="Picture 7"/>
          <p:cNvPicPr>
            <a:picLocks noChangeAspect="1"/>
          </p:cNvPicPr>
          <p:nvPr/>
        </p:nvPicPr>
        <p:blipFill>
          <a:blip r:embed="rId9"/>
          <a:stretch>
            <a:fillRect/>
          </a:stretch>
        </p:blipFill>
        <p:spPr>
          <a:xfrm>
            <a:off x="1371602" y="1600201"/>
            <a:ext cx="539315" cy="295275"/>
          </a:xfrm>
          <a:prstGeom prst="rect">
            <a:avLst/>
          </a:prstGeom>
        </p:spPr>
      </p:pic>
      <p:pic>
        <p:nvPicPr>
          <p:cNvPr id="9" name="Picture 8"/>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6000" y1="66667" x2="19000" y2="63768"/>
                        <a14:foregroundMark x1="49000" y1="34783" x2="49000" y2="44928"/>
                        <a14:foregroundMark x1="76000" y1="59420" x2="76000" y2="69565"/>
                      </a14:backgroundRemoval>
                    </a14:imgEffect>
                  </a14:imgLayer>
                </a14:imgProps>
              </a:ext>
            </a:extLst>
          </a:blip>
          <a:stretch>
            <a:fillRect/>
          </a:stretch>
        </p:blipFill>
        <p:spPr>
          <a:xfrm>
            <a:off x="1371600" y="1200151"/>
            <a:ext cx="533768" cy="276225"/>
          </a:xfrm>
          <a:prstGeom prst="rect">
            <a:avLst/>
          </a:prstGeom>
        </p:spPr>
      </p:pic>
    </p:spTree>
    <p:extLst>
      <p:ext uri="{BB962C8B-B14F-4D97-AF65-F5344CB8AC3E}">
        <p14:creationId xmlns:p14="http://schemas.microsoft.com/office/powerpoint/2010/main" val="3716516752"/>
      </p:ext>
    </p:extLst>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b="0" i="0" dirty="0" smtClean="0"/>
              <a:t>Hard Disks</a:t>
            </a:r>
            <a:endParaRPr lang="en-US" b="0" i="0" dirty="0"/>
          </a:p>
        </p:txBody>
      </p:sp>
      <p:graphicFrame>
        <p:nvGraphicFramePr>
          <p:cNvPr id="2" name="Table 1"/>
          <p:cNvGraphicFramePr>
            <a:graphicFrameLocks noGrp="1"/>
          </p:cNvGraphicFramePr>
          <p:nvPr>
            <p:extLst>
              <p:ext uri="{D42A27DB-BD31-4B8C-83A1-F6EECF244321}">
                <p14:modId xmlns:p14="http://schemas.microsoft.com/office/powerpoint/2010/main" val="3461988113"/>
              </p:ext>
            </p:extLst>
          </p:nvPr>
        </p:nvGraphicFramePr>
        <p:xfrm>
          <a:off x="251999" y="900001"/>
          <a:ext cx="8640002" cy="3858309"/>
        </p:xfrm>
        <a:graphic>
          <a:graphicData uri="http://schemas.openxmlformats.org/drawingml/2006/table">
            <a:tbl>
              <a:tblPr firstRow="1" bandRow="1">
                <a:effectLst/>
                <a:tableStyleId>{073A0DAA-6AF3-43AB-8588-CEC1D06C72B9}</a:tableStyleId>
              </a:tblPr>
              <a:tblGrid>
                <a:gridCol w="1229303"/>
                <a:gridCol w="823411"/>
                <a:gridCol w="823411"/>
                <a:gridCol w="823411"/>
                <a:gridCol w="823411"/>
                <a:gridCol w="823411"/>
                <a:gridCol w="823411"/>
                <a:gridCol w="823411"/>
                <a:gridCol w="823411"/>
                <a:gridCol w="823411"/>
              </a:tblGrid>
              <a:tr h="402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FFFFFF"/>
                        </a:solidFill>
                        <a:effectLst/>
                        <a:latin typeface="Arial"/>
                        <a:cs typeface="Arial"/>
                      </a:endParaRP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latin typeface="Arial"/>
                          <a:cs typeface="Arial"/>
                        </a:rPr>
                        <a:t>SP-</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latin typeface="Arial"/>
                          <a:cs typeface="Arial"/>
                        </a:rPr>
                        <a:t>D1000</a:t>
                      </a:r>
                    </a:p>
                  </a:txBody>
                  <a:tcPr marL="87087" marR="87087" marT="36738" marB="36738" horzOverflow="overflow">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SP-</a:t>
                      </a:r>
                    </a:p>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D1TB</a:t>
                      </a:r>
                    </a:p>
                  </a:txBody>
                  <a:tcPr marL="87087" marR="87087" marT="36738" marB="36738" horzOverflow="overflow">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SP-</a:t>
                      </a:r>
                    </a:p>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D1TC</a:t>
                      </a: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latin typeface="Arial"/>
                          <a:cs typeface="Arial"/>
                        </a:rPr>
                        <a:t>SP-</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latin typeface="Arial"/>
                          <a:cs typeface="Arial"/>
                        </a:rPr>
                        <a:t>D2TC</a:t>
                      </a:r>
                    </a:p>
                  </a:txBody>
                  <a:tcPr marL="87087" marR="87087" marT="36738" marB="36738" horzOverflow="overflow">
                    <a:solidFill>
                      <a:srgbClr val="3C3C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latin typeface="+mn-lt"/>
                          <a:cs typeface="Arial"/>
                        </a:rPr>
                        <a:t>SP-</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dirty="0" smtClean="0">
                          <a:latin typeface="+mn-lt"/>
                          <a:cs typeface="Arial"/>
                        </a:rPr>
                        <a:t>D3TC</a:t>
                      </a:r>
                    </a:p>
                  </a:txBody>
                  <a:tcPr marL="87087" marR="87087" marT="36738" marB="36738" horzOverflow="overflow">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SP-</a:t>
                      </a:r>
                    </a:p>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D2000</a:t>
                      </a:r>
                    </a:p>
                  </a:txBody>
                  <a:tcPr marL="87087" marR="87087" marT="36738" marB="36738" horzOverflow="overflow">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SP-</a:t>
                      </a:r>
                    </a:p>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Arial"/>
                          <a:cs typeface="Arial"/>
                        </a:rPr>
                        <a:t>D2000A</a:t>
                      </a:r>
                    </a:p>
                  </a:txBody>
                  <a:tcPr marL="87087" marR="87087" marT="36738" marB="36738" horzOverflow="overflow">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SP-</a:t>
                      </a:r>
                    </a:p>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DFWB2T</a:t>
                      </a:r>
                    </a:p>
                  </a:txBody>
                  <a:tcPr marL="87087" marR="87087" marT="36738" marB="36738" horzOverflow="overflow">
                    <a:solidFill>
                      <a:srgbClr val="3C3C3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SP-</a:t>
                      </a:r>
                    </a:p>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latin typeface="+mn-lt"/>
                          <a:cs typeface="Arial"/>
                        </a:rPr>
                        <a:t>D960</a:t>
                      </a:r>
                      <a:endParaRPr lang="en-US" sz="1000" dirty="0" smtClean="0">
                        <a:latin typeface="Arial"/>
                        <a:cs typeface="Arial"/>
                      </a:endParaRPr>
                    </a:p>
                  </a:txBody>
                  <a:tcPr marL="87087" marR="87087" marT="36738" marB="36738" horzOverflow="overflow">
                    <a:solidFill>
                      <a:srgbClr val="3C3C3C"/>
                    </a:solidFill>
                  </a:tcPr>
                </a:tc>
              </a:tr>
              <a:tr h="463541">
                <a:tc>
                  <a:txBody>
                    <a:bodyPr/>
                    <a:lstStyle/>
                    <a:p>
                      <a:r>
                        <a:rPr lang="en-US" sz="900" b="1" dirty="0" smtClean="0">
                          <a:solidFill>
                            <a:srgbClr val="FFFFFF"/>
                          </a:solidFill>
                        </a:rPr>
                        <a:t>FortiManager</a:t>
                      </a:r>
                      <a:endParaRPr lang="en-US" sz="900" b="1" dirty="0">
                        <a:solidFill>
                          <a:srgbClr val="FFFFFF"/>
                        </a:solidFill>
                      </a:endParaRPr>
                    </a:p>
                  </a:txBody>
                  <a:tcPr marL="61703" marR="61703" marT="26030" marB="26030" anchor="ctr">
                    <a:solidFill>
                      <a:srgbClr val="777777"/>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dirty="0" smtClean="0"/>
                    </a:p>
                  </a:txBody>
                  <a:tcPr marL="61703" marR="61703" marT="26030" marB="2603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dirty="0" smtClean="0"/>
                    </a:p>
                  </a:txBody>
                  <a:tcPr marL="61703" marR="61703" marT="26030" marB="2603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1000C,</a:t>
                      </a:r>
                      <a:r>
                        <a:rPr lang="en-US" sz="900" baseline="0" dirty="0" smtClean="0"/>
                        <a:t> 3000C</a:t>
                      </a:r>
                      <a:endParaRPr lang="en-US" sz="900" dirty="0" smtClean="0"/>
                    </a:p>
                  </a:txBody>
                  <a:tcPr marL="61703" marR="61703" marT="26030" marB="2603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3000C gen2, 4000D</a:t>
                      </a:r>
                    </a:p>
                  </a:txBody>
                  <a:tcPr marL="61703" marR="61703" marT="26030" marB="2603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300E, 400E, 2000E, 3000F</a:t>
                      </a:r>
                    </a:p>
                  </a:txBody>
                  <a:tcPr marL="61703" marR="61703" marT="26030" marB="2603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1000D</a:t>
                      </a:r>
                    </a:p>
                  </a:txBody>
                  <a:tcPr marL="61703" marR="61703" marT="26030" marB="2603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dirty="0" smtClean="0"/>
                    </a:p>
                  </a:txBody>
                  <a:tcPr marL="61703" marR="61703" marT="26030" marB="2603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dirty="0" smtClean="0"/>
                    </a:p>
                  </a:txBody>
                  <a:tcPr marL="61703" marR="61703" marT="26030" marB="2603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3900E</a:t>
                      </a:r>
                    </a:p>
                  </a:txBody>
                  <a:tcPr marL="61703" marR="61703" marT="26030" marB="26030" anchor="ctr"/>
                </a:tc>
              </a:tr>
              <a:tr h="60070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rgbClr val="FFFFFF"/>
                          </a:solidFill>
                        </a:rPr>
                        <a:t>FortiAnalyzer</a:t>
                      </a:r>
                    </a:p>
                  </a:txBody>
                  <a:tcPr marL="61703" marR="61703" marT="26030" marB="26030" anchor="ctr">
                    <a:solidFill>
                      <a:srgbClr val="777777"/>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dirty="0" smtClean="0"/>
                    </a:p>
                  </a:txBody>
                  <a:tcPr marL="61703" marR="61703" marT="26030" marB="2603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4000B</a:t>
                      </a:r>
                    </a:p>
                  </a:txBody>
                  <a:tcPr marL="61703" marR="61703" marT="26030" marB="2603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1000C,</a:t>
                      </a:r>
                      <a:r>
                        <a:rPr lang="en-US" sz="900" baseline="0" dirty="0" smtClean="0"/>
                        <a:t> 2000B</a:t>
                      </a:r>
                      <a:endParaRPr lang="en-US" sz="900" dirty="0" smtClean="0"/>
                    </a:p>
                  </a:txBody>
                  <a:tcPr marL="61703" marR="61703" marT="26030" marB="2603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1000C Gen2</a:t>
                      </a:r>
                    </a:p>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2000B Gen2,</a:t>
                      </a:r>
                      <a:r>
                        <a:rPr lang="en-US" sz="900" baseline="0" dirty="0" smtClean="0"/>
                        <a:t> 3000D</a:t>
                      </a:r>
                      <a:endParaRPr lang="en-US" sz="900" dirty="0" smtClean="0"/>
                    </a:p>
                  </a:txBody>
                  <a:tcPr marL="61703" marR="61703" marT="26030" marB="2603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400E, 1000E, 2000E, 3000E, 3500F</a:t>
                      </a:r>
                    </a:p>
                  </a:txBody>
                  <a:tcPr marL="61703" marR="61703" marT="26030" marB="2603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1000D</a:t>
                      </a:r>
                    </a:p>
                  </a:txBody>
                  <a:tcPr marL="61703" marR="61703" marT="26030" marB="2603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t>3500D</a:t>
                      </a:r>
                      <a:endParaRPr lang="en-US" sz="900" dirty="0" smtClean="0"/>
                    </a:p>
                  </a:txBody>
                  <a:tcPr marL="61703" marR="61703" marT="26030" marB="2603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dirty="0" smtClean="0"/>
                    </a:p>
                  </a:txBody>
                  <a:tcPr marL="61703" marR="61703" marT="26030" marB="2603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3900E</a:t>
                      </a:r>
                    </a:p>
                  </a:txBody>
                  <a:tcPr marL="61703" marR="61703" marT="26030" marB="26030" anchor="ctr"/>
                </a:tc>
              </a:tr>
              <a:tr h="3734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rgbClr val="FFFFFF"/>
                          </a:solidFill>
                        </a:rPr>
                        <a:t>FortiMail</a:t>
                      </a:r>
                    </a:p>
                  </a:txBody>
                  <a:tcPr marL="61703" marR="61703" marT="26030" marB="26030" anchor="ctr">
                    <a:solidFill>
                      <a:srgbClr val="777777"/>
                    </a:solidFill>
                  </a:tcPr>
                </a:tc>
                <a:tc>
                  <a:txBody>
                    <a:bodyPr/>
                    <a:lstStyle/>
                    <a:p>
                      <a:pPr algn="ct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r>
                        <a:rPr lang="en-US" sz="900" dirty="0" smtClean="0"/>
                        <a:t>2000B. 3000C</a:t>
                      </a:r>
                      <a:endParaRPr lang="en-US" sz="900" dirty="0"/>
                    </a:p>
                  </a:txBody>
                  <a:tcPr marL="61703" marR="61703" marT="26030" marB="2603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t>2000B Gen2,</a:t>
                      </a:r>
                      <a:r>
                        <a:rPr lang="en-US" sz="900" baseline="0" dirty="0" smtClean="0"/>
                        <a:t> 3000D</a:t>
                      </a:r>
                      <a:endParaRPr lang="en-US" sz="900" dirty="0" smtClean="0"/>
                    </a:p>
                  </a:txBody>
                  <a:tcPr marL="61703" marR="61703" marT="26030" marB="2603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dirty="0" smtClean="0"/>
                    </a:p>
                  </a:txBody>
                  <a:tcPr marL="61703" marR="61703" marT="26030" marB="26030" anchor="ctr"/>
                </a:tc>
                <a:tc>
                  <a:txBody>
                    <a:bodyPr/>
                    <a:lstStyle/>
                    <a:p>
                      <a:pPr algn="ctr"/>
                      <a:r>
                        <a:rPr lang="en-US" sz="900" dirty="0" smtClean="0"/>
                        <a:t>1000D</a:t>
                      </a: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endParaRPr lang="en-US" sz="900" dirty="0"/>
                    </a:p>
                  </a:txBody>
                  <a:tcPr marL="61703" marR="61703" marT="26030" marB="26030" anchor="ctr"/>
                </a:tc>
              </a:tr>
              <a:tr h="4635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rgbClr val="FFFFFF"/>
                          </a:solidFill>
                        </a:rPr>
                        <a:t>FortiWeb</a:t>
                      </a:r>
                    </a:p>
                  </a:txBody>
                  <a:tcPr marL="61703" marR="61703" marT="26030" marB="26030" anchor="ctr">
                    <a:solidFill>
                      <a:srgbClr val="777777"/>
                    </a:solidFill>
                  </a:tcPr>
                </a:tc>
                <a:tc>
                  <a:txBody>
                    <a:bodyPr/>
                    <a:lstStyle/>
                    <a:p>
                      <a:pPr algn="ctr"/>
                      <a:r>
                        <a:rPr lang="en-US" sz="900" dirty="0" smtClean="0"/>
                        <a:t>1000D</a:t>
                      </a: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r>
                        <a:rPr lang="en-US" sz="900" dirty="0" smtClean="0"/>
                        <a:t>1000C,</a:t>
                      </a:r>
                      <a:r>
                        <a:rPr lang="en-US" sz="900" baseline="0" dirty="0" smtClean="0"/>
                        <a:t> 3000C</a:t>
                      </a:r>
                      <a:endParaRPr lang="en-US" sz="900" dirty="0"/>
                    </a:p>
                  </a:txBody>
                  <a:tcPr marL="61703" marR="61703" marT="26030" marB="26030" anchor="ctr"/>
                </a:tc>
                <a:tc>
                  <a:txBody>
                    <a:bodyPr/>
                    <a:lstStyle/>
                    <a:p>
                      <a:pPr algn="ctr"/>
                      <a:r>
                        <a:rPr lang="en-US" sz="900" dirty="0" smtClean="0"/>
                        <a:t>3000D, 4000C, 4000D</a:t>
                      </a: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r>
                        <a:rPr lang="en-US" sz="900" dirty="0" smtClean="0"/>
                        <a:t>1000D</a:t>
                      </a: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r>
                        <a:rPr lang="en-US" sz="900" dirty="0" smtClean="0"/>
                        <a:t>3000E</a:t>
                      </a:r>
                    </a:p>
                    <a:p>
                      <a:pPr algn="ctr"/>
                      <a:r>
                        <a:rPr lang="en-US" sz="900" dirty="0" smtClean="0"/>
                        <a:t>4000E</a:t>
                      </a:r>
                      <a:endParaRPr lang="en-US" sz="900" dirty="0"/>
                    </a:p>
                  </a:txBody>
                  <a:tcPr marL="61703" marR="61703" marT="26030" marB="26030" anchor="ctr"/>
                </a:tc>
                <a:tc>
                  <a:txBody>
                    <a:bodyPr/>
                    <a:lstStyle/>
                    <a:p>
                      <a:pPr algn="ctr"/>
                      <a:endParaRPr lang="en-US" sz="900" dirty="0"/>
                    </a:p>
                  </a:txBody>
                  <a:tcPr marL="61703" marR="61703" marT="26030" marB="26030" anchor="ctr"/>
                </a:tc>
              </a:tr>
              <a:tr h="3263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rgbClr val="FFFFFF"/>
                          </a:solidFill>
                        </a:rPr>
                        <a:t>FortiDB</a:t>
                      </a:r>
                    </a:p>
                  </a:txBody>
                  <a:tcPr marL="61703" marR="61703" marT="26030" marB="26030" anchor="ctr">
                    <a:solidFill>
                      <a:srgbClr val="777777"/>
                    </a:solidFill>
                  </a:tcPr>
                </a:tc>
                <a:tc>
                  <a:txBody>
                    <a:bodyPr/>
                    <a:lstStyle/>
                    <a:p>
                      <a:pPr algn="ct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r>
                        <a:rPr lang="en-US" sz="900" dirty="0" smtClean="0"/>
                        <a:t>1000C,</a:t>
                      </a:r>
                      <a:r>
                        <a:rPr lang="en-US" sz="900" baseline="0" dirty="0"/>
                        <a:t> </a:t>
                      </a:r>
                      <a:r>
                        <a:rPr lang="en-US" sz="900" baseline="0" dirty="0" smtClean="0"/>
                        <a:t>2000B</a:t>
                      </a:r>
                      <a:endParaRPr lang="en-US" sz="900" dirty="0" smtClean="0"/>
                    </a:p>
                  </a:txBody>
                  <a:tcPr marL="61703" marR="61703" marT="26030" marB="26030" anchor="ctr"/>
                </a:tc>
                <a:tc>
                  <a:txBody>
                    <a:bodyPr/>
                    <a:lstStyle/>
                    <a:p>
                      <a:pPr algn="ctr"/>
                      <a:r>
                        <a:rPr lang="en-US" sz="900" dirty="0" smtClean="0"/>
                        <a:t>3000D</a:t>
                      </a: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r>
                        <a:rPr lang="en-US" sz="900" dirty="0" smtClean="0"/>
                        <a:t>1000D</a:t>
                      </a: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endParaRPr lang="en-US" sz="900" dirty="0"/>
                    </a:p>
                  </a:txBody>
                  <a:tcPr marL="61703" marR="61703" marT="26030" marB="26030" anchor="ctr"/>
                </a:tc>
              </a:tr>
              <a:tr h="2015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rgbClr val="FFFFFF"/>
                          </a:solidFill>
                        </a:rPr>
                        <a:t>FortiScan</a:t>
                      </a:r>
                    </a:p>
                  </a:txBody>
                  <a:tcPr marL="61703" marR="61703" marT="26030" marB="26030" anchor="ctr">
                    <a:solidFill>
                      <a:srgbClr val="777777"/>
                    </a:solidFill>
                  </a:tcPr>
                </a:tc>
                <a:tc>
                  <a:txBody>
                    <a:bodyPr/>
                    <a:lstStyle/>
                    <a:p>
                      <a:pPr algn="ctr"/>
                      <a:r>
                        <a:rPr lang="en-US" sz="900" dirty="0" smtClean="0"/>
                        <a:t>1000D</a:t>
                      </a: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r>
                        <a:rPr lang="en-US" sz="900" dirty="0" smtClean="0"/>
                        <a:t>3000C</a:t>
                      </a:r>
                      <a:endParaRPr lang="en-US" sz="900" dirty="0"/>
                    </a:p>
                  </a:txBody>
                  <a:tcPr marL="61703" marR="61703" marT="26030" marB="26030" anchor="ctr"/>
                </a:tc>
                <a:tc>
                  <a:txBody>
                    <a:bodyPr/>
                    <a:lstStyle/>
                    <a:p>
                      <a:pPr algn="ctr"/>
                      <a:r>
                        <a:rPr lang="en-US" sz="900" dirty="0" smtClean="0"/>
                        <a:t>3000D</a:t>
                      </a: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endParaRPr lang="en-US" sz="900" dirty="0"/>
                    </a:p>
                  </a:txBody>
                  <a:tcPr marL="61703" marR="61703" marT="26030" marB="26030" anchor="ctr"/>
                </a:tc>
              </a:tr>
              <a:tr h="3263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rgbClr val="FFFFFF"/>
                          </a:solidFill>
                        </a:rPr>
                        <a:t>FortiAuthenticator</a:t>
                      </a:r>
                      <a:r>
                        <a:rPr lang="en-US" sz="900" b="1" baseline="0" dirty="0" smtClean="0">
                          <a:solidFill>
                            <a:srgbClr val="FFFFFF"/>
                          </a:solidFill>
                        </a:rPr>
                        <a:t> </a:t>
                      </a:r>
                      <a:endParaRPr lang="en-US" sz="900" b="1" dirty="0" smtClean="0">
                        <a:solidFill>
                          <a:srgbClr val="FFFFFF"/>
                        </a:solidFill>
                      </a:endParaRPr>
                    </a:p>
                  </a:txBody>
                  <a:tcPr marL="61703" marR="61703" marT="26030" marB="26030" anchor="ctr">
                    <a:solidFill>
                      <a:srgbClr val="777777"/>
                    </a:solidFill>
                  </a:tcPr>
                </a:tc>
                <a:tc>
                  <a:txBody>
                    <a:bodyPr/>
                    <a:lstStyle/>
                    <a:p>
                      <a:pPr algn="ct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r>
                        <a:rPr lang="en-US" sz="900" dirty="0" smtClean="0"/>
                        <a:t>1000C,</a:t>
                      </a:r>
                      <a:r>
                        <a:rPr lang="en-US" sz="900" baseline="0" dirty="0" smtClean="0"/>
                        <a:t> 3000B</a:t>
                      </a:r>
                      <a:endParaRPr lang="en-US" sz="900" dirty="0"/>
                    </a:p>
                  </a:txBody>
                  <a:tcPr marL="61703" marR="61703" marT="26030" marB="26030" anchor="ctr"/>
                </a:tc>
                <a:tc>
                  <a:txBody>
                    <a:bodyPr/>
                    <a:lstStyle/>
                    <a:p>
                      <a:pPr algn="ctr"/>
                      <a:r>
                        <a:rPr lang="en-US" sz="900" dirty="0" smtClean="0"/>
                        <a:t>3000D</a:t>
                      </a: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r>
                        <a:rPr lang="en-US" sz="900" dirty="0" smtClean="0"/>
                        <a:t>1000D</a:t>
                      </a: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endParaRPr lang="en-US" sz="900" dirty="0"/>
                    </a:p>
                  </a:txBody>
                  <a:tcPr marL="61703" marR="61703" marT="26030" marB="26030" anchor="ctr"/>
                </a:tc>
              </a:tr>
              <a:tr h="3734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rgbClr val="FFFFFF"/>
                          </a:solidFill>
                        </a:rPr>
                        <a:t>FortiCache</a:t>
                      </a:r>
                    </a:p>
                  </a:txBody>
                  <a:tcPr marL="61703" marR="61703" marT="26030" marB="26030" anchor="ctr">
                    <a:solidFill>
                      <a:srgbClr val="777777"/>
                    </a:solidFill>
                  </a:tcPr>
                </a:tc>
                <a:tc>
                  <a:txBody>
                    <a:bodyPr/>
                    <a:lstStyle/>
                    <a:p>
                      <a:pPr algn="ct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r>
                        <a:rPr lang="en-US" sz="900" dirty="0" smtClean="0"/>
                        <a:t>1000C, 3000C</a:t>
                      </a:r>
                      <a:endParaRPr lang="en-US" sz="900" dirty="0"/>
                    </a:p>
                  </a:txBody>
                  <a:tcPr marL="61703" marR="61703" marT="26030" marB="26030" anchor="ctr"/>
                </a:tc>
                <a:tc>
                  <a:txBody>
                    <a:bodyPr/>
                    <a:lstStyle/>
                    <a:p>
                      <a:pPr algn="ctr"/>
                      <a:r>
                        <a:rPr lang="en-US" sz="900" dirty="0" smtClean="0"/>
                        <a:t>1000C Gen2, 3000D</a:t>
                      </a: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r>
                        <a:rPr lang="en-US" sz="900" dirty="0" smtClean="0"/>
                        <a:t>1000D</a:t>
                      </a: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endParaRPr lang="en-US" sz="900" dirty="0"/>
                    </a:p>
                  </a:txBody>
                  <a:tcPr marL="61703" marR="61703" marT="26030" marB="26030" anchor="ctr"/>
                </a:tc>
              </a:tr>
              <a:tr h="3263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rgbClr val="FFFFFF"/>
                          </a:solidFill>
                        </a:rPr>
                        <a:t>FortiSandbox</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b="1" dirty="0" smtClean="0">
                        <a:solidFill>
                          <a:srgbClr val="FFFFFF"/>
                        </a:solidFill>
                      </a:endParaRPr>
                    </a:p>
                  </a:txBody>
                  <a:tcPr marL="61703" marR="61703" marT="26030" marB="26030" anchor="ctr">
                    <a:solidFill>
                      <a:srgbClr val="777777"/>
                    </a:solidFill>
                  </a:tcPr>
                </a:tc>
                <a:tc>
                  <a:txBody>
                    <a:bodyPr/>
                    <a:lstStyle/>
                    <a:p>
                      <a:pPr algn="ct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r>
                        <a:rPr lang="en-US" sz="900" dirty="0" smtClean="0"/>
                        <a:t>3000D</a:t>
                      </a: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r>
                        <a:rPr lang="en-US" sz="900" dirty="0" smtClean="0"/>
                        <a:t>1000D</a:t>
                      </a: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endParaRPr lang="en-US" sz="900" dirty="0"/>
                    </a:p>
                  </a:txBody>
                  <a:tcPr marL="61703" marR="61703" marT="26030" marB="26030" anchor="ctr"/>
                </a:tc>
                <a:tc>
                  <a:txBody>
                    <a:bodyPr/>
                    <a:lstStyle/>
                    <a:p>
                      <a:pPr algn="ctr"/>
                      <a:endParaRPr lang="en-US" sz="900" dirty="0"/>
                    </a:p>
                  </a:txBody>
                  <a:tcPr marL="61703" marR="61703" marT="26030" marB="26030" anchor="ctr"/>
                </a:tc>
              </a:tr>
            </a:tbl>
          </a:graphicData>
        </a:graphic>
      </p:graphicFrame>
    </p:spTree>
    <p:extLst>
      <p:ext uri="{BB962C8B-B14F-4D97-AF65-F5344CB8AC3E}">
        <p14:creationId xmlns:p14="http://schemas.microsoft.com/office/powerpoint/2010/main" val="4106371844"/>
      </p:ext>
    </p:extLst>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a:solidFill>
                  <a:srgbClr val="FFFFFF"/>
                </a:solidFill>
              </a:rPr>
              <a:t>FortiOS 5.4</a:t>
            </a:r>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3705" y="2155230"/>
            <a:ext cx="548640" cy="551965"/>
          </a:xfrm>
          <a:prstGeom prst="rect">
            <a:avLst/>
          </a:prstGeom>
        </p:spPr>
      </p:pic>
    </p:spTree>
    <p:extLst>
      <p:ext uri="{BB962C8B-B14F-4D97-AF65-F5344CB8AC3E}">
        <p14:creationId xmlns:p14="http://schemas.microsoft.com/office/powerpoint/2010/main" val="1094755770"/>
      </p:ext>
    </p:extLst>
  </p:cSld>
  <p:clrMapOvr>
    <a:masterClrMapping/>
  </p:clrMapOvr>
  <p:transition>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AutoShape 4"/>
          <p:cNvSpPr>
            <a:spLocks noChangeArrowheads="1"/>
          </p:cNvSpPr>
          <p:nvPr/>
        </p:nvSpPr>
        <p:spPr bwMode="auto">
          <a:xfrm>
            <a:off x="607786" y="1044118"/>
            <a:ext cx="8383814" cy="342900"/>
          </a:xfrm>
          <a:prstGeom prst="chevron">
            <a:avLst>
              <a:gd name="adj" fmla="val 0"/>
            </a:avLst>
          </a:prstGeom>
          <a:gradFill rotWithShape="1">
            <a:gsLst>
              <a:gs pos="0">
                <a:schemeClr val="accent4">
                  <a:lumMod val="20000"/>
                  <a:lumOff val="80000"/>
                </a:schemeClr>
              </a:gs>
              <a:gs pos="100000">
                <a:schemeClr val="accent4"/>
              </a:gs>
            </a:gsLst>
            <a:lin ang="0" scaled="1"/>
          </a:gradFill>
          <a:ln w="9525">
            <a:noFill/>
            <a:miter lim="800000"/>
            <a:headEnd/>
            <a:tailEnd/>
          </a:ln>
          <a:effectLst/>
        </p:spPr>
        <p:txBody>
          <a:bodyPr wrap="none" lIns="91436" tIns="45718" rIns="91436" bIns="45718" anchor="ctr">
            <a:prstTxWarp prst="textNoShape">
              <a:avLst/>
            </a:prstTxWarp>
          </a:bodyPr>
          <a:lstStyle/>
          <a:p>
            <a:pPr>
              <a:defRPr/>
            </a:pPr>
            <a:endParaRPr lang="it-IT">
              <a:latin typeface="Arial" pitchFamily="-107" charset="0"/>
            </a:endParaRPr>
          </a:p>
        </p:txBody>
      </p:sp>
      <p:sp>
        <p:nvSpPr>
          <p:cNvPr id="21511" name="Text Box 8"/>
          <p:cNvSpPr txBox="1">
            <a:spLocks noChangeArrowheads="1"/>
          </p:cNvSpPr>
          <p:nvPr/>
        </p:nvSpPr>
        <p:spPr bwMode="auto">
          <a:xfrm>
            <a:off x="1083797" y="1044119"/>
            <a:ext cx="690085" cy="338554"/>
          </a:xfrm>
          <a:prstGeom prst="rect">
            <a:avLst/>
          </a:prstGeom>
          <a:noFill/>
          <a:ln w="9525">
            <a:noFill/>
            <a:miter lim="800000"/>
            <a:headEnd/>
            <a:tailEnd/>
          </a:ln>
        </p:spPr>
        <p:txBody>
          <a:bodyPr wrap="none" lIns="91436" tIns="45718" rIns="91436" bIns="45718">
            <a:prstTxWarp prst="textNoShape">
              <a:avLst/>
            </a:prstTxWarp>
            <a:spAutoFit/>
          </a:bodyPr>
          <a:lstStyle/>
          <a:p>
            <a:r>
              <a:rPr lang="en-US" sz="1600" i="1"/>
              <a:t>2005</a:t>
            </a:r>
          </a:p>
        </p:txBody>
      </p:sp>
      <p:sp>
        <p:nvSpPr>
          <p:cNvPr id="21513" name="Text Box 10"/>
          <p:cNvSpPr txBox="1">
            <a:spLocks noChangeArrowheads="1"/>
          </p:cNvSpPr>
          <p:nvPr/>
        </p:nvSpPr>
        <p:spPr bwMode="auto">
          <a:xfrm>
            <a:off x="2438401" y="1044119"/>
            <a:ext cx="690085" cy="338554"/>
          </a:xfrm>
          <a:prstGeom prst="rect">
            <a:avLst/>
          </a:prstGeom>
          <a:noFill/>
          <a:ln w="9525">
            <a:noFill/>
            <a:miter lim="800000"/>
            <a:headEnd/>
            <a:tailEnd/>
          </a:ln>
        </p:spPr>
        <p:txBody>
          <a:bodyPr wrap="none" lIns="91436" tIns="45718" rIns="91436" bIns="45718">
            <a:prstTxWarp prst="textNoShape">
              <a:avLst/>
            </a:prstTxWarp>
            <a:spAutoFit/>
          </a:bodyPr>
          <a:lstStyle/>
          <a:p>
            <a:r>
              <a:rPr lang="en-US" sz="1600" i="1"/>
              <a:t>2007</a:t>
            </a:r>
          </a:p>
        </p:txBody>
      </p:sp>
      <p:sp>
        <p:nvSpPr>
          <p:cNvPr id="21515" name="Text Box 12"/>
          <p:cNvSpPr txBox="1">
            <a:spLocks noChangeArrowheads="1"/>
          </p:cNvSpPr>
          <p:nvPr/>
        </p:nvSpPr>
        <p:spPr bwMode="auto">
          <a:xfrm>
            <a:off x="3581402" y="1044119"/>
            <a:ext cx="1020805" cy="338554"/>
          </a:xfrm>
          <a:prstGeom prst="rect">
            <a:avLst/>
          </a:prstGeom>
          <a:noFill/>
          <a:ln w="9525">
            <a:noFill/>
            <a:miter lim="800000"/>
            <a:headEnd/>
            <a:tailEnd/>
          </a:ln>
        </p:spPr>
        <p:txBody>
          <a:bodyPr wrap="none" lIns="91436" tIns="45718" rIns="91436" bIns="45718">
            <a:prstTxWarp prst="textNoShape">
              <a:avLst/>
            </a:prstTxWarp>
            <a:spAutoFit/>
          </a:bodyPr>
          <a:lstStyle/>
          <a:p>
            <a:r>
              <a:rPr lang="en-US" sz="1600" i="1" dirty="0"/>
              <a:t>2009/Q1</a:t>
            </a:r>
          </a:p>
        </p:txBody>
      </p:sp>
      <p:sp>
        <p:nvSpPr>
          <p:cNvPr id="21517" name="Text Box 14"/>
          <p:cNvSpPr txBox="1">
            <a:spLocks noChangeArrowheads="1"/>
          </p:cNvSpPr>
          <p:nvPr/>
        </p:nvSpPr>
        <p:spPr bwMode="auto">
          <a:xfrm>
            <a:off x="4953002" y="1044119"/>
            <a:ext cx="1020805" cy="338554"/>
          </a:xfrm>
          <a:prstGeom prst="rect">
            <a:avLst/>
          </a:prstGeom>
          <a:noFill/>
          <a:ln w="9525">
            <a:noFill/>
            <a:miter lim="800000"/>
            <a:headEnd/>
            <a:tailEnd/>
          </a:ln>
        </p:spPr>
        <p:txBody>
          <a:bodyPr wrap="none" lIns="91436" tIns="45718" rIns="91436" bIns="45718">
            <a:prstTxWarp prst="textNoShape">
              <a:avLst/>
            </a:prstTxWarp>
            <a:spAutoFit/>
          </a:bodyPr>
          <a:lstStyle/>
          <a:p>
            <a:r>
              <a:rPr lang="en-US" sz="1600" i="1" dirty="0"/>
              <a:t>2009/Q3</a:t>
            </a:r>
          </a:p>
        </p:txBody>
      </p:sp>
      <p:graphicFrame>
        <p:nvGraphicFramePr>
          <p:cNvPr id="41074" name="Group 114"/>
          <p:cNvGraphicFramePr>
            <a:graphicFrameLocks noGrp="1"/>
          </p:cNvGraphicFramePr>
          <p:nvPr>
            <p:extLst>
              <p:ext uri="{D42A27DB-BD31-4B8C-83A1-F6EECF244321}">
                <p14:modId xmlns:p14="http://schemas.microsoft.com/office/powerpoint/2010/main" val="1035883131"/>
              </p:ext>
            </p:extLst>
          </p:nvPr>
        </p:nvGraphicFramePr>
        <p:xfrm>
          <a:off x="152401" y="1444170"/>
          <a:ext cx="8839201" cy="1154906"/>
        </p:xfrm>
        <a:graphic>
          <a:graphicData uri="http://schemas.openxmlformats.org/drawingml/2006/table">
            <a:tbl>
              <a:tblPr/>
              <a:tblGrid>
                <a:gridCol w="441331"/>
                <a:gridCol w="1399645"/>
                <a:gridCol w="1399645"/>
                <a:gridCol w="1399645"/>
                <a:gridCol w="1399645"/>
                <a:gridCol w="1399645"/>
                <a:gridCol w="1399645"/>
              </a:tblGrid>
              <a:tr h="285750">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pPr>
                      <a:endParaRPr kumimoji="0" lang="it-IT" sz="1400" b="1" i="0" u="none" strike="noStrike" cap="none" normalizeH="0" baseline="0" dirty="0">
                        <a:ln>
                          <a:noFill/>
                        </a:ln>
                        <a:solidFill>
                          <a:schemeClr val="bg1"/>
                        </a:solidFill>
                        <a:effectLst/>
                        <a:latin typeface="Arial" pitchFamily="-107" charset="0"/>
                        <a:ea typeface="MS PGothic" pitchFamily="34" charset="-128"/>
                        <a:cs typeface="MS PGothic" pitchFamily="34" charset="-128"/>
                      </a:endParaRPr>
                    </a:p>
                  </a:txBody>
                  <a:tcPr marT="34290" marB="34290"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pPr>
                      <a:r>
                        <a:rPr kumimoji="0" lang="en-US" sz="1400" b="1" i="0" u="none" strike="noStrike" cap="none" normalizeH="0" baseline="0" dirty="0" smtClean="0">
                          <a:ln>
                            <a:noFill/>
                          </a:ln>
                          <a:solidFill>
                            <a:schemeClr val="bg1"/>
                          </a:solidFill>
                          <a:effectLst/>
                          <a:latin typeface="Arial" pitchFamily="-107" charset="0"/>
                          <a:ea typeface="MS PGothic" pitchFamily="34" charset="-128"/>
                          <a:cs typeface="MS PGothic" pitchFamily="34" charset="-128"/>
                        </a:rPr>
                        <a:t>V 2.8</a:t>
                      </a:r>
                      <a:endParaRPr kumimoji="0" lang="en-US" sz="1400" b="1" i="0" u="none" strike="noStrike" cap="none" normalizeH="0" baseline="0" dirty="0">
                        <a:ln>
                          <a:noFill/>
                        </a:ln>
                        <a:solidFill>
                          <a:schemeClr val="bg1"/>
                        </a:solidFill>
                        <a:effectLst/>
                        <a:latin typeface="Arial" pitchFamily="-107" charset="0"/>
                        <a:ea typeface="MS PGothic" pitchFamily="34" charset="-128"/>
                        <a:cs typeface="MS PGothic" pitchFamily="34" charset="-128"/>
                      </a:endParaRP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pPr>
                      <a:r>
                        <a:rPr kumimoji="0" lang="en-US" sz="1400" b="1" i="0" u="none" strike="noStrike" cap="none" normalizeH="0" baseline="0" dirty="0" smtClean="0">
                          <a:ln>
                            <a:noFill/>
                          </a:ln>
                          <a:solidFill>
                            <a:schemeClr val="bg1"/>
                          </a:solidFill>
                          <a:effectLst/>
                          <a:latin typeface="Arial" pitchFamily="-107" charset="0"/>
                          <a:ea typeface="MS PGothic" pitchFamily="34" charset="-128"/>
                          <a:cs typeface="MS PGothic" pitchFamily="34" charset="-128"/>
                        </a:rPr>
                        <a:t>V 3.0</a:t>
                      </a:r>
                      <a:endParaRPr kumimoji="0" lang="en-US" sz="1400" b="1" i="0" u="none" strike="noStrike" cap="none" normalizeH="0" baseline="0" dirty="0">
                        <a:ln>
                          <a:noFill/>
                        </a:ln>
                        <a:solidFill>
                          <a:schemeClr val="bg1"/>
                        </a:solidFill>
                        <a:effectLst/>
                        <a:latin typeface="Arial" pitchFamily="-107" charset="0"/>
                        <a:ea typeface="MS PGothic" pitchFamily="34" charset="-128"/>
                        <a:cs typeface="MS PGothic" pitchFamily="34" charset="-128"/>
                      </a:endParaRP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pPr>
                      <a:r>
                        <a:rPr kumimoji="0" lang="en-US" sz="1400" b="1" i="0" u="none" strike="noStrike" cap="none" normalizeH="0" baseline="0" dirty="0" smtClean="0">
                          <a:ln>
                            <a:noFill/>
                          </a:ln>
                          <a:solidFill>
                            <a:schemeClr val="bg1"/>
                          </a:solidFill>
                          <a:effectLst/>
                          <a:latin typeface="Arial" pitchFamily="-107" charset="0"/>
                          <a:ea typeface="MS PGothic" pitchFamily="34" charset="-128"/>
                          <a:cs typeface="MS PGothic" pitchFamily="34" charset="-128"/>
                        </a:rPr>
                        <a:t>V 4.0</a:t>
                      </a:r>
                      <a:endParaRPr kumimoji="0" lang="en-US" sz="1400" b="1" i="0" u="none" strike="noStrike" cap="none" normalizeH="0" baseline="0" dirty="0">
                        <a:ln>
                          <a:noFill/>
                        </a:ln>
                        <a:solidFill>
                          <a:schemeClr val="bg1"/>
                        </a:solidFill>
                        <a:effectLst/>
                        <a:latin typeface="Arial" pitchFamily="-107" charset="0"/>
                        <a:ea typeface="MS PGothic" pitchFamily="34" charset="-128"/>
                        <a:cs typeface="MS PGothic" pitchFamily="34" charset="-128"/>
                      </a:endParaRP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pPr>
                      <a:r>
                        <a:rPr kumimoji="0" lang="en-US" sz="1400" b="1" i="0" u="none" strike="noStrike" cap="none" normalizeH="0" baseline="0" dirty="0" smtClean="0">
                          <a:ln>
                            <a:noFill/>
                          </a:ln>
                          <a:solidFill>
                            <a:schemeClr val="bg1"/>
                          </a:solidFill>
                          <a:effectLst/>
                          <a:latin typeface="Arial" pitchFamily="-107" charset="0"/>
                          <a:ea typeface="MS PGothic" pitchFamily="34" charset="-128"/>
                          <a:cs typeface="MS PGothic" pitchFamily="34" charset="-128"/>
                        </a:rPr>
                        <a:t>V4.1</a:t>
                      </a:r>
                      <a:endParaRPr kumimoji="0" lang="en-US" sz="1400" b="1" i="0" u="none" strike="noStrike" cap="none" normalizeH="0" baseline="0" dirty="0">
                        <a:ln>
                          <a:noFill/>
                        </a:ln>
                        <a:solidFill>
                          <a:schemeClr val="bg1"/>
                        </a:solidFill>
                        <a:effectLst/>
                        <a:latin typeface="Arial" pitchFamily="-107" charset="0"/>
                        <a:ea typeface="MS PGothic" pitchFamily="34" charset="-128"/>
                        <a:cs typeface="MS PGothic" pitchFamily="34" charset="-128"/>
                      </a:endParaRP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pPr>
                      <a:r>
                        <a:rPr kumimoji="0" lang="en-US" sz="1400" b="1" i="0" u="none" strike="noStrike" cap="none" normalizeH="0" baseline="0" dirty="0" smtClean="0">
                          <a:ln>
                            <a:noFill/>
                          </a:ln>
                          <a:solidFill>
                            <a:schemeClr val="bg1"/>
                          </a:solidFill>
                          <a:effectLst/>
                          <a:latin typeface="Arial" pitchFamily="-107" charset="0"/>
                          <a:ea typeface="MS PGothic" pitchFamily="34" charset="-128"/>
                          <a:cs typeface="MS PGothic" pitchFamily="34" charset="-128"/>
                        </a:rPr>
                        <a:t>V 4.2</a:t>
                      </a:r>
                      <a:endParaRPr kumimoji="0" lang="en-US" sz="1400" b="1" i="0" u="none" strike="noStrike" cap="none" normalizeH="0" baseline="0" dirty="0">
                        <a:ln>
                          <a:noFill/>
                        </a:ln>
                        <a:solidFill>
                          <a:schemeClr val="bg1"/>
                        </a:solidFill>
                        <a:effectLst/>
                        <a:latin typeface="Arial" pitchFamily="-107" charset="0"/>
                        <a:ea typeface="MS PGothic" pitchFamily="34" charset="-128"/>
                        <a:cs typeface="MS PGothic" pitchFamily="34" charset="-128"/>
                      </a:endParaRP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pPr>
                      <a:r>
                        <a:rPr kumimoji="0" lang="en-US" sz="1400" b="1" i="0" u="none" strike="noStrike" cap="none" normalizeH="0" baseline="0" dirty="0" smtClean="0">
                          <a:ln>
                            <a:noFill/>
                          </a:ln>
                          <a:solidFill>
                            <a:schemeClr val="bg1"/>
                          </a:solidFill>
                          <a:effectLst/>
                          <a:latin typeface="Arial" pitchFamily="-107" charset="0"/>
                          <a:ea typeface="MS PGothic" pitchFamily="34" charset="-128"/>
                          <a:cs typeface="MS PGothic" pitchFamily="34" charset="-128"/>
                        </a:rPr>
                        <a:t>V 4.3</a:t>
                      </a:r>
                      <a:endParaRPr kumimoji="0" lang="en-US" sz="1400" b="1" i="0" u="none" strike="noStrike" cap="none" normalizeH="0" baseline="0" dirty="0">
                        <a:ln>
                          <a:noFill/>
                        </a:ln>
                        <a:solidFill>
                          <a:schemeClr val="bg1"/>
                        </a:solidFill>
                        <a:effectLst/>
                        <a:latin typeface="Arial" pitchFamily="-107" charset="0"/>
                        <a:ea typeface="MS PGothic" pitchFamily="34" charset="-128"/>
                        <a:cs typeface="MS PGothic" pitchFamily="34" charset="-128"/>
                      </a:endParaRP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solidFill>
                  </a:tcPr>
                </a:tc>
              </a:tr>
              <a:tr h="869156">
                <a:tc>
                  <a:txBody>
                    <a:bodyPr/>
                    <a:lstStyle/>
                    <a:p>
                      <a:pPr marL="0" marR="0" lvl="0" indent="0" algn="ctr" defTabSz="914400" rtl="0" eaLnBrk="1" fontAlgn="base" latinLnBrk="0" hangingPunct="1">
                        <a:lnSpc>
                          <a:spcPct val="100000"/>
                        </a:lnSpc>
                        <a:spcBef>
                          <a:spcPct val="20000"/>
                        </a:spcBef>
                        <a:spcAft>
                          <a:spcPct val="0"/>
                        </a:spcAft>
                        <a:buClr>
                          <a:srgbClr val="ED1B2D"/>
                        </a:buClr>
                        <a:buSzTx/>
                        <a:buFont typeface="Times" pitchFamily="-107" charset="0"/>
                        <a:buNone/>
                        <a:tabLst/>
                      </a:pPr>
                      <a:r>
                        <a:rPr kumimoji="0" lang="en-US" sz="900" b="1" i="0" u="none" strike="noStrike" cap="none" normalizeH="0" baseline="0" dirty="0">
                          <a:ln>
                            <a:noFill/>
                          </a:ln>
                          <a:solidFill>
                            <a:srgbClr val="262626"/>
                          </a:solidFill>
                          <a:effectLst/>
                          <a:latin typeface="Arial" pitchFamily="-107" charset="0"/>
                          <a:ea typeface="MS PGothic" pitchFamily="34" charset="-128"/>
                          <a:cs typeface="MS PGothic" pitchFamily="34" charset="-128"/>
                        </a:rPr>
                        <a:t>New Key functionalities</a:t>
                      </a:r>
                    </a:p>
                  </a:txBody>
                  <a:tcPr marT="34290" marB="34290" vert="vert270"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2"/>
                      </a:solidFill>
                      <a:prstDash val="sysDash"/>
                      <a:round/>
                      <a:headEnd type="none" w="med" len="med"/>
                      <a:tailEnd type="none" w="med" len="med"/>
                    </a:lnB>
                    <a:lnTlToBr>
                      <a:noFill/>
                    </a:lnTlToBr>
                    <a:lnBlToTr>
                      <a:noFill/>
                    </a:lnBlToTr>
                    <a:solidFill>
                      <a:schemeClr val="bg1"/>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900" b="1" i="0" u="none" strike="noStrike" cap="none" normalizeH="0" baseline="0" dirty="0">
                          <a:ln>
                            <a:noFill/>
                          </a:ln>
                          <a:solidFill>
                            <a:srgbClr val="1B232A"/>
                          </a:solidFill>
                          <a:effectLst/>
                          <a:latin typeface="Arial" pitchFamily="-107" charset="0"/>
                          <a:ea typeface="MS PGothic" pitchFamily="34" charset="-128"/>
                          <a:cs typeface="MS PGothic" pitchFamily="34" charset="-128"/>
                        </a:rPr>
                        <a:t> </a:t>
                      </a:r>
                      <a:r>
                        <a:rPr kumimoji="0" lang="en-US" sz="900" b="0" i="0" u="none" strike="noStrike" cap="none" normalizeH="0" baseline="0" dirty="0" err="1">
                          <a:ln>
                            <a:noFill/>
                          </a:ln>
                          <a:solidFill>
                            <a:srgbClr val="1B232A"/>
                          </a:solidFill>
                          <a:effectLst/>
                          <a:latin typeface="Arial" pitchFamily="-107" charset="0"/>
                          <a:ea typeface="MS PGothic" pitchFamily="34" charset="-128"/>
                          <a:cs typeface="MS PGothic" pitchFamily="34" charset="-128"/>
                        </a:rPr>
                        <a:t>Antispam</a:t>
                      </a:r>
                      <a:endParaRPr kumimoji="0" lang="en-US" sz="900" b="0" i="0" u="none" strike="noStrike" cap="none" normalizeH="0" baseline="0" dirty="0">
                        <a:ln>
                          <a:noFill/>
                        </a:ln>
                        <a:solidFill>
                          <a:srgbClr val="1B232A"/>
                        </a:solidFill>
                        <a:effectLst/>
                        <a:latin typeface="Arial" pitchFamily="-107" charset="0"/>
                        <a:ea typeface="MS PGothic" pitchFamily="34" charset="-128"/>
                        <a:cs typeface="MS PGothic" pitchFamily="34" charset="-128"/>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2"/>
                      </a:solidFill>
                      <a:prstDash val="sysDash"/>
                      <a:round/>
                      <a:headEnd type="none" w="med" len="med"/>
                      <a:tailEnd type="none" w="med" len="med"/>
                    </a:lnB>
                    <a:lnTlToBr>
                      <a:noFill/>
                    </a:lnTlToBr>
                    <a:lnBlToTr>
                      <a:noFill/>
                    </a:lnBlToTr>
                    <a:solidFill>
                      <a:schemeClr val="bg1"/>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900" b="0" i="0" u="none" strike="noStrike" cap="none" normalizeH="0" baseline="0" dirty="0" smtClean="0">
                          <a:ln>
                            <a:noFill/>
                          </a:ln>
                          <a:solidFill>
                            <a:srgbClr val="1B232A"/>
                          </a:solidFill>
                          <a:effectLst/>
                          <a:latin typeface="Arial" pitchFamily="-107" charset="0"/>
                          <a:ea typeface="MS PGothic" pitchFamily="34" charset="-128"/>
                          <a:cs typeface="MS PGothic" pitchFamily="34" charset="-128"/>
                        </a:rPr>
                        <a:t>SSL </a:t>
                      </a:r>
                      <a:r>
                        <a:rPr kumimoji="0" lang="en-US" sz="900" b="0" i="0" u="none" strike="noStrike" cap="none" normalizeH="0" baseline="0" dirty="0">
                          <a:ln>
                            <a:noFill/>
                          </a:ln>
                          <a:solidFill>
                            <a:srgbClr val="1B232A"/>
                          </a:solidFill>
                          <a:effectLst/>
                          <a:latin typeface="Arial" pitchFamily="-107" charset="0"/>
                          <a:ea typeface="MS PGothic" pitchFamily="34" charset="-128"/>
                          <a:cs typeface="MS PGothic" pitchFamily="34" charset="-128"/>
                        </a:rPr>
                        <a:t>VPN</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900" b="0" i="0" u="none" strike="noStrike" cap="none" normalizeH="0" baseline="0" dirty="0" smtClean="0">
                          <a:ln>
                            <a:noFill/>
                          </a:ln>
                          <a:solidFill>
                            <a:srgbClr val="1B232A"/>
                          </a:solidFill>
                          <a:effectLst/>
                          <a:latin typeface="Arial" pitchFamily="-107" charset="0"/>
                          <a:ea typeface="MS PGothic" pitchFamily="34" charset="-128"/>
                          <a:cs typeface="MS PGothic" pitchFamily="34" charset="-128"/>
                        </a:rPr>
                        <a:t>IM</a:t>
                      </a:r>
                      <a:r>
                        <a:rPr kumimoji="0" lang="en-US" sz="900" b="0" i="0" u="none" strike="noStrike" cap="none" normalizeH="0" baseline="0" dirty="0">
                          <a:ln>
                            <a:noFill/>
                          </a:ln>
                          <a:solidFill>
                            <a:srgbClr val="1B232A"/>
                          </a:solidFill>
                          <a:effectLst/>
                          <a:latin typeface="Arial" pitchFamily="-107" charset="0"/>
                          <a:ea typeface="MS PGothic" pitchFamily="34" charset="-128"/>
                          <a:cs typeface="MS PGothic" pitchFamily="34" charset="-128"/>
                        </a:rPr>
                        <a:t>/</a:t>
                      </a:r>
                      <a:r>
                        <a:rPr kumimoji="0" lang="en-US" sz="900" b="0" i="0" u="none" strike="noStrike" cap="none" normalizeH="0" baseline="0" dirty="0" smtClean="0">
                          <a:ln>
                            <a:noFill/>
                          </a:ln>
                          <a:solidFill>
                            <a:srgbClr val="1B232A"/>
                          </a:solidFill>
                          <a:effectLst/>
                          <a:latin typeface="Arial" pitchFamily="-107" charset="0"/>
                          <a:ea typeface="MS PGothic" pitchFamily="34" charset="-128"/>
                          <a:cs typeface="MS PGothic" pitchFamily="34" charset="-128"/>
                        </a:rPr>
                        <a:t>P2P </a:t>
                      </a:r>
                      <a:r>
                        <a:rPr kumimoji="0" lang="en-US" sz="900" b="0" i="0" u="none" strike="noStrike" cap="none" normalizeH="0" baseline="0" dirty="0" err="1" smtClean="0">
                          <a:ln>
                            <a:noFill/>
                          </a:ln>
                          <a:solidFill>
                            <a:srgbClr val="1B232A"/>
                          </a:solidFill>
                          <a:effectLst/>
                          <a:latin typeface="Arial" pitchFamily="-107" charset="0"/>
                          <a:ea typeface="MS PGothic" pitchFamily="34" charset="-128"/>
                          <a:cs typeface="MS PGothic" pitchFamily="34" charset="-128"/>
                        </a:rPr>
                        <a:t>mgmt</a:t>
                      </a:r>
                      <a:endParaRPr kumimoji="0" lang="en-US" sz="900" b="0" i="0" u="none" strike="noStrike" cap="none" normalizeH="0" baseline="0" dirty="0">
                        <a:ln>
                          <a:noFill/>
                        </a:ln>
                        <a:solidFill>
                          <a:srgbClr val="1B232A"/>
                        </a:solidFill>
                        <a:effectLst/>
                        <a:latin typeface="Arial" pitchFamily="-107" charset="0"/>
                        <a:ea typeface="MS PGothic" pitchFamily="34" charset="-128"/>
                        <a:cs typeface="MS PGothic" pitchFamily="34" charset="-128"/>
                      </a:endParaRP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endParaRPr kumimoji="0" lang="en-US" sz="900" b="0" i="0" u="none" strike="noStrike" cap="none" normalizeH="0" baseline="0" dirty="0">
                        <a:ln>
                          <a:noFill/>
                        </a:ln>
                        <a:solidFill>
                          <a:srgbClr val="1B232A"/>
                        </a:solidFill>
                        <a:effectLst/>
                        <a:latin typeface="Arial" pitchFamily="-107" charset="0"/>
                        <a:ea typeface="MS PGothic" pitchFamily="34" charset="-128"/>
                        <a:cs typeface="MS PGothic" pitchFamily="34" charset="-128"/>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2"/>
                      </a:solidFill>
                      <a:prstDash val="sysDash"/>
                      <a:round/>
                      <a:headEnd type="none" w="med" len="med"/>
                      <a:tailEnd type="none" w="med" len="med"/>
                    </a:lnB>
                    <a:lnTlToBr>
                      <a:noFill/>
                    </a:lnTlToBr>
                    <a:lnBlToTr>
                      <a:noFill/>
                    </a:lnBlToTr>
                    <a:solidFill>
                      <a:schemeClr val="bg1"/>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900" b="0" i="0" u="none" strike="noStrike" cap="none" normalizeH="0" baseline="0" dirty="0" smtClean="0">
                          <a:ln>
                            <a:noFill/>
                          </a:ln>
                          <a:solidFill>
                            <a:srgbClr val="1B232A"/>
                          </a:solidFill>
                          <a:effectLst/>
                          <a:latin typeface="Arial" pitchFamily="-107" charset="0"/>
                          <a:ea typeface="MS PGothic" pitchFamily="34" charset="-128"/>
                          <a:cs typeface="MS PGothic" pitchFamily="34" charset="-128"/>
                        </a:rPr>
                        <a:t>DLP</a:t>
                      </a:r>
                      <a:endParaRPr kumimoji="0" lang="en-US" sz="900" b="0" i="0" u="none" strike="noStrike" cap="none" normalizeH="0" baseline="0" dirty="0">
                        <a:ln>
                          <a:noFill/>
                        </a:ln>
                        <a:solidFill>
                          <a:srgbClr val="1B232A"/>
                        </a:solidFill>
                        <a:effectLst/>
                        <a:latin typeface="Arial" pitchFamily="-107" charset="0"/>
                        <a:ea typeface="MS PGothic" pitchFamily="34" charset="-128"/>
                        <a:cs typeface="MS PGothic" pitchFamily="34" charset="-128"/>
                      </a:endParaRP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900" b="0" i="0" u="none" strike="noStrike" cap="none" normalizeH="0" baseline="0" dirty="0" smtClean="0">
                          <a:ln>
                            <a:noFill/>
                          </a:ln>
                          <a:solidFill>
                            <a:srgbClr val="1B232A"/>
                          </a:solidFill>
                          <a:effectLst/>
                          <a:latin typeface="Arial" pitchFamily="-107" charset="0"/>
                          <a:ea typeface="MS PGothic" pitchFamily="34" charset="-128"/>
                          <a:cs typeface="MS PGothic" pitchFamily="34" charset="-128"/>
                        </a:rPr>
                        <a:t>WAN Opt.</a:t>
                      </a:r>
                      <a:endParaRPr kumimoji="0" lang="en-US" sz="900" b="0" i="0" u="none" strike="noStrike" cap="none" normalizeH="0" baseline="0" dirty="0">
                        <a:ln>
                          <a:noFill/>
                        </a:ln>
                        <a:solidFill>
                          <a:srgbClr val="1B232A"/>
                        </a:solidFill>
                        <a:effectLst/>
                        <a:latin typeface="Arial" pitchFamily="-107" charset="0"/>
                        <a:ea typeface="MS PGothic" pitchFamily="34" charset="-128"/>
                        <a:cs typeface="MS PGothic" pitchFamily="34" charset="-128"/>
                      </a:endParaRP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900" b="0" i="0" u="none" strike="noStrike" cap="none" normalizeH="0" baseline="0" dirty="0" smtClean="0">
                          <a:ln>
                            <a:noFill/>
                          </a:ln>
                          <a:solidFill>
                            <a:srgbClr val="1B232A"/>
                          </a:solidFill>
                          <a:effectLst/>
                          <a:latin typeface="Arial" pitchFamily="-107" charset="0"/>
                          <a:ea typeface="MS PGothic" pitchFamily="34" charset="-128"/>
                          <a:cs typeface="MS PGothic" pitchFamily="34" charset="-128"/>
                        </a:rPr>
                        <a:t>SSL </a:t>
                      </a:r>
                      <a:r>
                        <a:rPr kumimoji="0" lang="en-US" sz="900" b="0" i="0" u="none" strike="noStrike" cap="none" normalizeH="0" baseline="0" dirty="0">
                          <a:ln>
                            <a:noFill/>
                          </a:ln>
                          <a:solidFill>
                            <a:srgbClr val="1B232A"/>
                          </a:solidFill>
                          <a:effectLst/>
                          <a:latin typeface="Arial" pitchFamily="-107" charset="0"/>
                          <a:ea typeface="MS PGothic" pitchFamily="34" charset="-128"/>
                          <a:cs typeface="MS PGothic" pitchFamily="34" charset="-128"/>
                        </a:rPr>
                        <a:t>Proxy</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900" b="0" i="0" u="none" strike="noStrike" cap="none" normalizeH="0" baseline="0" dirty="0" smtClean="0">
                          <a:ln>
                            <a:noFill/>
                          </a:ln>
                          <a:solidFill>
                            <a:srgbClr val="1B232A"/>
                          </a:solidFill>
                          <a:effectLst/>
                          <a:latin typeface="Arial" pitchFamily="-107" charset="0"/>
                          <a:ea typeface="MS PGothic" pitchFamily="34" charset="-128"/>
                          <a:cs typeface="MS PGothic" pitchFamily="34" charset="-128"/>
                        </a:rPr>
                        <a:t>App </a:t>
                      </a:r>
                      <a:r>
                        <a:rPr kumimoji="0" lang="en-US" sz="900" b="0" i="0" u="none" strike="noStrike" cap="none" normalizeH="0" baseline="0" dirty="0">
                          <a:ln>
                            <a:noFill/>
                          </a:ln>
                          <a:solidFill>
                            <a:srgbClr val="1B232A"/>
                          </a:solidFill>
                          <a:effectLst/>
                          <a:latin typeface="Arial" pitchFamily="-107" charset="0"/>
                          <a:ea typeface="MS PGothic" pitchFamily="34" charset="-128"/>
                          <a:cs typeface="MS PGothic" pitchFamily="34" charset="-128"/>
                        </a:rPr>
                        <a:t>Control</a:t>
                      </a: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2"/>
                      </a:solidFill>
                      <a:prstDash val="sysDash"/>
                      <a:round/>
                      <a:headEnd type="none" w="med" len="med"/>
                      <a:tailEnd type="none" w="med" len="med"/>
                    </a:lnB>
                    <a:lnTlToBr>
                      <a:noFill/>
                    </a:lnTlToBr>
                    <a:lnBlToTr>
                      <a:noFill/>
                    </a:lnBlToTr>
                    <a:solidFill>
                      <a:schemeClr val="bg1"/>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900" b="0" i="0" u="none" strike="noStrike" cap="none" normalizeH="0" baseline="0" dirty="0" smtClean="0">
                          <a:ln>
                            <a:noFill/>
                          </a:ln>
                          <a:solidFill>
                            <a:srgbClr val="1B232A"/>
                          </a:solidFill>
                          <a:effectLst/>
                          <a:latin typeface="Arial" pitchFamily="-107" charset="0"/>
                          <a:ea typeface="MS PGothic" pitchFamily="34" charset="-128"/>
                          <a:cs typeface="MS PGothic" pitchFamily="34" charset="-128"/>
                        </a:rPr>
                        <a:t>Wireless ctrl</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900" b="0" i="0" u="none" strike="noStrike" cap="none" normalizeH="0" baseline="0" dirty="0" smtClean="0">
                          <a:ln>
                            <a:noFill/>
                          </a:ln>
                          <a:solidFill>
                            <a:srgbClr val="1B232A"/>
                          </a:solidFill>
                          <a:effectLst/>
                          <a:latin typeface="Arial" pitchFamily="-107" charset="0"/>
                          <a:ea typeface="MS PGothic" pitchFamily="34" charset="-128"/>
                          <a:cs typeface="MS PGothic" pitchFamily="34" charset="-128"/>
                        </a:rPr>
                        <a:t>IPv6 UTM</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900" b="0" i="0" u="none" strike="noStrike" cap="none" normalizeH="0" baseline="0" dirty="0" smtClean="0">
                          <a:ln>
                            <a:noFill/>
                          </a:ln>
                          <a:solidFill>
                            <a:srgbClr val="1B232A"/>
                          </a:solidFill>
                          <a:effectLst/>
                          <a:latin typeface="Arial" pitchFamily="-107" charset="0"/>
                          <a:ea typeface="MS PGothic" pitchFamily="34" charset="-128"/>
                          <a:cs typeface="MS PGothic" pitchFamily="34" charset="-128"/>
                        </a:rPr>
                        <a:t>SQL Logging</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endParaRPr kumimoji="0" lang="it-IT" sz="800" b="0" i="0" u="none" strike="noStrike" cap="none" normalizeH="0" baseline="0" dirty="0">
                        <a:ln>
                          <a:noFill/>
                        </a:ln>
                        <a:solidFill>
                          <a:srgbClr val="1B232A"/>
                        </a:solidFill>
                        <a:effectLst/>
                        <a:latin typeface="Arial" pitchFamily="-107" charset="0"/>
                        <a:ea typeface="MS PGothic" pitchFamily="34" charset="-128"/>
                        <a:cs typeface="MS PGothic" pitchFamily="34" charset="-128"/>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2"/>
                      </a:solidFill>
                      <a:prstDash val="sysDash"/>
                      <a:round/>
                      <a:headEnd type="none" w="med" len="med"/>
                      <a:tailEnd type="none" w="med" len="med"/>
                    </a:lnB>
                    <a:lnTlToBr>
                      <a:noFill/>
                    </a:lnTlToBr>
                    <a:lnBlToTr>
                      <a:noFill/>
                    </a:lnBlToTr>
                    <a:solidFill>
                      <a:schemeClr val="bg1"/>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it-IT" sz="900" b="0" i="0" u="none" strike="noStrike" cap="none" normalizeH="0" baseline="0" dirty="0" smtClean="0">
                          <a:ln>
                            <a:noFill/>
                          </a:ln>
                          <a:solidFill>
                            <a:srgbClr val="1B232A"/>
                          </a:solidFill>
                          <a:effectLst/>
                          <a:latin typeface="Arial" pitchFamily="-107" charset="0"/>
                          <a:ea typeface="MS PGothic" pitchFamily="34" charset="-128"/>
                          <a:cs typeface="MS PGothic" pitchFamily="34" charset="-128"/>
                        </a:rPr>
                        <a:t>New GUI</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it-IT" sz="900" b="0" i="0" u="none" strike="noStrike" cap="none" normalizeH="0" baseline="0" dirty="0" smtClean="0">
                          <a:ln>
                            <a:noFill/>
                          </a:ln>
                          <a:solidFill>
                            <a:srgbClr val="1B232A"/>
                          </a:solidFill>
                          <a:effectLst/>
                          <a:latin typeface="Arial" pitchFamily="-107" charset="0"/>
                          <a:ea typeface="MS PGothic" pitchFamily="34" charset="-128"/>
                          <a:cs typeface="MS PGothic" pitchFamily="34" charset="-128"/>
                        </a:rPr>
                        <a:t>Network VM</a:t>
                      </a:r>
                      <a:endParaRPr kumimoji="0" lang="it-IT" sz="900" b="0" i="0" u="none" strike="noStrike" cap="none" normalizeH="0" baseline="0" dirty="0">
                        <a:ln>
                          <a:noFill/>
                        </a:ln>
                        <a:solidFill>
                          <a:srgbClr val="1B232A"/>
                        </a:solidFill>
                        <a:effectLst/>
                        <a:latin typeface="Arial" pitchFamily="-107" charset="0"/>
                        <a:ea typeface="MS PGothic" pitchFamily="34" charset="-128"/>
                        <a:cs typeface="MS PGothic" pitchFamily="34" charset="-128"/>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2"/>
                      </a:solidFill>
                      <a:prstDash val="sysDash"/>
                      <a:round/>
                      <a:headEnd type="none" w="med" len="med"/>
                      <a:tailEnd type="none" w="med" len="med"/>
                    </a:lnB>
                    <a:lnTlToBr>
                      <a:noFill/>
                    </a:lnTlToBr>
                    <a:lnBlToTr>
                      <a:noFill/>
                    </a:lnBlToTr>
                    <a:solidFill>
                      <a:schemeClr val="bg1"/>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it-IT" sz="900" b="0" i="0" u="none" strike="noStrike" cap="none" normalizeH="0" baseline="0" dirty="0" err="1" smtClean="0">
                          <a:ln>
                            <a:noFill/>
                          </a:ln>
                          <a:solidFill>
                            <a:srgbClr val="1B232A"/>
                          </a:solidFill>
                          <a:effectLst/>
                          <a:latin typeface="Arial" pitchFamily="-107" charset="0"/>
                          <a:ea typeface="MS PGothic" pitchFamily="34" charset="-128"/>
                          <a:cs typeface="MS PGothic" pitchFamily="34" charset="-128"/>
                        </a:rPr>
                        <a:t>Token</a:t>
                      </a:r>
                      <a:r>
                        <a:rPr kumimoji="0" lang="it-IT" sz="900" b="0" i="0" u="none" strike="noStrike" cap="none" normalizeH="0" baseline="0" dirty="0" smtClean="0">
                          <a:ln>
                            <a:noFill/>
                          </a:ln>
                          <a:solidFill>
                            <a:srgbClr val="1B232A"/>
                          </a:solidFill>
                          <a:effectLst/>
                          <a:latin typeface="Arial" pitchFamily="-107" charset="0"/>
                          <a:ea typeface="MS PGothic" pitchFamily="34" charset="-128"/>
                          <a:cs typeface="MS PGothic" pitchFamily="34" charset="-128"/>
                        </a:rPr>
                        <a:t> Server</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it-IT" sz="900" b="0" i="0" u="none" strike="noStrike" cap="none" normalizeH="0" baseline="0" dirty="0" smtClean="0">
                          <a:ln>
                            <a:noFill/>
                          </a:ln>
                          <a:solidFill>
                            <a:srgbClr val="1B232A"/>
                          </a:solidFill>
                          <a:effectLst/>
                          <a:latin typeface="Arial" pitchFamily="-107" charset="0"/>
                          <a:ea typeface="MS PGothic" pitchFamily="34" charset="-128"/>
                          <a:cs typeface="MS PGothic" pitchFamily="34" charset="-128"/>
                        </a:rPr>
                        <a:t>ICAP</a:t>
                      </a: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2"/>
                      </a:solidFill>
                      <a:prstDash val="sysDash"/>
                      <a:round/>
                      <a:headEnd type="none" w="med" len="med"/>
                      <a:tailEnd type="none" w="med" len="med"/>
                    </a:lnB>
                    <a:lnTlToBr>
                      <a:noFill/>
                    </a:lnTlToBr>
                    <a:lnBlToTr>
                      <a:noFill/>
                    </a:lnBlToTr>
                    <a:solidFill>
                      <a:schemeClr val="bg1"/>
                    </a:solidFill>
                  </a:tcPr>
                </a:tc>
              </a:tr>
            </a:tbl>
          </a:graphicData>
        </a:graphic>
      </p:graphicFrame>
      <p:sp>
        <p:nvSpPr>
          <p:cNvPr id="5" name="Title 4"/>
          <p:cNvSpPr>
            <a:spLocks noGrp="1"/>
          </p:cNvSpPr>
          <p:nvPr>
            <p:ph type="title"/>
          </p:nvPr>
        </p:nvSpPr>
        <p:spPr/>
        <p:txBody>
          <a:bodyPr/>
          <a:lstStyle/>
          <a:p>
            <a:r>
              <a:rPr lang="en-US" dirty="0" smtClean="0">
                <a:latin typeface="Arial" charset="0"/>
              </a:rPr>
              <a:t>FortiOS Software Evolution</a:t>
            </a:r>
            <a:endParaRPr lang="en-US" dirty="0"/>
          </a:p>
        </p:txBody>
      </p:sp>
      <p:sp>
        <p:nvSpPr>
          <p:cNvPr id="15" name="Text Box 14"/>
          <p:cNvSpPr txBox="1">
            <a:spLocks noChangeArrowheads="1"/>
          </p:cNvSpPr>
          <p:nvPr/>
        </p:nvSpPr>
        <p:spPr bwMode="auto">
          <a:xfrm>
            <a:off x="6172202" y="1044119"/>
            <a:ext cx="1020805" cy="338554"/>
          </a:xfrm>
          <a:prstGeom prst="rect">
            <a:avLst/>
          </a:prstGeom>
          <a:noFill/>
          <a:ln w="9525">
            <a:noFill/>
            <a:miter lim="800000"/>
            <a:headEnd/>
            <a:tailEnd/>
          </a:ln>
        </p:spPr>
        <p:txBody>
          <a:bodyPr wrap="none" lIns="91436" tIns="45718" rIns="91436" bIns="45718">
            <a:prstTxWarp prst="textNoShape">
              <a:avLst/>
            </a:prstTxWarp>
            <a:spAutoFit/>
          </a:bodyPr>
          <a:lstStyle/>
          <a:p>
            <a:r>
              <a:rPr lang="en-US" sz="1600" i="1" dirty="0"/>
              <a:t>2010/Q1</a:t>
            </a:r>
          </a:p>
        </p:txBody>
      </p:sp>
      <p:sp>
        <p:nvSpPr>
          <p:cNvPr id="26" name="Text Box 14"/>
          <p:cNvSpPr txBox="1">
            <a:spLocks noChangeArrowheads="1"/>
          </p:cNvSpPr>
          <p:nvPr/>
        </p:nvSpPr>
        <p:spPr bwMode="auto">
          <a:xfrm>
            <a:off x="7696201" y="1044119"/>
            <a:ext cx="1005576" cy="338554"/>
          </a:xfrm>
          <a:prstGeom prst="rect">
            <a:avLst/>
          </a:prstGeom>
          <a:noFill/>
          <a:ln w="9525">
            <a:noFill/>
            <a:miter lim="800000"/>
            <a:headEnd/>
            <a:tailEnd/>
          </a:ln>
        </p:spPr>
        <p:txBody>
          <a:bodyPr wrap="none" lIns="91436" tIns="45718" rIns="91436" bIns="45718">
            <a:prstTxWarp prst="textNoShape">
              <a:avLst/>
            </a:prstTxWarp>
            <a:spAutoFit/>
          </a:bodyPr>
          <a:lstStyle/>
          <a:p>
            <a:r>
              <a:rPr lang="en-US" sz="1600" i="1" dirty="0"/>
              <a:t>2011/Q3</a:t>
            </a:r>
          </a:p>
        </p:txBody>
      </p:sp>
      <p:sp>
        <p:nvSpPr>
          <p:cNvPr id="39" name="AutoShape 4"/>
          <p:cNvSpPr>
            <a:spLocks noChangeArrowheads="1"/>
          </p:cNvSpPr>
          <p:nvPr/>
        </p:nvSpPr>
        <p:spPr bwMode="auto">
          <a:xfrm>
            <a:off x="607786" y="2701468"/>
            <a:ext cx="8383814" cy="342900"/>
          </a:xfrm>
          <a:custGeom>
            <a:avLst/>
            <a:gdLst>
              <a:gd name="connsiteX0" fmla="*/ 0 w 8305800"/>
              <a:gd name="connsiteY0" fmla="*/ 0 h 457200"/>
              <a:gd name="connsiteX1" fmla="*/ 8140755 w 8305800"/>
              <a:gd name="connsiteY1" fmla="*/ 0 h 457200"/>
              <a:gd name="connsiteX2" fmla="*/ 8305800 w 8305800"/>
              <a:gd name="connsiteY2" fmla="*/ 228600 h 457200"/>
              <a:gd name="connsiteX3" fmla="*/ 8140755 w 8305800"/>
              <a:gd name="connsiteY3" fmla="*/ 457200 h 457200"/>
              <a:gd name="connsiteX4" fmla="*/ 0 w 8305800"/>
              <a:gd name="connsiteY4" fmla="*/ 457200 h 457200"/>
              <a:gd name="connsiteX5" fmla="*/ 165045 w 8305800"/>
              <a:gd name="connsiteY5" fmla="*/ 228600 h 457200"/>
              <a:gd name="connsiteX6" fmla="*/ 0 w 8305800"/>
              <a:gd name="connsiteY6" fmla="*/ 0 h 457200"/>
              <a:gd name="connsiteX0" fmla="*/ 0 w 8305800"/>
              <a:gd name="connsiteY0" fmla="*/ 0 h 457200"/>
              <a:gd name="connsiteX1" fmla="*/ 8140755 w 8305800"/>
              <a:gd name="connsiteY1" fmla="*/ 0 h 457200"/>
              <a:gd name="connsiteX2" fmla="*/ 8305800 w 8305800"/>
              <a:gd name="connsiteY2" fmla="*/ 228600 h 457200"/>
              <a:gd name="connsiteX3" fmla="*/ 8140755 w 8305800"/>
              <a:gd name="connsiteY3" fmla="*/ 457200 h 457200"/>
              <a:gd name="connsiteX4" fmla="*/ 0 w 8305800"/>
              <a:gd name="connsiteY4" fmla="*/ 457200 h 457200"/>
              <a:gd name="connsiteX5" fmla="*/ 0 w 8305800"/>
              <a:gd name="connsiteY5"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5800" h="457200">
                <a:moveTo>
                  <a:pt x="0" y="0"/>
                </a:moveTo>
                <a:lnTo>
                  <a:pt x="8140755" y="0"/>
                </a:lnTo>
                <a:lnTo>
                  <a:pt x="8305800" y="228600"/>
                </a:lnTo>
                <a:lnTo>
                  <a:pt x="8140755" y="457200"/>
                </a:lnTo>
                <a:lnTo>
                  <a:pt x="0" y="457200"/>
                </a:lnTo>
                <a:lnTo>
                  <a:pt x="0" y="0"/>
                </a:lnTo>
                <a:close/>
              </a:path>
            </a:pathLst>
          </a:custGeom>
          <a:gradFill rotWithShape="1">
            <a:gsLst>
              <a:gs pos="0">
                <a:schemeClr val="accent4">
                  <a:lumMod val="20000"/>
                  <a:lumOff val="80000"/>
                </a:schemeClr>
              </a:gs>
              <a:gs pos="100000">
                <a:schemeClr val="accent4"/>
              </a:gs>
            </a:gsLst>
            <a:lin ang="0" scaled="1"/>
          </a:gradFill>
          <a:ln w="9525">
            <a:noFill/>
            <a:miter lim="800000"/>
            <a:headEnd/>
            <a:tailEnd/>
          </a:ln>
          <a:effectLst/>
        </p:spPr>
        <p:txBody>
          <a:bodyPr wrap="none" lIns="91436" tIns="45718" rIns="91436" bIns="45718" anchor="ctr">
            <a:prstTxWarp prst="textNoShape">
              <a:avLst/>
            </a:prstTxWarp>
          </a:bodyPr>
          <a:lstStyle/>
          <a:p>
            <a:pPr>
              <a:defRPr/>
            </a:pPr>
            <a:endParaRPr lang="it-IT">
              <a:latin typeface="Arial" pitchFamily="-107" charset="0"/>
            </a:endParaRPr>
          </a:p>
        </p:txBody>
      </p:sp>
      <p:sp>
        <p:nvSpPr>
          <p:cNvPr id="41" name="Text Box 8"/>
          <p:cNvSpPr txBox="1">
            <a:spLocks noChangeArrowheads="1"/>
          </p:cNvSpPr>
          <p:nvPr/>
        </p:nvSpPr>
        <p:spPr bwMode="auto">
          <a:xfrm>
            <a:off x="1083798" y="2701469"/>
            <a:ext cx="1020805" cy="584776"/>
          </a:xfrm>
          <a:prstGeom prst="rect">
            <a:avLst/>
          </a:prstGeom>
          <a:noFill/>
          <a:ln w="9525">
            <a:noFill/>
            <a:miter lim="800000"/>
            <a:headEnd/>
            <a:tailEnd/>
          </a:ln>
        </p:spPr>
        <p:txBody>
          <a:bodyPr wrap="none" lIns="91436" tIns="45718" rIns="91436" bIns="45718">
            <a:prstTxWarp prst="textNoShape">
              <a:avLst/>
            </a:prstTxWarp>
            <a:spAutoFit/>
          </a:bodyPr>
          <a:lstStyle/>
          <a:p>
            <a:r>
              <a:rPr lang="en-US" sz="1600" i="1" dirty="0"/>
              <a:t>2012/Q4</a:t>
            </a:r>
          </a:p>
          <a:p>
            <a:endParaRPr lang="en-US" sz="1600" i="1" dirty="0"/>
          </a:p>
        </p:txBody>
      </p:sp>
      <p:sp>
        <p:nvSpPr>
          <p:cNvPr id="43" name="Text Box 10"/>
          <p:cNvSpPr txBox="1">
            <a:spLocks noChangeArrowheads="1"/>
          </p:cNvSpPr>
          <p:nvPr/>
        </p:nvSpPr>
        <p:spPr bwMode="auto">
          <a:xfrm>
            <a:off x="2241857" y="2701469"/>
            <a:ext cx="1020805" cy="338554"/>
          </a:xfrm>
          <a:prstGeom prst="rect">
            <a:avLst/>
          </a:prstGeom>
          <a:noFill/>
          <a:ln w="9525">
            <a:noFill/>
            <a:miter lim="800000"/>
            <a:headEnd/>
            <a:tailEnd/>
          </a:ln>
        </p:spPr>
        <p:txBody>
          <a:bodyPr wrap="none" lIns="91436" tIns="45718" rIns="91436" bIns="45718">
            <a:prstTxWarp prst="textNoShape">
              <a:avLst/>
            </a:prstTxWarp>
            <a:spAutoFit/>
          </a:bodyPr>
          <a:lstStyle/>
          <a:p>
            <a:r>
              <a:rPr lang="en-US" sz="1600" i="1" dirty="0"/>
              <a:t>2014/Q2</a:t>
            </a:r>
          </a:p>
        </p:txBody>
      </p:sp>
      <p:graphicFrame>
        <p:nvGraphicFramePr>
          <p:cNvPr id="48" name="Group 114"/>
          <p:cNvGraphicFramePr>
            <a:graphicFrameLocks noGrp="1"/>
          </p:cNvGraphicFramePr>
          <p:nvPr>
            <p:extLst>
              <p:ext uri="{D42A27DB-BD31-4B8C-83A1-F6EECF244321}">
                <p14:modId xmlns:p14="http://schemas.microsoft.com/office/powerpoint/2010/main" val="3848701172"/>
              </p:ext>
            </p:extLst>
          </p:nvPr>
        </p:nvGraphicFramePr>
        <p:xfrm>
          <a:off x="152401" y="3101519"/>
          <a:ext cx="8839201" cy="1533906"/>
        </p:xfrm>
        <a:graphic>
          <a:graphicData uri="http://schemas.openxmlformats.org/drawingml/2006/table">
            <a:tbl>
              <a:tblPr/>
              <a:tblGrid>
                <a:gridCol w="441331"/>
                <a:gridCol w="1399645"/>
                <a:gridCol w="1399645"/>
                <a:gridCol w="1399645"/>
                <a:gridCol w="1399645"/>
                <a:gridCol w="1399645"/>
                <a:gridCol w="1399645"/>
              </a:tblGrid>
              <a:tr h="285750">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pPr>
                      <a:endParaRPr kumimoji="0" lang="it-IT" sz="1400" b="1" i="0" u="none" strike="noStrike" cap="none" normalizeH="0" baseline="0" dirty="0">
                        <a:ln>
                          <a:noFill/>
                        </a:ln>
                        <a:solidFill>
                          <a:schemeClr val="bg1"/>
                        </a:solidFill>
                        <a:effectLst/>
                        <a:latin typeface="Arial" pitchFamily="-107" charset="0"/>
                        <a:ea typeface="MS PGothic" pitchFamily="34" charset="-128"/>
                        <a:cs typeface="MS PGothic" pitchFamily="34" charset="-128"/>
                      </a:endParaRPr>
                    </a:p>
                  </a:txBody>
                  <a:tcPr marT="34290" marB="34290"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defRPr/>
                      </a:pPr>
                      <a:r>
                        <a:rPr kumimoji="0" lang="en-US" sz="1400" b="1" i="0" u="none" strike="noStrike" cap="none" normalizeH="0" baseline="0" dirty="0" smtClean="0">
                          <a:ln>
                            <a:noFill/>
                          </a:ln>
                          <a:solidFill>
                            <a:schemeClr val="bg1"/>
                          </a:solidFill>
                          <a:effectLst/>
                          <a:latin typeface="Arial" pitchFamily="-107" charset="0"/>
                          <a:ea typeface="MS PGothic" pitchFamily="34" charset="-128"/>
                          <a:cs typeface="MS PGothic" pitchFamily="34" charset="-128"/>
                        </a:rPr>
                        <a:t>V 5.0</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2C3945"/>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pPr>
                      <a:r>
                        <a:rPr kumimoji="0" lang="en-US" sz="1400" b="1" i="0" u="none" strike="noStrike" cap="none" normalizeH="0" baseline="0" dirty="0" smtClean="0">
                          <a:ln>
                            <a:noFill/>
                          </a:ln>
                          <a:solidFill>
                            <a:schemeClr val="bg1"/>
                          </a:solidFill>
                          <a:effectLst/>
                          <a:latin typeface="Arial" pitchFamily="-107" charset="0"/>
                          <a:ea typeface="MS PGothic" pitchFamily="34" charset="-128"/>
                          <a:cs typeface="MS PGothic" pitchFamily="34" charset="-128"/>
                        </a:rPr>
                        <a:t>V 5.2</a:t>
                      </a:r>
                      <a:endParaRPr kumimoji="0" lang="en-US" sz="1400" b="1" i="0" u="none" strike="noStrike" cap="none" normalizeH="0" baseline="0" dirty="0">
                        <a:ln>
                          <a:noFill/>
                        </a:ln>
                        <a:solidFill>
                          <a:schemeClr val="bg1"/>
                        </a:solidFill>
                        <a:effectLst/>
                        <a:latin typeface="Arial" pitchFamily="-107" charset="0"/>
                        <a:ea typeface="MS PGothic" pitchFamily="34" charset="-128"/>
                        <a:cs typeface="MS PGothic" pitchFamily="34" charset="-128"/>
                      </a:endParaRP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2C3945"/>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defRPr/>
                      </a:pPr>
                      <a:r>
                        <a:rPr kumimoji="0" lang="en-US" sz="1400" b="1" i="0" u="none" strike="noStrike" cap="none" normalizeH="0" baseline="0" dirty="0" smtClean="0">
                          <a:ln>
                            <a:noFill/>
                          </a:ln>
                          <a:solidFill>
                            <a:schemeClr val="bg1"/>
                          </a:solidFill>
                          <a:effectLst/>
                          <a:latin typeface="Arial" pitchFamily="-107" charset="0"/>
                          <a:ea typeface="MS PGothic" pitchFamily="34" charset="-128"/>
                          <a:cs typeface="MS PGothic" pitchFamily="34" charset="-128"/>
                        </a:rPr>
                        <a:t>V 5.4</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2C3945"/>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pPr>
                      <a:endParaRPr kumimoji="0" lang="en-US" sz="1400" b="1" i="0" u="none" strike="noStrike" cap="none" normalizeH="0" baseline="0" dirty="0">
                        <a:ln>
                          <a:noFill/>
                        </a:ln>
                        <a:solidFill>
                          <a:schemeClr val="bg1"/>
                        </a:solidFill>
                        <a:effectLst/>
                        <a:latin typeface="Arial" pitchFamily="-107" charset="0"/>
                        <a:ea typeface="MS PGothic" pitchFamily="34" charset="-128"/>
                        <a:cs typeface="MS PGothic" pitchFamily="34" charset="-128"/>
                      </a:endParaRP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2C3945"/>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pPr>
                      <a:endParaRPr kumimoji="0" lang="en-US" sz="1400" b="1" i="0" u="none" strike="noStrike" cap="none" normalizeH="0" baseline="0" dirty="0">
                        <a:ln>
                          <a:noFill/>
                        </a:ln>
                        <a:solidFill>
                          <a:schemeClr val="bg1"/>
                        </a:solidFill>
                        <a:effectLst/>
                        <a:latin typeface="Arial" pitchFamily="-107" charset="0"/>
                        <a:ea typeface="MS PGothic" pitchFamily="34" charset="-128"/>
                        <a:cs typeface="MS PGothic" pitchFamily="34" charset="-128"/>
                      </a:endParaRP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2C3945"/>
                    </a:solidFill>
                  </a:tcPr>
                </a:tc>
                <a:tc>
                  <a:txBody>
                    <a:bodyPr/>
                    <a:lstStyle/>
                    <a:p>
                      <a:pPr marL="0" marR="0" lvl="0" indent="0" algn="l" defTabSz="914400" rtl="0" eaLnBrk="1" fontAlgn="base" latinLnBrk="0" hangingPunct="1">
                        <a:lnSpc>
                          <a:spcPct val="100000"/>
                        </a:lnSpc>
                        <a:spcBef>
                          <a:spcPct val="20000"/>
                        </a:spcBef>
                        <a:spcAft>
                          <a:spcPct val="0"/>
                        </a:spcAft>
                        <a:buClr>
                          <a:srgbClr val="ED1B2D"/>
                        </a:buClr>
                        <a:buSzTx/>
                        <a:buFont typeface="Times" pitchFamily="-107" charset="0"/>
                        <a:buNone/>
                        <a:tabLst/>
                      </a:pPr>
                      <a:endParaRPr kumimoji="0" lang="en-US" sz="1400" b="1" i="0" u="none" strike="noStrike" cap="none" normalizeH="0" baseline="0" dirty="0">
                        <a:ln>
                          <a:noFill/>
                        </a:ln>
                        <a:solidFill>
                          <a:schemeClr val="bg1"/>
                        </a:solidFill>
                        <a:effectLst/>
                        <a:latin typeface="Arial" pitchFamily="-107" charset="0"/>
                        <a:ea typeface="MS PGothic" pitchFamily="34" charset="-128"/>
                        <a:cs typeface="MS PGothic" pitchFamily="34" charset="-128"/>
                      </a:endParaRP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2C3945"/>
                    </a:solidFill>
                  </a:tcPr>
                </a:tc>
              </a:tr>
              <a:tr h="1248156">
                <a:tc>
                  <a:txBody>
                    <a:bodyPr/>
                    <a:lstStyle/>
                    <a:p>
                      <a:pPr marL="0" marR="0" lvl="0" indent="0" algn="ctr" defTabSz="914400" rtl="0" eaLnBrk="1" fontAlgn="base" latinLnBrk="0" hangingPunct="1">
                        <a:lnSpc>
                          <a:spcPct val="100000"/>
                        </a:lnSpc>
                        <a:spcBef>
                          <a:spcPct val="20000"/>
                        </a:spcBef>
                        <a:spcAft>
                          <a:spcPct val="0"/>
                        </a:spcAft>
                        <a:buClr>
                          <a:srgbClr val="ED1B2D"/>
                        </a:buClr>
                        <a:buSzTx/>
                        <a:buFont typeface="Times" pitchFamily="-107" charset="0"/>
                        <a:buNone/>
                        <a:tabLst/>
                      </a:pPr>
                      <a:r>
                        <a:rPr kumimoji="0" lang="en-US" sz="900" b="1" i="0" u="none" strike="noStrike" cap="none" normalizeH="0" baseline="0" dirty="0">
                          <a:ln>
                            <a:noFill/>
                          </a:ln>
                          <a:solidFill>
                            <a:srgbClr val="262626"/>
                          </a:solidFill>
                          <a:effectLst/>
                          <a:latin typeface="Arial" pitchFamily="-107" charset="0"/>
                          <a:ea typeface="MS PGothic" pitchFamily="34" charset="-128"/>
                          <a:cs typeface="MS PGothic" pitchFamily="34" charset="-128"/>
                        </a:rPr>
                        <a:t>New Key functionalities</a:t>
                      </a:r>
                    </a:p>
                  </a:txBody>
                  <a:tcPr marT="34290" marB="34290" vert="vert270"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2"/>
                      </a:solidFill>
                      <a:prstDash val="sysDash"/>
                      <a:round/>
                      <a:headEnd type="none" w="med" len="med"/>
                      <a:tailEnd type="none" w="med" len="med"/>
                    </a:lnB>
                    <a:lnTlToBr>
                      <a:noFill/>
                    </a:lnTlToBr>
                    <a:lnBlToTr>
                      <a:noFill/>
                    </a:lnBlToTr>
                    <a:solidFill>
                      <a:schemeClr val="bg1"/>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900" b="0" i="0" u="none" strike="noStrike" cap="none" normalizeH="0" baseline="0" noProof="0" dirty="0" smtClean="0">
                          <a:ln>
                            <a:noFill/>
                          </a:ln>
                          <a:solidFill>
                            <a:srgbClr val="1B232A"/>
                          </a:solidFill>
                          <a:effectLst/>
                          <a:latin typeface="Arial" pitchFamily="-107" charset="0"/>
                          <a:ea typeface="MS PGothic" pitchFamily="34" charset="-128"/>
                          <a:cs typeface="MS PGothic" pitchFamily="34" charset="-128"/>
                        </a:rPr>
                        <a:t>Client reputation</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900" b="0" i="0" u="none" strike="noStrike" cap="none" normalizeH="0" baseline="0" noProof="0" dirty="0" smtClean="0">
                          <a:ln>
                            <a:noFill/>
                          </a:ln>
                          <a:solidFill>
                            <a:srgbClr val="1B232A"/>
                          </a:solidFill>
                          <a:effectLst/>
                          <a:latin typeface="Arial" pitchFamily="-107" charset="0"/>
                          <a:ea typeface="MS PGothic" pitchFamily="34" charset="-128"/>
                          <a:cs typeface="MS PGothic" pitchFamily="34" charset="-128"/>
                        </a:rPr>
                        <a:t>Sandbox integration</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900" b="0" i="0" u="none" strike="noStrike" cap="none" normalizeH="0" baseline="0" noProof="0" dirty="0" smtClean="0">
                          <a:ln>
                            <a:noFill/>
                          </a:ln>
                          <a:solidFill>
                            <a:srgbClr val="1B232A"/>
                          </a:solidFill>
                          <a:effectLst/>
                          <a:latin typeface="Arial" pitchFamily="-107" charset="0"/>
                          <a:ea typeface="MS PGothic" pitchFamily="34" charset="-128"/>
                          <a:cs typeface="MS PGothic" pitchFamily="34" charset="-128"/>
                        </a:rPr>
                        <a:t>Endpoint control</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900" b="0" i="0" u="none" strike="noStrike" cap="none" normalizeH="0" baseline="0" noProof="0" dirty="0" smtClean="0">
                          <a:ln>
                            <a:noFill/>
                          </a:ln>
                          <a:solidFill>
                            <a:srgbClr val="1B232A"/>
                          </a:solidFill>
                          <a:effectLst/>
                          <a:latin typeface="Arial" pitchFamily="-107" charset="0"/>
                          <a:ea typeface="MS PGothic" pitchFamily="34" charset="-128"/>
                          <a:cs typeface="MS PGothic" pitchFamily="34" charset="-128"/>
                        </a:rPr>
                        <a:t>Device based policy</a:t>
                      </a: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2"/>
                      </a:solidFill>
                      <a:prstDash val="sysDash"/>
                      <a:round/>
                      <a:headEnd type="none" w="med" len="med"/>
                      <a:tailEnd type="none" w="med" len="med"/>
                    </a:lnB>
                    <a:lnTlToBr>
                      <a:noFill/>
                    </a:lnTlToBr>
                    <a:lnBlToTr>
                      <a:noFill/>
                    </a:lnBlToTr>
                    <a:solidFill>
                      <a:schemeClr val="bg1"/>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900" b="0" i="0" u="none" strike="noStrike" cap="none" normalizeH="0" baseline="0" dirty="0" err="1" smtClean="0">
                          <a:ln>
                            <a:noFill/>
                          </a:ln>
                          <a:solidFill>
                            <a:srgbClr val="1B232A"/>
                          </a:solidFill>
                          <a:effectLst/>
                          <a:latin typeface="Arial" pitchFamily="-107" charset="0"/>
                          <a:ea typeface="MS PGothic" pitchFamily="34" charset="-128"/>
                          <a:cs typeface="MS PGothic" pitchFamily="34" charset="-128"/>
                        </a:rPr>
                        <a:t>FortiView</a:t>
                      </a:r>
                      <a:endParaRPr kumimoji="0" lang="en-US" sz="900" b="0" i="0" u="none" strike="noStrike" cap="none" normalizeH="0" baseline="0" dirty="0" smtClean="0">
                        <a:ln>
                          <a:noFill/>
                        </a:ln>
                        <a:solidFill>
                          <a:srgbClr val="1B232A"/>
                        </a:solidFill>
                        <a:effectLst/>
                        <a:latin typeface="Arial" pitchFamily="-107" charset="0"/>
                        <a:ea typeface="MS PGothic" pitchFamily="34" charset="-128"/>
                        <a:cs typeface="MS PGothic" pitchFamily="34" charset="-128"/>
                      </a:endParaRP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900" b="0" i="0" u="none" strike="noStrike" cap="none" normalizeH="0" baseline="0" dirty="0" smtClean="0">
                          <a:ln>
                            <a:noFill/>
                          </a:ln>
                          <a:solidFill>
                            <a:srgbClr val="1B232A"/>
                          </a:solidFill>
                          <a:effectLst/>
                          <a:latin typeface="Arial" pitchFamily="-107" charset="0"/>
                          <a:ea typeface="MS PGothic" pitchFamily="34" charset="-128"/>
                          <a:cs typeface="MS PGothic" pitchFamily="34" charset="-128"/>
                        </a:rPr>
                        <a:t>Deep Flow AV</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900" b="0" i="0" u="none" strike="noStrike" cap="none" normalizeH="0" baseline="0" dirty="0" smtClean="0">
                          <a:ln>
                            <a:noFill/>
                          </a:ln>
                          <a:solidFill>
                            <a:srgbClr val="1B232A"/>
                          </a:solidFill>
                          <a:effectLst/>
                          <a:latin typeface="Arial" pitchFamily="-107" charset="0"/>
                          <a:ea typeface="MS PGothic" pitchFamily="34" charset="-128"/>
                          <a:cs typeface="MS PGothic" pitchFamily="34" charset="-128"/>
                        </a:rPr>
                        <a:t>Software performance optimization</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None/>
                        <a:tabLst/>
                      </a:pPr>
                      <a:endParaRPr kumimoji="0" lang="en-US" sz="900" b="0" i="0" u="none" strike="noStrike" cap="none" normalizeH="0" baseline="0" dirty="0">
                        <a:ln>
                          <a:noFill/>
                        </a:ln>
                        <a:solidFill>
                          <a:srgbClr val="1B232A"/>
                        </a:solidFill>
                        <a:effectLst/>
                        <a:latin typeface="Arial" pitchFamily="-107" charset="0"/>
                        <a:ea typeface="MS PGothic" pitchFamily="34" charset="-128"/>
                        <a:cs typeface="MS PGothic" pitchFamily="34" charset="-128"/>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2"/>
                      </a:solidFill>
                      <a:prstDash val="sysDash"/>
                      <a:round/>
                      <a:headEnd type="none" w="med" len="med"/>
                      <a:tailEnd type="none" w="med" len="med"/>
                    </a:lnB>
                    <a:lnTlToBr>
                      <a:noFill/>
                    </a:lnTlToBr>
                    <a:lnBlToTr>
                      <a:noFill/>
                    </a:lnBlToTr>
                    <a:solidFill>
                      <a:schemeClr val="bg1"/>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900" b="0" i="0" u="none" strike="noStrike" cap="none" normalizeH="0" baseline="0" dirty="0" smtClean="0">
                          <a:ln>
                            <a:noFill/>
                          </a:ln>
                          <a:solidFill>
                            <a:srgbClr val="1B232A"/>
                          </a:solidFill>
                          <a:effectLst/>
                          <a:latin typeface="Arial" pitchFamily="-107" charset="0"/>
                          <a:ea typeface="MS PGothic" pitchFamily="34" charset="-128"/>
                          <a:cs typeface="MS PGothic" pitchFamily="34" charset="-128"/>
                        </a:rPr>
                        <a:t>ATP Integration</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r>
                        <a:rPr kumimoji="0" lang="en-US" sz="900" b="0" i="0" u="none" strike="noStrike" cap="none" normalizeH="0" baseline="0" dirty="0" smtClean="0">
                          <a:ln>
                            <a:noFill/>
                          </a:ln>
                          <a:solidFill>
                            <a:srgbClr val="1B232A"/>
                          </a:solidFill>
                          <a:effectLst/>
                          <a:latin typeface="Arial" pitchFamily="-107" charset="0"/>
                          <a:ea typeface="MS PGothic" pitchFamily="34" charset="-128"/>
                          <a:cs typeface="MS PGothic" pitchFamily="34" charset="-128"/>
                        </a:rPr>
                        <a:t>SDN support</a:t>
                      </a:r>
                    </a:p>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endParaRPr kumimoji="0" lang="en-US" sz="900" b="0" i="0" u="none" strike="noStrike" cap="none" normalizeH="0" baseline="0" dirty="0" smtClean="0">
                        <a:ln>
                          <a:noFill/>
                        </a:ln>
                        <a:solidFill>
                          <a:srgbClr val="1B232A"/>
                        </a:solidFill>
                        <a:effectLst/>
                        <a:latin typeface="Arial" pitchFamily="-107" charset="0"/>
                        <a:ea typeface="MS PGothic" pitchFamily="34" charset="-128"/>
                        <a:cs typeface="MS PGothic" pitchFamily="34" charset="-128"/>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2"/>
                      </a:solidFill>
                      <a:prstDash val="sysDash"/>
                      <a:round/>
                      <a:headEnd type="none" w="med" len="med"/>
                      <a:tailEnd type="none" w="med" len="med"/>
                    </a:lnB>
                    <a:lnTlToBr>
                      <a:noFill/>
                    </a:lnTlToBr>
                    <a:lnBlToTr>
                      <a:noFill/>
                    </a:lnBlToTr>
                    <a:solidFill>
                      <a:schemeClr val="bg1"/>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endParaRPr kumimoji="0" lang="it-IT" sz="900" b="0" i="0" u="none" strike="noStrike" cap="none" normalizeH="0" baseline="0" dirty="0">
                        <a:ln>
                          <a:noFill/>
                        </a:ln>
                        <a:solidFill>
                          <a:srgbClr val="1B232A"/>
                        </a:solidFill>
                        <a:effectLst/>
                        <a:latin typeface="Arial" pitchFamily="-107" charset="0"/>
                        <a:ea typeface="MS PGothic" pitchFamily="34" charset="-128"/>
                        <a:cs typeface="MS PGothic" pitchFamily="34" charset="-128"/>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2"/>
                      </a:solidFill>
                      <a:prstDash val="sysDash"/>
                      <a:round/>
                      <a:headEnd type="none" w="med" len="med"/>
                      <a:tailEnd type="none" w="med" len="med"/>
                    </a:lnB>
                    <a:lnTlToBr>
                      <a:noFill/>
                    </a:lnTlToBr>
                    <a:lnBlToTr>
                      <a:noFill/>
                    </a:lnBlToTr>
                    <a:solidFill>
                      <a:schemeClr val="bg1"/>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endParaRPr kumimoji="0" lang="it-IT" sz="900" b="0" i="0" u="none" strike="noStrike" cap="none" normalizeH="0" baseline="0" dirty="0">
                        <a:ln>
                          <a:noFill/>
                        </a:ln>
                        <a:solidFill>
                          <a:srgbClr val="1B232A"/>
                        </a:solidFill>
                        <a:effectLst/>
                        <a:latin typeface="Arial" pitchFamily="-107" charset="0"/>
                        <a:ea typeface="MS PGothic" pitchFamily="34" charset="-128"/>
                        <a:cs typeface="MS PGothic" pitchFamily="34" charset="-128"/>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2"/>
                      </a:solidFill>
                      <a:prstDash val="sysDash"/>
                      <a:round/>
                      <a:headEnd type="none" w="med" len="med"/>
                      <a:tailEnd type="none" w="med" len="med"/>
                    </a:lnB>
                    <a:lnTlToBr>
                      <a:noFill/>
                    </a:lnTlToBr>
                    <a:lnBlToTr>
                      <a:noFill/>
                    </a:lnBlToTr>
                    <a:solidFill>
                      <a:schemeClr val="bg1"/>
                    </a:solidFill>
                  </a:tcPr>
                </a:tc>
                <a:tc>
                  <a:txBody>
                    <a:bodyPr/>
                    <a:lstStyle/>
                    <a:p>
                      <a:pPr marL="171450" marR="0" lvl="0" indent="-171450" algn="l" defTabSz="914400" rtl="0" eaLnBrk="1" fontAlgn="base" latinLnBrk="0" hangingPunct="1">
                        <a:lnSpc>
                          <a:spcPct val="100000"/>
                        </a:lnSpc>
                        <a:spcBef>
                          <a:spcPts val="288"/>
                        </a:spcBef>
                        <a:spcAft>
                          <a:spcPts val="0"/>
                        </a:spcAft>
                        <a:buClr>
                          <a:srgbClr val="ED1B2D"/>
                        </a:buClr>
                        <a:buSzTx/>
                        <a:buFont typeface="Arial"/>
                        <a:buChar char="•"/>
                        <a:tabLst/>
                      </a:pPr>
                      <a:endParaRPr kumimoji="0" lang="it-IT" sz="900" b="0" i="0" u="none" strike="noStrike" cap="none" normalizeH="0" baseline="0" dirty="0" smtClean="0">
                        <a:ln>
                          <a:noFill/>
                        </a:ln>
                        <a:solidFill>
                          <a:srgbClr val="1B232A"/>
                        </a:solidFill>
                        <a:effectLst/>
                        <a:latin typeface="Arial" pitchFamily="-107" charset="0"/>
                        <a:ea typeface="MS PGothic" pitchFamily="34" charset="-128"/>
                        <a:cs typeface="MS PGothic" pitchFamily="34" charset="-128"/>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2"/>
                      </a:solidFill>
                      <a:prstDash val="sysDash"/>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3489515471"/>
      </p:ext>
    </p:extLst>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FortiOS 5.4.1 Security Subscriptions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39473110"/>
              </p:ext>
            </p:extLst>
          </p:nvPr>
        </p:nvGraphicFramePr>
        <p:xfrm>
          <a:off x="219580" y="900001"/>
          <a:ext cx="8640002" cy="3747294"/>
        </p:xfrm>
        <a:graphic>
          <a:graphicData uri="http://schemas.openxmlformats.org/drawingml/2006/table">
            <a:tbl>
              <a:tblPr firstRow="1" bandRow="1">
                <a:effectLst/>
                <a:tableStyleId>{E8034E78-7F5D-4C2E-B375-FC64B27BC917}</a:tableStyleId>
              </a:tblPr>
              <a:tblGrid>
                <a:gridCol w="1363264"/>
                <a:gridCol w="1039534"/>
                <a:gridCol w="1039534"/>
                <a:gridCol w="1039534"/>
                <a:gridCol w="1039534"/>
                <a:gridCol w="1039534"/>
                <a:gridCol w="1039534"/>
                <a:gridCol w="1039534"/>
              </a:tblGrid>
              <a:tr h="200275">
                <a:tc rowSpan="3">
                  <a:txBody>
                    <a:bodyPr/>
                    <a:lstStyle/>
                    <a:p>
                      <a:pPr algn="ctr" fontAlgn="ctr"/>
                      <a:endParaRPr lang="en-US" sz="900" b="1" u="none" strike="noStrike" dirty="0" smtClean="0">
                        <a:solidFill>
                          <a:schemeClr val="bg1"/>
                        </a:solidFill>
                        <a:effectLst/>
                      </a:endParaRPr>
                    </a:p>
                  </a:txBody>
                  <a:tcPr marL="127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C3C3C"/>
                    </a:solidFill>
                  </a:tcPr>
                </a:tc>
                <a:tc gridSpan="7">
                  <a:txBody>
                    <a:bodyPr/>
                    <a:lstStyle/>
                    <a:p>
                      <a:pPr algn="ctr" fontAlgn="ctr"/>
                      <a:r>
                        <a:rPr lang="en-US" sz="900" u="none" strike="noStrike" dirty="0" smtClean="0">
                          <a:effectLst/>
                        </a:rPr>
                        <a:t>Enterprise bundle</a:t>
                      </a:r>
                      <a:endParaRPr lang="en-US" sz="900" b="0" i="0" u="none" strike="noStrike" dirty="0">
                        <a:solidFill>
                          <a:srgbClr val="000000"/>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C3C3C"/>
                    </a:solidFill>
                  </a:tcPr>
                </a:tc>
                <a:tc hMerge="1">
                  <a:txBody>
                    <a:bodyPr/>
                    <a:lstStyle/>
                    <a:p>
                      <a:endParaRPr lang="en-US"/>
                    </a:p>
                  </a:txBody>
                  <a:tcPr/>
                </a:tc>
                <a:tc hMerge="1">
                  <a:txBody>
                    <a:bodyPr/>
                    <a:lstStyle/>
                    <a:p>
                      <a:pPr algn="ctr" fontAlgn="ctr"/>
                      <a:endParaRPr lang="en-US" sz="900" b="0" i="0" u="none" strike="noStrike" dirty="0">
                        <a:solidFill>
                          <a:srgbClr val="000000"/>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C3C3C"/>
                    </a:solidFill>
                  </a:tcPr>
                </a:tc>
                <a:tc hMerge="1">
                  <a:txBody>
                    <a:bodyPr/>
                    <a:lstStyle/>
                    <a:p>
                      <a:endParaRPr lang="en-US"/>
                    </a:p>
                  </a:txBody>
                  <a:tcPr/>
                </a:tc>
                <a:tc hMerge="1">
                  <a:txBody>
                    <a:bodyPr/>
                    <a:lstStyle/>
                    <a:p>
                      <a:pPr algn="ctr" fontAlgn="ctr"/>
                      <a:endParaRPr lang="en-US" sz="900" b="0" i="0" u="none" strike="noStrike" dirty="0">
                        <a:solidFill>
                          <a:srgbClr val="000000"/>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C3C3C"/>
                    </a:solidFill>
                  </a:tcPr>
                </a:tc>
                <a:tc hMerge="1">
                  <a:txBody>
                    <a:bodyPr/>
                    <a:lstStyle/>
                    <a:p>
                      <a:pPr algn="ctr" fontAlgn="ctr"/>
                      <a:endParaRPr lang="en-US" sz="900" b="0" i="0" u="none" strike="noStrike" dirty="0">
                        <a:solidFill>
                          <a:srgbClr val="000000"/>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C3C3C"/>
                    </a:solidFill>
                  </a:tcPr>
                </a:tc>
                <a:tc hMerge="1">
                  <a:txBody>
                    <a:bodyPr/>
                    <a:lstStyle/>
                    <a:p>
                      <a:endParaRPr lang="en-US"/>
                    </a:p>
                  </a:txBody>
                  <a:tcPr/>
                </a:tc>
              </a:tr>
              <a:tr h="247713">
                <a:tc vMerge="1">
                  <a:txBody>
                    <a:bodyPr/>
                    <a:lstStyle/>
                    <a:p>
                      <a:endParaRPr lang="en-US"/>
                    </a:p>
                  </a:txBody>
                  <a:tcPr/>
                </a:tc>
                <a:tc gridSpan="5">
                  <a:txBody>
                    <a:bodyPr/>
                    <a:lstStyle/>
                    <a:p>
                      <a:pPr algn="ctr" fontAlgn="ctr"/>
                      <a:r>
                        <a:rPr lang="en-US" sz="900" b="1" i="0" u="none" strike="noStrike" dirty="0" smtClean="0">
                          <a:solidFill>
                            <a:srgbClr val="FFFFFF"/>
                          </a:solidFill>
                          <a:effectLst/>
                          <a:latin typeface="Calibri"/>
                        </a:rPr>
                        <a:t>UTM Bundle</a:t>
                      </a:r>
                      <a:endParaRPr lang="en-US" sz="900" b="1" i="0" u="none" strike="noStrike" dirty="0">
                        <a:solidFill>
                          <a:srgbClr val="FFFFFF"/>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4"/>
                    </a:solidFill>
                  </a:tcPr>
                </a:tc>
                <a:tc hMerge="1">
                  <a:txBody>
                    <a:bodyPr/>
                    <a:lstStyle/>
                    <a:p>
                      <a:pPr algn="ctr" fontAlgn="ctr"/>
                      <a:endParaRPr lang="en-US" sz="900" b="0" i="0" u="none" strike="noStrike" dirty="0">
                        <a:solidFill>
                          <a:srgbClr val="FFFFFF"/>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4"/>
                    </a:solidFill>
                  </a:tcPr>
                </a:tc>
                <a:tc hMerge="1">
                  <a:txBody>
                    <a:bodyPr/>
                    <a:lstStyle/>
                    <a:p>
                      <a:pPr algn="ctr" fontAlgn="ctr"/>
                      <a:endParaRPr lang="en-US" sz="900" b="0" i="0" u="none" strike="noStrike" dirty="0">
                        <a:solidFill>
                          <a:srgbClr val="FFFFFF"/>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4"/>
                    </a:solidFill>
                  </a:tcPr>
                </a:tc>
                <a:tc hMerge="1">
                  <a:txBody>
                    <a:bodyPr/>
                    <a:lstStyle/>
                    <a:p>
                      <a:pPr algn="ctr" fontAlgn="ctr"/>
                      <a:endParaRPr lang="en-US" sz="900" b="0" i="0" u="none" strike="noStrike" dirty="0">
                        <a:solidFill>
                          <a:srgbClr val="FFFFFF"/>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4"/>
                    </a:solidFill>
                  </a:tcPr>
                </a:tc>
                <a:tc hMerge="1">
                  <a:txBody>
                    <a:bodyPr/>
                    <a:lstStyle/>
                    <a:p>
                      <a:pPr algn="ctr" fontAlgn="ctr"/>
                      <a:endParaRPr lang="en-US" sz="900" b="0" i="0" u="none" strike="noStrike" dirty="0">
                        <a:solidFill>
                          <a:srgbClr val="FFFFFF"/>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accent4"/>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900" b="1" u="none" strike="noStrike" dirty="0" smtClean="0">
                          <a:solidFill>
                            <a:srgbClr val="FFFFFF"/>
                          </a:solidFill>
                          <a:effectLst/>
                        </a:rPr>
                        <a:t>Mobile Security + Reputation Service</a:t>
                      </a:r>
                      <a:endParaRPr lang="en-US" sz="900" b="1" i="0" u="none" strike="noStrike" dirty="0" smtClean="0">
                        <a:solidFill>
                          <a:srgbClr val="FFFFFF"/>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rowSpan="2">
                  <a:txBody>
                    <a:bodyPr/>
                    <a:lstStyle/>
                    <a:p>
                      <a:pPr algn="ctr" fontAlgn="ctr"/>
                      <a:r>
                        <a:rPr lang="en-US" sz="900" b="1" u="none" strike="noStrike" dirty="0" smtClean="0">
                          <a:solidFill>
                            <a:srgbClr val="FFFFFF"/>
                          </a:solidFill>
                          <a:effectLst/>
                        </a:rPr>
                        <a:t>Cloud Sandbox</a:t>
                      </a:r>
                      <a:endParaRPr lang="en-US" sz="900" b="1" i="0" u="none" strike="noStrike" dirty="0">
                        <a:solidFill>
                          <a:srgbClr val="FFFFFF"/>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r>
              <a:tr h="315036">
                <a:tc vMerge="1">
                  <a:txBody>
                    <a:bodyPr/>
                    <a:lstStyle/>
                    <a:p>
                      <a:pPr algn="l" fontAlgn="ctr"/>
                      <a:endParaRPr lang="en-US" sz="1100" b="1" i="0" u="none" strike="noStrike" dirty="0">
                        <a:solidFill>
                          <a:schemeClr val="bg1"/>
                        </a:solidFill>
                        <a:effectLst/>
                        <a:latin typeface="Calibri"/>
                      </a:endParaRPr>
                    </a:p>
                  </a:txBody>
                  <a:tcPr marL="36000" marR="12700" marT="12700"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75000"/>
                        <a:lumOff val="25000"/>
                      </a:schemeClr>
                    </a:solidFill>
                  </a:tcPr>
                </a:tc>
                <a:tc>
                  <a:txBody>
                    <a:bodyPr/>
                    <a:lstStyle/>
                    <a:p>
                      <a:pPr algn="ctr" fontAlgn="ctr"/>
                      <a:r>
                        <a:rPr lang="en-US" sz="900" b="1" u="none" strike="noStrike" dirty="0" smtClean="0">
                          <a:solidFill>
                            <a:srgbClr val="FFFFFF"/>
                          </a:solidFill>
                          <a:effectLst/>
                        </a:rPr>
                        <a:t>Antivirus</a:t>
                      </a:r>
                      <a:endParaRPr lang="en-US" sz="900" b="1" i="0" u="none" strike="noStrike" dirty="0">
                        <a:solidFill>
                          <a:srgbClr val="FFFFFF"/>
                        </a:solidFill>
                        <a:effectLst/>
                        <a:latin typeface="Calibri"/>
                      </a:endParaRPr>
                    </a:p>
                  </a:txBody>
                  <a:tcPr marL="12700" marR="12700" marT="7144" marB="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fontAlgn="ctr"/>
                      <a:r>
                        <a:rPr lang="en-US" sz="900" b="1" i="0" u="none" strike="noStrike" dirty="0" smtClean="0">
                          <a:solidFill>
                            <a:srgbClr val="FFFFFF"/>
                          </a:solidFill>
                          <a:effectLst/>
                          <a:latin typeface="Calibri"/>
                        </a:rPr>
                        <a:t>NGFW </a:t>
                      </a:r>
                    </a:p>
                    <a:p>
                      <a:pPr algn="ctr" fontAlgn="ctr"/>
                      <a:r>
                        <a:rPr lang="en-US" sz="900" b="1" i="0" u="none" strike="noStrike" dirty="0" smtClean="0">
                          <a:solidFill>
                            <a:srgbClr val="FFFFFF"/>
                          </a:solidFill>
                          <a:effectLst/>
                          <a:latin typeface="Calibri"/>
                        </a:rPr>
                        <a:t>(IPS/App Control)</a:t>
                      </a:r>
                      <a:endParaRPr lang="en-US" sz="900" b="1" i="0" u="none" strike="noStrike" dirty="0">
                        <a:solidFill>
                          <a:srgbClr val="FFFFFF"/>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sz="900" b="1" u="none" strike="noStrike" dirty="0" smtClean="0">
                          <a:solidFill>
                            <a:srgbClr val="FFFFFF"/>
                          </a:solidFill>
                          <a:effectLst/>
                        </a:rPr>
                        <a:t>Web Filtering</a:t>
                      </a:r>
                      <a:endParaRPr lang="en-US" sz="900" b="1" i="0" u="none" strike="noStrike" dirty="0" smtClean="0">
                        <a:solidFill>
                          <a:srgbClr val="FFFFFF"/>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fontAlgn="ctr"/>
                      <a:r>
                        <a:rPr lang="en-US" sz="900" b="1" u="none" strike="noStrike" dirty="0" smtClean="0">
                          <a:solidFill>
                            <a:srgbClr val="FFFFFF"/>
                          </a:solidFill>
                          <a:effectLst/>
                        </a:rPr>
                        <a:t>Anti-spam</a:t>
                      </a:r>
                      <a:endParaRPr lang="en-US" sz="900" b="1" i="0" u="none" strike="noStrike" dirty="0">
                        <a:solidFill>
                          <a:srgbClr val="FFFFFF"/>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fontAlgn="ctr"/>
                      <a:r>
                        <a:rPr lang="en-US" sz="900" b="1" i="0" u="none" strike="noStrike" dirty="0" smtClean="0">
                          <a:solidFill>
                            <a:srgbClr val="FFFFFF"/>
                          </a:solidFill>
                          <a:effectLst/>
                          <a:latin typeface="Calibri"/>
                        </a:rPr>
                        <a:t>FortiCare</a:t>
                      </a:r>
                      <a:endParaRPr lang="en-US" sz="900" b="1" i="0" u="none" strike="noStrike" dirty="0">
                        <a:solidFill>
                          <a:srgbClr val="FFFFFF"/>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en-US" sz="900" b="0" i="0" u="none" strike="noStrike" dirty="0" smtClean="0">
                        <a:solidFill>
                          <a:srgbClr val="FFFFFF"/>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vMerge="1">
                  <a:txBody>
                    <a:bodyPr/>
                    <a:lstStyle/>
                    <a:p>
                      <a:pPr algn="ctr" fontAlgn="ctr"/>
                      <a:endParaRPr lang="en-US" sz="900" b="0" i="0" u="none" strike="noStrike" dirty="0">
                        <a:solidFill>
                          <a:srgbClr val="FFFFFF"/>
                        </a:solidFill>
                        <a:effectLst/>
                        <a:latin typeface="Calibri"/>
                      </a:endParaRPr>
                    </a:p>
                  </a:txBody>
                  <a:tcPr marL="12700" marR="12700"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r>
              <a:tr h="721800">
                <a:tc>
                  <a:txBody>
                    <a:bodyPr/>
                    <a:lstStyle/>
                    <a:p>
                      <a:pPr algn="l" fontAlgn="ctr"/>
                      <a:r>
                        <a:rPr lang="en-US" sz="900" b="1" u="none" strike="noStrike" dirty="0" smtClean="0">
                          <a:solidFill>
                            <a:schemeClr val="bg1"/>
                          </a:solidFill>
                          <a:effectLst/>
                          <a:latin typeface="Arial"/>
                          <a:cs typeface="Arial"/>
                        </a:rPr>
                        <a:t>Antivirus</a:t>
                      </a:r>
                      <a:endParaRPr lang="en-US" sz="900" b="1" i="0" u="none" strike="noStrike" dirty="0">
                        <a:solidFill>
                          <a:schemeClr val="bg1"/>
                        </a:solidFill>
                        <a:effectLst/>
                        <a:latin typeface="Arial"/>
                        <a:cs typeface="Arial"/>
                      </a:endParaRPr>
                    </a:p>
                  </a:txBody>
                  <a:tcPr marL="360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rPr>
                        <a:t>AV Signature Update</a:t>
                      </a:r>
                    </a:p>
                  </a:txBody>
                  <a:tcPr marL="36000" marR="36000" marT="18000" marB="1800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900" dirty="0" smtClean="0">
                          <a:solidFill>
                            <a:schemeClr val="tx1"/>
                          </a:solidFill>
                        </a:rPr>
                        <a:t>Extended AV Signature</a:t>
                      </a:r>
                      <a:r>
                        <a:rPr lang="en-US" sz="900" baseline="0" dirty="0" smtClean="0">
                          <a:solidFill>
                            <a:schemeClr val="tx1"/>
                          </a:solidFill>
                        </a:rPr>
                        <a:t> DB for mobile platforms and IP and Domain DB</a:t>
                      </a: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10320">
                <a:tc>
                  <a:txBody>
                    <a:bodyPr/>
                    <a:lstStyle/>
                    <a:p>
                      <a:pPr algn="l" fontAlgn="ctr"/>
                      <a:r>
                        <a:rPr lang="en-US" sz="900" b="1" u="none" strike="noStrike" dirty="0" smtClean="0">
                          <a:solidFill>
                            <a:schemeClr val="bg1"/>
                          </a:solidFill>
                          <a:effectLst/>
                          <a:latin typeface="Arial"/>
                          <a:cs typeface="Arial"/>
                        </a:rPr>
                        <a:t>IPS</a:t>
                      </a:r>
                      <a:endParaRPr lang="en-US" sz="900" b="1" i="0" u="none" strike="noStrike" dirty="0">
                        <a:solidFill>
                          <a:schemeClr val="bg1"/>
                        </a:solidFill>
                        <a:effectLst/>
                        <a:latin typeface="Arial"/>
                        <a:cs typeface="Arial"/>
                      </a:endParaRPr>
                    </a:p>
                  </a:txBody>
                  <a:tcPr marL="360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a:endParaRPr lang="en-US" sz="900" dirty="0">
                        <a:solidFill>
                          <a:schemeClr val="tx1"/>
                        </a:solidFill>
                      </a:endParaRPr>
                    </a:p>
                  </a:txBody>
                  <a:tcPr marL="36000" marR="36000" marT="18000" marB="1800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rPr>
                        <a:t>IPS Signature Update</a:t>
                      </a: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10320">
                <a:tc>
                  <a:txBody>
                    <a:bodyPr/>
                    <a:lstStyle/>
                    <a:p>
                      <a:pPr algn="l" fontAlgn="ctr"/>
                      <a:r>
                        <a:rPr lang="en-US" sz="900" b="1" u="none" strike="noStrike" dirty="0" smtClean="0">
                          <a:solidFill>
                            <a:schemeClr val="bg1"/>
                          </a:solidFill>
                          <a:effectLst/>
                          <a:latin typeface="Arial"/>
                          <a:cs typeface="Arial"/>
                        </a:rPr>
                        <a:t>Application Control</a:t>
                      </a:r>
                      <a:endParaRPr lang="en-US" sz="900" b="1" i="0" u="none" strike="noStrike" dirty="0">
                        <a:solidFill>
                          <a:schemeClr val="bg1"/>
                        </a:solidFill>
                        <a:effectLst/>
                        <a:latin typeface="Arial"/>
                        <a:cs typeface="Arial"/>
                      </a:endParaRPr>
                    </a:p>
                  </a:txBody>
                  <a:tcPr marL="360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a:endParaRPr lang="en-US" sz="900" dirty="0">
                        <a:solidFill>
                          <a:schemeClr val="tx1"/>
                        </a:solidFill>
                      </a:endParaRPr>
                    </a:p>
                  </a:txBody>
                  <a:tcPr marL="36000" marR="36000" marT="18000" marB="1800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rPr>
                        <a:t>App. Control</a:t>
                      </a:r>
                      <a:r>
                        <a:rPr lang="en-US" sz="900" baseline="0" dirty="0" smtClean="0">
                          <a:solidFill>
                            <a:schemeClr val="tx1"/>
                          </a:solidFill>
                        </a:rPr>
                        <a:t> Signature Update</a:t>
                      </a:r>
                      <a:endParaRPr lang="en-US" sz="900" dirty="0" smtClean="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00275">
                <a:tc>
                  <a:txBody>
                    <a:bodyPr/>
                    <a:lstStyle/>
                    <a:p>
                      <a:pPr algn="l" fontAlgn="ctr"/>
                      <a:r>
                        <a:rPr lang="en-US" sz="900" b="1" u="none" strike="noStrike" dirty="0" smtClean="0">
                          <a:solidFill>
                            <a:schemeClr val="bg1"/>
                          </a:solidFill>
                          <a:effectLst/>
                          <a:latin typeface="Arial"/>
                          <a:cs typeface="Arial"/>
                        </a:rPr>
                        <a:t>Web Filtering</a:t>
                      </a:r>
                      <a:endParaRPr lang="en-US" sz="900" b="1" i="0" u="none" strike="noStrike" dirty="0">
                        <a:solidFill>
                          <a:schemeClr val="bg1"/>
                        </a:solidFill>
                        <a:effectLst/>
                        <a:latin typeface="Arial"/>
                        <a:cs typeface="Arial"/>
                      </a:endParaRPr>
                    </a:p>
                  </a:txBody>
                  <a:tcPr marL="360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a:endParaRPr lang="en-US" sz="900" dirty="0">
                        <a:solidFill>
                          <a:schemeClr val="tx1"/>
                        </a:solidFill>
                      </a:endParaRPr>
                    </a:p>
                  </a:txBody>
                  <a:tcPr marL="36000" marR="36000" marT="18000" marB="1800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900" dirty="0" smtClean="0">
                          <a:solidFill>
                            <a:schemeClr val="tx1"/>
                          </a:solidFill>
                        </a:rPr>
                        <a:t>URL Rating</a:t>
                      </a: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00275">
                <a:tc>
                  <a:txBody>
                    <a:bodyPr/>
                    <a:lstStyle/>
                    <a:p>
                      <a:pPr algn="l" fontAlgn="ctr"/>
                      <a:r>
                        <a:rPr lang="en-US" sz="900" b="1" u="none" strike="noStrike" dirty="0" smtClean="0">
                          <a:solidFill>
                            <a:schemeClr val="bg1"/>
                          </a:solidFill>
                          <a:effectLst/>
                          <a:latin typeface="Arial"/>
                          <a:cs typeface="Arial"/>
                        </a:rPr>
                        <a:t>Anti-spam</a:t>
                      </a:r>
                      <a:endParaRPr lang="en-US" sz="900" b="1" i="0" u="none" strike="noStrike" dirty="0">
                        <a:solidFill>
                          <a:schemeClr val="bg1"/>
                        </a:solidFill>
                        <a:effectLst/>
                        <a:latin typeface="Arial"/>
                        <a:cs typeface="Arial"/>
                      </a:endParaRPr>
                    </a:p>
                  </a:txBody>
                  <a:tcPr marL="360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a:endParaRPr lang="en-US" sz="900">
                        <a:solidFill>
                          <a:schemeClr val="tx1"/>
                        </a:solidFill>
                      </a:endParaRPr>
                    </a:p>
                  </a:txBody>
                  <a:tcPr marL="36000" marR="36000" marT="18000" marB="1800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rPr>
                        <a:t>Spam Rating</a:t>
                      </a: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10320">
                <a:tc>
                  <a:txBody>
                    <a:bodyPr/>
                    <a:lstStyle/>
                    <a:p>
                      <a:pPr algn="l" fontAlgn="ctr"/>
                      <a:r>
                        <a:rPr lang="en-US" sz="900" b="1" i="0" u="none" strike="noStrike" dirty="0" smtClean="0">
                          <a:solidFill>
                            <a:schemeClr val="bg1"/>
                          </a:solidFill>
                          <a:effectLst/>
                          <a:latin typeface="Arial"/>
                          <a:cs typeface="Arial"/>
                        </a:rPr>
                        <a:t>Anti-Bot</a:t>
                      </a:r>
                      <a:endParaRPr lang="en-US" sz="900" b="1" i="0" u="none" strike="noStrike" dirty="0">
                        <a:solidFill>
                          <a:schemeClr val="bg1"/>
                        </a:solidFill>
                        <a:effectLst/>
                        <a:latin typeface="Arial"/>
                        <a:cs typeface="Arial"/>
                      </a:endParaRPr>
                    </a:p>
                  </a:txBody>
                  <a:tcPr marL="360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a:endParaRPr lang="en-US" sz="900" dirty="0">
                        <a:solidFill>
                          <a:schemeClr val="tx1"/>
                        </a:solidFill>
                      </a:endParaRPr>
                    </a:p>
                  </a:txBody>
                  <a:tcPr marL="36000" marR="36000" marT="18000" marB="1800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900" dirty="0" smtClean="0">
                          <a:solidFill>
                            <a:schemeClr val="tx1"/>
                          </a:solidFill>
                        </a:rPr>
                        <a:t>Anti-Bot IP/domain</a:t>
                      </a:r>
                      <a:r>
                        <a:rPr lang="en-US" sz="900" baseline="0" dirty="0" smtClean="0">
                          <a:solidFill>
                            <a:schemeClr val="tx1"/>
                          </a:solidFill>
                        </a:rPr>
                        <a:t> DB</a:t>
                      </a: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10320">
                <a:tc>
                  <a:txBody>
                    <a:bodyPr/>
                    <a:lstStyle/>
                    <a:p>
                      <a:pPr algn="l" fontAlgn="ctr"/>
                      <a:r>
                        <a:rPr lang="en-US" sz="900" b="1" u="none" strike="noStrike" dirty="0" smtClean="0">
                          <a:solidFill>
                            <a:schemeClr val="bg1"/>
                          </a:solidFill>
                          <a:effectLst/>
                          <a:latin typeface="Arial"/>
                          <a:cs typeface="Arial"/>
                        </a:rPr>
                        <a:t>Routing / Logging</a:t>
                      </a:r>
                      <a:endParaRPr lang="en-US" sz="900" b="1" i="0" u="none" strike="noStrike" dirty="0">
                        <a:solidFill>
                          <a:schemeClr val="bg1"/>
                        </a:solidFill>
                        <a:effectLst/>
                        <a:latin typeface="Arial"/>
                        <a:cs typeface="Arial"/>
                      </a:endParaRPr>
                    </a:p>
                  </a:txBody>
                  <a:tcPr marL="360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a:endParaRPr lang="en-US" sz="900">
                        <a:solidFill>
                          <a:schemeClr val="tx1"/>
                        </a:solidFill>
                      </a:endParaRPr>
                    </a:p>
                  </a:txBody>
                  <a:tcPr marL="36000" marR="36000" marT="18000" marB="1800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900" dirty="0" smtClean="0">
                          <a:solidFill>
                            <a:schemeClr val="tx1"/>
                          </a:solidFill>
                        </a:rPr>
                        <a:t>Internet Services IP+ service DB</a:t>
                      </a: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10320">
                <a:tc>
                  <a:txBody>
                    <a:bodyPr/>
                    <a:lstStyle/>
                    <a:p>
                      <a:pPr algn="l" fontAlgn="ctr"/>
                      <a:r>
                        <a:rPr lang="en-US" sz="900" b="1" u="none" strike="noStrike" dirty="0" smtClean="0">
                          <a:solidFill>
                            <a:schemeClr val="bg1"/>
                          </a:solidFill>
                          <a:effectLst/>
                          <a:latin typeface="Arial"/>
                          <a:cs typeface="Arial"/>
                        </a:rPr>
                        <a:t>SSL Inspection Exemption</a:t>
                      </a:r>
                      <a:endParaRPr lang="en-US" sz="900" b="1" i="0" u="none" strike="noStrike" dirty="0">
                        <a:solidFill>
                          <a:schemeClr val="bg1"/>
                        </a:solidFill>
                        <a:effectLst/>
                        <a:latin typeface="Arial"/>
                        <a:cs typeface="Arial"/>
                      </a:endParaRPr>
                    </a:p>
                  </a:txBody>
                  <a:tcPr marL="360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a:endParaRPr lang="en-US" sz="900">
                        <a:solidFill>
                          <a:schemeClr val="tx1"/>
                        </a:solidFill>
                      </a:endParaRPr>
                    </a:p>
                  </a:txBody>
                  <a:tcPr marL="36000" marR="36000" marT="18000" marB="1800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900" dirty="0" smtClean="0">
                          <a:solidFill>
                            <a:schemeClr val="tx1"/>
                          </a:solidFill>
                        </a:rPr>
                        <a:t>Trusted websites </a:t>
                      </a:r>
                      <a:r>
                        <a:rPr lang="en-US" sz="900" baseline="0" dirty="0" smtClean="0">
                          <a:solidFill>
                            <a:schemeClr val="tx1"/>
                          </a:solidFill>
                        </a:rPr>
                        <a:t>DB</a:t>
                      </a: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10320">
                <a:tc>
                  <a:txBody>
                    <a:bodyPr/>
                    <a:lstStyle/>
                    <a:p>
                      <a:pPr algn="l" fontAlgn="ctr"/>
                      <a:r>
                        <a:rPr lang="en-US" sz="900" b="1" i="0" u="none" strike="noStrike" dirty="0" smtClean="0">
                          <a:solidFill>
                            <a:schemeClr val="bg1"/>
                          </a:solidFill>
                          <a:effectLst/>
                          <a:latin typeface="Arial"/>
                          <a:cs typeface="Arial"/>
                        </a:rPr>
                        <a:t>File Analysis</a:t>
                      </a:r>
                      <a:endParaRPr lang="en-US" sz="900" b="1" i="0" u="none" strike="noStrike" dirty="0">
                        <a:solidFill>
                          <a:schemeClr val="bg1"/>
                        </a:solidFill>
                        <a:effectLst/>
                        <a:latin typeface="Arial"/>
                        <a:cs typeface="Arial"/>
                      </a:endParaRPr>
                    </a:p>
                  </a:txBody>
                  <a:tcPr marL="36000" marR="12700" marT="7144" marB="0" anchor="ctr">
                    <a:lnL w="28575"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solidFill>
                  </a:tcPr>
                </a:tc>
                <a:tc>
                  <a:txBody>
                    <a:bodyPr/>
                    <a:lstStyle/>
                    <a:p>
                      <a:pPr algn="ctr"/>
                      <a:endParaRPr lang="en-US" sz="900" dirty="0">
                        <a:solidFill>
                          <a:schemeClr val="tx1"/>
                        </a:solidFill>
                      </a:endParaRPr>
                    </a:p>
                  </a:txBody>
                  <a:tcPr marL="36000" marR="36000" marT="18000" marB="18000" anchor="ct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900" dirty="0" smtClean="0">
                          <a:solidFill>
                            <a:schemeClr val="tx1"/>
                          </a:solidFill>
                        </a:rPr>
                        <a:t>Cloud based Service</a:t>
                      </a:r>
                      <a:endParaRPr lang="en-US" sz="900" dirty="0">
                        <a:solidFill>
                          <a:schemeClr val="tx1"/>
                        </a:solidFill>
                      </a:endParaRPr>
                    </a:p>
                  </a:txBody>
                  <a:tcPr marL="36000" marR="36000" marT="18000" marB="18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39432423"/>
      </p:ext>
    </p:extLst>
  </p:cSld>
  <p:clrMapOvr>
    <a:masterClrMapping/>
  </p:clrMapOvr>
  <p:transition spd="slow">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invGray">
          <a:xfrm>
            <a:off x="853441" y="2105151"/>
            <a:ext cx="8290560" cy="635058"/>
          </a:xfrm>
          <a:prstGeom prst="rect">
            <a:avLst/>
          </a:prstGeom>
          <a:solidFill>
            <a:srgbClr val="3C3C3C"/>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7" name="Rectangle 6"/>
          <p:cNvSpPr/>
          <p:nvPr/>
        </p:nvSpPr>
        <p:spPr bwMode="invGray">
          <a:xfrm>
            <a:off x="0" y="2105151"/>
            <a:ext cx="828842" cy="635058"/>
          </a:xfrm>
          <a:prstGeom prst="rect">
            <a:avLst/>
          </a:prstGeom>
          <a:solidFill>
            <a:srgbClr val="324040"/>
          </a:solidFill>
          <a:ln w="28575">
            <a:noFill/>
            <a:round/>
            <a:headEnd/>
            <a:tailEnd/>
          </a:ln>
          <a:extLst/>
        </p:spPr>
        <p:txBody>
          <a:bodyPr wrap="square" lIns="91436" tIns="45718" rIns="91436" bIns="45718" rtlCol="0" anchor="ctr"/>
          <a:lstStyle/>
          <a:p>
            <a:pPr marL="914362" lvl="4" defTabSz="342865"/>
            <a:endParaRPr lang="en-US" sz="2000" b="1" dirty="0">
              <a:solidFill>
                <a:schemeClr val="bg1"/>
              </a:solidFill>
              <a:cs typeface="Arial Narrow"/>
            </a:endParaRPr>
          </a:p>
        </p:txBody>
      </p:sp>
      <p:sp>
        <p:nvSpPr>
          <p:cNvPr id="5" name="Text Placeholder 4"/>
          <p:cNvSpPr>
            <a:spLocks noGrp="1"/>
          </p:cNvSpPr>
          <p:nvPr>
            <p:ph type="body" sz="quarter" idx="11"/>
          </p:nvPr>
        </p:nvSpPr>
        <p:spPr>
          <a:xfrm>
            <a:off x="2309797" y="2010861"/>
            <a:ext cx="5125446" cy="823819"/>
          </a:xfrm>
        </p:spPr>
        <p:txBody>
          <a:bodyPr anchor="ctr"/>
          <a:lstStyle/>
          <a:p>
            <a:pPr marL="0" indent="0" algn="ctr">
              <a:buNone/>
            </a:pPr>
            <a:r>
              <a:rPr lang="en-US" sz="3600" b="1" dirty="0">
                <a:solidFill>
                  <a:srgbClr val="FFFFFF"/>
                </a:solidFill>
              </a:rPr>
              <a:t>FortiAP</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0337" y="2133808"/>
            <a:ext cx="585216" cy="585216"/>
          </a:xfrm>
          <a:prstGeom prst="rect">
            <a:avLst/>
          </a:prstGeom>
        </p:spPr>
      </p:pic>
    </p:spTree>
    <p:extLst>
      <p:ext uri="{BB962C8B-B14F-4D97-AF65-F5344CB8AC3E}">
        <p14:creationId xmlns:p14="http://schemas.microsoft.com/office/powerpoint/2010/main" val="2585587943"/>
      </p:ext>
    </p:extLst>
  </p:cSld>
  <p:clrMapOvr>
    <a:masterClrMapping/>
  </p:clrMapOvr>
  <p:transition>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FortiAP Family Positioning</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55819723"/>
              </p:ext>
            </p:extLst>
          </p:nvPr>
        </p:nvGraphicFramePr>
        <p:xfrm>
          <a:off x="252001" y="1080001"/>
          <a:ext cx="8640001" cy="2683845"/>
        </p:xfrm>
        <a:graphic>
          <a:graphicData uri="http://schemas.openxmlformats.org/drawingml/2006/table">
            <a:tbl>
              <a:tblPr firstRow="1" firstCol="1" bandRow="1">
                <a:tableStyleId>{00A15C55-8517-42AA-B614-E9B94910E393}</a:tableStyleId>
              </a:tblPr>
              <a:tblGrid>
                <a:gridCol w="2110534"/>
                <a:gridCol w="2176489"/>
                <a:gridCol w="2176489"/>
                <a:gridCol w="2176489"/>
              </a:tblGrid>
              <a:tr h="378995">
                <a:tc>
                  <a:txBody>
                    <a:bodyPr/>
                    <a:lstStyle/>
                    <a:p>
                      <a:pPr marL="0" marR="0"/>
                      <a:r>
                        <a:rPr lang="en-US" sz="1000" dirty="0">
                          <a:effectLst/>
                        </a:rPr>
                        <a:t> </a:t>
                      </a:r>
                      <a:endParaRPr lang="en-US" sz="1000" dirty="0">
                        <a:effectLst/>
                        <a:latin typeface="Times New Roman"/>
                        <a:ea typeface="Calibri"/>
                      </a:endParaRPr>
                    </a:p>
                  </a:txBody>
                  <a:tcPr marL="74455" marR="74455" marT="34290" marB="34290" anchor="ctr">
                    <a:solidFill>
                      <a:schemeClr val="accent4">
                        <a:lumMod val="50000"/>
                      </a:schemeClr>
                    </a:solidFill>
                  </a:tcPr>
                </a:tc>
                <a:tc>
                  <a:txBody>
                    <a:bodyPr/>
                    <a:lstStyle/>
                    <a:p>
                      <a:pPr marL="0" marR="0" algn="ctr">
                        <a:spcBef>
                          <a:spcPts val="0"/>
                        </a:spcBef>
                        <a:spcAft>
                          <a:spcPts val="0"/>
                        </a:spcAft>
                      </a:pPr>
                      <a:r>
                        <a:rPr lang="en-US" sz="1000" dirty="0" err="1" smtClean="0">
                          <a:effectLst/>
                        </a:rPr>
                        <a:t>FortiWiFi</a:t>
                      </a:r>
                      <a:endParaRPr lang="en-US" sz="1000" dirty="0">
                        <a:effectLst/>
                        <a:latin typeface="Calibri"/>
                        <a:ea typeface="Calibri"/>
                        <a:cs typeface="Times New Roman"/>
                      </a:endParaRPr>
                    </a:p>
                  </a:txBody>
                  <a:tcPr marL="74455" marR="74455" marT="34290" marB="34290" anchor="ctr">
                    <a:solidFill>
                      <a:schemeClr val="accent4">
                        <a:lumMod val="50000"/>
                      </a:schemeClr>
                    </a:solidFill>
                  </a:tcPr>
                </a:tc>
                <a:tc>
                  <a:txBody>
                    <a:bodyPr/>
                    <a:lstStyle/>
                    <a:p>
                      <a:pPr marL="0" marR="0" algn="ctr">
                        <a:spcBef>
                          <a:spcPts val="0"/>
                        </a:spcBef>
                        <a:spcAft>
                          <a:spcPts val="0"/>
                        </a:spcAft>
                      </a:pPr>
                      <a:r>
                        <a:rPr lang="en-US" sz="1000" dirty="0">
                          <a:effectLst/>
                        </a:rPr>
                        <a:t>FortiAP</a:t>
                      </a:r>
                      <a:endParaRPr lang="en-US" sz="1000" dirty="0">
                        <a:effectLst/>
                        <a:latin typeface="Calibri"/>
                        <a:ea typeface="Calibri"/>
                        <a:cs typeface="Times New Roman"/>
                      </a:endParaRPr>
                    </a:p>
                  </a:txBody>
                  <a:tcPr marL="74455" marR="74455" marT="34290" marB="34290" anchor="ctr">
                    <a:solidFill>
                      <a:schemeClr val="accent4">
                        <a:lumMod val="50000"/>
                      </a:schemeClr>
                    </a:solidFill>
                  </a:tcPr>
                </a:tc>
                <a:tc>
                  <a:txBody>
                    <a:bodyPr/>
                    <a:lstStyle/>
                    <a:p>
                      <a:pPr marL="0" marR="0" algn="ctr">
                        <a:spcBef>
                          <a:spcPts val="0"/>
                        </a:spcBef>
                        <a:spcAft>
                          <a:spcPts val="0"/>
                        </a:spcAft>
                      </a:pPr>
                      <a:r>
                        <a:rPr lang="en-US" sz="1000" dirty="0">
                          <a:effectLst/>
                        </a:rPr>
                        <a:t>FortiAP-S Series</a:t>
                      </a:r>
                      <a:endParaRPr lang="en-US" sz="1000" dirty="0">
                        <a:effectLst/>
                        <a:latin typeface="Calibri"/>
                        <a:ea typeface="Calibri"/>
                        <a:cs typeface="Times New Roman"/>
                      </a:endParaRPr>
                    </a:p>
                  </a:txBody>
                  <a:tcPr marL="74455" marR="74455" marT="34290" marB="34290" anchor="ctr">
                    <a:solidFill>
                      <a:schemeClr val="accent4">
                        <a:lumMod val="50000"/>
                      </a:schemeClr>
                    </a:solidFill>
                  </a:tcPr>
                </a:tc>
              </a:tr>
              <a:tr h="220980">
                <a:tc>
                  <a:txBody>
                    <a:bodyPr/>
                    <a:lstStyle/>
                    <a:p>
                      <a:pPr marL="0" marR="0">
                        <a:spcBef>
                          <a:spcPts val="0"/>
                        </a:spcBef>
                        <a:spcAft>
                          <a:spcPts val="0"/>
                        </a:spcAft>
                      </a:pPr>
                      <a:r>
                        <a:rPr lang="en-US" sz="1000" dirty="0" smtClean="0">
                          <a:effectLst/>
                        </a:rPr>
                        <a:t>Management</a:t>
                      </a:r>
                      <a:endParaRPr lang="en-US" sz="1000" dirty="0">
                        <a:effectLst/>
                        <a:latin typeface="Calibri"/>
                        <a:ea typeface="Calibri"/>
                        <a:cs typeface="Times New Roman"/>
                      </a:endParaRPr>
                    </a:p>
                  </a:txBody>
                  <a:tcPr marL="74455" marR="74455" marT="34290" marB="34290">
                    <a:solidFill>
                      <a:schemeClr val="accent4"/>
                    </a:solidFill>
                  </a:tcPr>
                </a:tc>
                <a:tc>
                  <a:txBody>
                    <a:bodyPr/>
                    <a:lstStyle/>
                    <a:p>
                      <a:pPr marL="0" marR="0" algn="ctr">
                        <a:spcBef>
                          <a:spcPts val="0"/>
                        </a:spcBef>
                        <a:spcAft>
                          <a:spcPts val="0"/>
                        </a:spcAft>
                      </a:pPr>
                      <a:r>
                        <a:rPr lang="en-US" sz="1000" dirty="0" err="1" smtClean="0">
                          <a:effectLst/>
                        </a:rPr>
                        <a:t>FortiManager</a:t>
                      </a:r>
                      <a:endParaRPr lang="en-US" sz="1000" dirty="0">
                        <a:effectLst/>
                        <a:latin typeface="Calibri"/>
                        <a:ea typeface="Calibri"/>
                        <a:cs typeface="Times New Roman"/>
                      </a:endParaRPr>
                    </a:p>
                  </a:txBody>
                  <a:tcPr marL="74455" marR="74455" marT="34290" marB="34290"/>
                </a:tc>
                <a:tc>
                  <a:txBody>
                    <a:bodyPr/>
                    <a:lstStyle/>
                    <a:p>
                      <a:pPr marL="0" marR="0" algn="ctr">
                        <a:spcBef>
                          <a:spcPts val="0"/>
                        </a:spcBef>
                        <a:spcAft>
                          <a:spcPts val="0"/>
                        </a:spcAft>
                      </a:pPr>
                      <a:r>
                        <a:rPr lang="en-US" sz="1000" dirty="0" err="1" smtClean="0">
                          <a:effectLst/>
                        </a:rPr>
                        <a:t>FortiGate</a:t>
                      </a:r>
                      <a:endParaRPr lang="en-US" sz="1000" dirty="0">
                        <a:effectLst/>
                        <a:latin typeface="Calibri"/>
                        <a:ea typeface="Calibri"/>
                        <a:cs typeface="Times New Roman"/>
                      </a:endParaRPr>
                    </a:p>
                  </a:txBody>
                  <a:tcPr marL="74455" marR="74455" marT="34290" marB="34290"/>
                </a:tc>
                <a:tc>
                  <a:txBody>
                    <a:bodyPr/>
                    <a:lstStyle/>
                    <a:p>
                      <a:pPr marL="0" marR="0" algn="ctr">
                        <a:spcBef>
                          <a:spcPts val="0"/>
                        </a:spcBef>
                        <a:spcAft>
                          <a:spcPts val="0"/>
                        </a:spcAft>
                      </a:pPr>
                      <a:r>
                        <a:rPr lang="en-US" sz="1000" dirty="0">
                          <a:effectLst/>
                        </a:rPr>
                        <a:t>FortiCloud </a:t>
                      </a:r>
                      <a:endParaRPr lang="en-US" sz="1000" dirty="0">
                        <a:effectLst/>
                        <a:latin typeface="Calibri"/>
                        <a:ea typeface="Calibri"/>
                        <a:cs typeface="Times New Roman"/>
                      </a:endParaRPr>
                    </a:p>
                  </a:txBody>
                  <a:tcPr marL="74455" marR="74455" marT="34290" marB="34290"/>
                </a:tc>
              </a:tr>
              <a:tr h="220980">
                <a:tc>
                  <a:txBody>
                    <a:bodyPr/>
                    <a:lstStyle/>
                    <a:p>
                      <a:pPr marL="0" marR="0">
                        <a:spcBef>
                          <a:spcPts val="0"/>
                        </a:spcBef>
                        <a:spcAft>
                          <a:spcPts val="0"/>
                        </a:spcAft>
                      </a:pPr>
                      <a:r>
                        <a:rPr lang="en-US" sz="1000" dirty="0" smtClean="0">
                          <a:effectLst/>
                        </a:rPr>
                        <a:t>APs </a:t>
                      </a:r>
                      <a:r>
                        <a:rPr lang="en-US" sz="1000" dirty="0">
                          <a:effectLst/>
                        </a:rPr>
                        <a:t>per site</a:t>
                      </a:r>
                      <a:endParaRPr lang="en-US" sz="1000" dirty="0">
                        <a:effectLst/>
                        <a:latin typeface="Calibri"/>
                        <a:ea typeface="Calibri"/>
                        <a:cs typeface="Times New Roman"/>
                      </a:endParaRPr>
                    </a:p>
                  </a:txBody>
                  <a:tcPr marL="74455" marR="74455" marT="34290" marB="34290">
                    <a:solidFill>
                      <a:schemeClr val="accent4"/>
                    </a:solidFill>
                  </a:tcPr>
                </a:tc>
                <a:tc>
                  <a:txBody>
                    <a:bodyPr/>
                    <a:lstStyle/>
                    <a:p>
                      <a:pPr marL="0" marR="0" algn="ctr">
                        <a:spcBef>
                          <a:spcPts val="0"/>
                        </a:spcBef>
                        <a:spcAft>
                          <a:spcPts val="0"/>
                        </a:spcAft>
                      </a:pPr>
                      <a:r>
                        <a:rPr lang="en-US" sz="1000" dirty="0" smtClean="0">
                          <a:effectLst/>
                        </a:rPr>
                        <a:t>One</a:t>
                      </a:r>
                      <a:endParaRPr lang="en-US" sz="1000" dirty="0">
                        <a:effectLst/>
                        <a:latin typeface="Calibri"/>
                        <a:ea typeface="Calibri"/>
                        <a:cs typeface="Times New Roman"/>
                      </a:endParaRPr>
                    </a:p>
                  </a:txBody>
                  <a:tcPr marL="74455" marR="74455" marT="34290" marB="34290"/>
                </a:tc>
                <a:tc>
                  <a:txBody>
                    <a:bodyPr/>
                    <a:lstStyle/>
                    <a:p>
                      <a:pPr marL="0" marR="0" algn="ctr">
                        <a:spcBef>
                          <a:spcPts val="0"/>
                        </a:spcBef>
                        <a:spcAft>
                          <a:spcPts val="0"/>
                        </a:spcAft>
                      </a:pPr>
                      <a:r>
                        <a:rPr lang="en-US" sz="1000" dirty="0" smtClean="0">
                          <a:effectLst/>
                        </a:rPr>
                        <a:t>Many</a:t>
                      </a:r>
                      <a:endParaRPr lang="en-US" sz="1000" dirty="0">
                        <a:effectLst/>
                        <a:latin typeface="Calibri"/>
                        <a:ea typeface="Calibri"/>
                        <a:cs typeface="Times New Roman"/>
                      </a:endParaRPr>
                    </a:p>
                  </a:txBody>
                  <a:tcPr marL="74455" marR="74455" marT="34290" marB="34290"/>
                </a:tc>
                <a:tc>
                  <a:txBody>
                    <a:bodyPr/>
                    <a:lstStyle/>
                    <a:p>
                      <a:pPr marL="0" marR="0" algn="ctr">
                        <a:spcBef>
                          <a:spcPts val="0"/>
                        </a:spcBef>
                        <a:spcAft>
                          <a:spcPts val="0"/>
                        </a:spcAft>
                      </a:pPr>
                      <a:r>
                        <a:rPr lang="en-US" sz="1000" dirty="0" smtClean="0">
                          <a:effectLst/>
                        </a:rPr>
                        <a:t>Few</a:t>
                      </a:r>
                      <a:endParaRPr lang="en-US" sz="1000" dirty="0">
                        <a:effectLst/>
                        <a:latin typeface="Calibri"/>
                        <a:ea typeface="Calibri"/>
                        <a:cs typeface="Times New Roman"/>
                      </a:endParaRPr>
                    </a:p>
                  </a:txBody>
                  <a:tcPr marL="74455" marR="74455" marT="34290" marB="34290"/>
                </a:tc>
              </a:tr>
              <a:tr h="220980">
                <a:tc>
                  <a:txBody>
                    <a:bodyPr/>
                    <a:lstStyle/>
                    <a:p>
                      <a:pPr marL="0" marR="0">
                        <a:spcBef>
                          <a:spcPts val="0"/>
                        </a:spcBef>
                        <a:spcAft>
                          <a:spcPts val="0"/>
                        </a:spcAft>
                      </a:pPr>
                      <a:r>
                        <a:rPr lang="en-US" sz="1000" dirty="0" smtClean="0">
                          <a:effectLst/>
                        </a:rPr>
                        <a:t>Security</a:t>
                      </a:r>
                      <a:endParaRPr lang="en-US" sz="1000" dirty="0">
                        <a:effectLst/>
                        <a:latin typeface="+mj-lt"/>
                        <a:ea typeface="Calibri"/>
                        <a:cs typeface="Times New Roman"/>
                      </a:endParaRPr>
                    </a:p>
                  </a:txBody>
                  <a:tcPr marL="74455" marR="74455" marT="34290" marB="34290">
                    <a:solidFill>
                      <a:schemeClr val="accent4"/>
                    </a:solidFill>
                  </a:tcPr>
                </a:tc>
                <a:tc>
                  <a:txBody>
                    <a:bodyPr/>
                    <a:lstStyle/>
                    <a:p>
                      <a:pPr marL="0" marR="0" algn="ctr">
                        <a:spcBef>
                          <a:spcPts val="0"/>
                        </a:spcBef>
                        <a:spcAft>
                          <a:spcPts val="0"/>
                        </a:spcAft>
                      </a:pPr>
                      <a:r>
                        <a:rPr lang="en-US" sz="1000" dirty="0" smtClean="0">
                          <a:effectLst/>
                        </a:rPr>
                        <a:t>IPS, AV, </a:t>
                      </a:r>
                      <a:r>
                        <a:rPr lang="en-US" sz="1000" baseline="0" dirty="0" smtClean="0">
                          <a:effectLst/>
                        </a:rPr>
                        <a:t> </a:t>
                      </a:r>
                      <a:r>
                        <a:rPr lang="en-US" sz="1000" dirty="0" smtClean="0">
                          <a:effectLst/>
                        </a:rPr>
                        <a:t>App,</a:t>
                      </a:r>
                      <a:r>
                        <a:rPr lang="en-US" sz="1000" baseline="0" dirty="0" smtClean="0">
                          <a:effectLst/>
                        </a:rPr>
                        <a:t> URL</a:t>
                      </a:r>
                      <a:endParaRPr lang="en-US" sz="1000" dirty="0" smtClean="0">
                        <a:effectLst/>
                        <a:latin typeface="+mj-lt"/>
                        <a:ea typeface="Calibri"/>
                        <a:cs typeface="Times New Roman"/>
                      </a:endParaRPr>
                    </a:p>
                  </a:txBody>
                  <a:tcPr marL="74455" marR="74455" marT="34290" marB="34290"/>
                </a:tc>
                <a:tc>
                  <a:txBody>
                    <a:bodyPr/>
                    <a:lstStyle/>
                    <a:p>
                      <a:pPr marL="0" marR="0" algn="ctr">
                        <a:spcBef>
                          <a:spcPts val="0"/>
                        </a:spcBef>
                        <a:spcAft>
                          <a:spcPts val="0"/>
                        </a:spcAft>
                      </a:pPr>
                      <a:r>
                        <a:rPr lang="en-US" sz="1000" dirty="0" smtClean="0">
                          <a:effectLst/>
                        </a:rPr>
                        <a:t>IPS, AV, App,</a:t>
                      </a:r>
                      <a:r>
                        <a:rPr lang="en-US" sz="1000" baseline="0" dirty="0" smtClean="0">
                          <a:effectLst/>
                        </a:rPr>
                        <a:t> URL</a:t>
                      </a:r>
                      <a:endParaRPr lang="en-US" sz="1000" dirty="0">
                        <a:effectLst/>
                        <a:latin typeface="+mj-lt"/>
                        <a:ea typeface="Calibri"/>
                        <a:cs typeface="Times New Roman"/>
                      </a:endParaRPr>
                    </a:p>
                  </a:txBody>
                  <a:tcPr marL="74455" marR="74455" marT="34290" marB="34290"/>
                </a:tc>
                <a:tc>
                  <a:txBody>
                    <a:bodyPr/>
                    <a:lstStyle/>
                    <a:p>
                      <a:pPr marL="0" marR="0" algn="ctr">
                        <a:spcBef>
                          <a:spcPts val="0"/>
                        </a:spcBef>
                        <a:spcAft>
                          <a:spcPts val="0"/>
                        </a:spcAft>
                      </a:pPr>
                      <a:r>
                        <a:rPr lang="en-US" sz="1000" dirty="0" smtClean="0">
                          <a:effectLst/>
                        </a:rPr>
                        <a:t>IPS, AV, App*,</a:t>
                      </a:r>
                      <a:r>
                        <a:rPr lang="en-US" sz="1000" baseline="0" dirty="0" smtClean="0">
                          <a:effectLst/>
                        </a:rPr>
                        <a:t> URL</a:t>
                      </a:r>
                      <a:endParaRPr lang="en-US" sz="1000" dirty="0">
                        <a:effectLst/>
                        <a:latin typeface="+mj-lt"/>
                        <a:ea typeface="Calibri"/>
                        <a:cs typeface="Times New Roman"/>
                      </a:endParaRPr>
                    </a:p>
                  </a:txBody>
                  <a:tcPr marL="74455" marR="74455" marT="34290" marB="34290"/>
                </a:tc>
              </a:tr>
              <a:tr h="220980">
                <a:tc>
                  <a:txBody>
                    <a:bodyPr/>
                    <a:lstStyle/>
                    <a:p>
                      <a:pPr marL="0" marR="0">
                        <a:spcBef>
                          <a:spcPts val="0"/>
                        </a:spcBef>
                        <a:spcAft>
                          <a:spcPts val="0"/>
                        </a:spcAft>
                      </a:pPr>
                      <a:r>
                        <a:rPr lang="en-US" sz="1000" dirty="0" smtClean="0">
                          <a:effectLst/>
                        </a:rPr>
                        <a:t>VPN</a:t>
                      </a:r>
                      <a:endParaRPr lang="en-US" sz="1000" dirty="0">
                        <a:effectLst/>
                        <a:latin typeface="+mj-lt"/>
                        <a:ea typeface="Calibri"/>
                        <a:cs typeface="Times New Roman"/>
                      </a:endParaRPr>
                    </a:p>
                  </a:txBody>
                  <a:tcPr marL="74455" marR="74455" marT="34290" marB="34290">
                    <a:solidFill>
                      <a:schemeClr val="accent4"/>
                    </a:solidFill>
                  </a:tcPr>
                </a:tc>
                <a:tc>
                  <a:txBody>
                    <a:bodyPr/>
                    <a:lstStyle/>
                    <a:p>
                      <a:pPr marL="0" marR="0" algn="ctr">
                        <a:spcBef>
                          <a:spcPts val="0"/>
                        </a:spcBef>
                        <a:spcAft>
                          <a:spcPts val="0"/>
                        </a:spcAft>
                      </a:pPr>
                      <a:r>
                        <a:rPr lang="en-US" sz="1000" dirty="0" smtClean="0">
                          <a:effectLst/>
                        </a:rPr>
                        <a:t>Yes</a:t>
                      </a:r>
                      <a:endParaRPr lang="en-US" sz="1000" dirty="0">
                        <a:effectLst/>
                        <a:latin typeface="+mj-lt"/>
                        <a:ea typeface="Calibri"/>
                        <a:cs typeface="Times New Roman"/>
                      </a:endParaRPr>
                    </a:p>
                  </a:txBody>
                  <a:tcPr marL="74455" marR="74455" marT="34290" marB="34290"/>
                </a:tc>
                <a:tc>
                  <a:txBody>
                    <a:bodyPr/>
                    <a:lstStyle/>
                    <a:p>
                      <a:pPr marL="0" marR="0" algn="ctr">
                        <a:spcBef>
                          <a:spcPts val="0"/>
                        </a:spcBef>
                        <a:spcAft>
                          <a:spcPts val="0"/>
                        </a:spcAft>
                      </a:pPr>
                      <a:r>
                        <a:rPr lang="en-US" sz="1000" dirty="0" smtClean="0">
                          <a:effectLst/>
                        </a:rPr>
                        <a:t>No</a:t>
                      </a:r>
                      <a:endParaRPr lang="en-US" sz="1000" dirty="0">
                        <a:effectLst/>
                        <a:latin typeface="+mj-lt"/>
                        <a:ea typeface="Calibri"/>
                        <a:cs typeface="Times New Roman"/>
                      </a:endParaRPr>
                    </a:p>
                  </a:txBody>
                  <a:tcPr marL="74455" marR="74455" marT="34290" marB="34290"/>
                </a:tc>
                <a:tc>
                  <a:txBody>
                    <a:bodyPr/>
                    <a:lstStyle/>
                    <a:p>
                      <a:pPr marL="0" marR="0" algn="ctr">
                        <a:spcBef>
                          <a:spcPts val="0"/>
                        </a:spcBef>
                        <a:spcAft>
                          <a:spcPts val="0"/>
                        </a:spcAft>
                      </a:pPr>
                      <a:r>
                        <a:rPr lang="en-US" sz="1000" dirty="0" smtClean="0">
                          <a:effectLst/>
                        </a:rPr>
                        <a:t>No</a:t>
                      </a:r>
                      <a:endParaRPr lang="en-US" sz="1000" dirty="0">
                        <a:effectLst/>
                        <a:latin typeface="+mj-lt"/>
                        <a:ea typeface="Calibri"/>
                        <a:cs typeface="Times New Roman"/>
                      </a:endParaRPr>
                    </a:p>
                  </a:txBody>
                  <a:tcPr marL="74455" marR="74455" marT="34290" marB="34290"/>
                </a:tc>
              </a:tr>
              <a:tr h="220980">
                <a:tc>
                  <a:txBody>
                    <a:bodyPr/>
                    <a:lstStyle/>
                    <a:p>
                      <a:pPr marL="0" marR="0">
                        <a:spcBef>
                          <a:spcPts val="0"/>
                        </a:spcBef>
                        <a:spcAft>
                          <a:spcPts val="0"/>
                        </a:spcAft>
                      </a:pPr>
                      <a:r>
                        <a:rPr lang="en-US" sz="1000" dirty="0" smtClean="0">
                          <a:effectLst/>
                        </a:rPr>
                        <a:t>WIDS</a:t>
                      </a:r>
                      <a:r>
                        <a:rPr lang="en-US" sz="1000" baseline="0" dirty="0" smtClean="0">
                          <a:effectLst/>
                        </a:rPr>
                        <a:t> /</a:t>
                      </a:r>
                      <a:r>
                        <a:rPr lang="en-US" sz="1000" dirty="0" smtClean="0">
                          <a:effectLst/>
                        </a:rPr>
                        <a:t> </a:t>
                      </a:r>
                      <a:r>
                        <a:rPr lang="en-US" sz="1000" dirty="0">
                          <a:effectLst/>
                        </a:rPr>
                        <a:t>Rogue AP</a:t>
                      </a:r>
                      <a:endParaRPr lang="en-US" sz="1000" dirty="0">
                        <a:effectLst/>
                        <a:latin typeface="+mj-lt"/>
                        <a:ea typeface="Calibri"/>
                        <a:cs typeface="Times New Roman"/>
                      </a:endParaRPr>
                    </a:p>
                  </a:txBody>
                  <a:tcPr marL="74455" marR="74455" marT="34290" marB="34290">
                    <a:solidFill>
                      <a:schemeClr val="accent4"/>
                    </a:solidFill>
                  </a:tcPr>
                </a:tc>
                <a:tc>
                  <a:txBody>
                    <a:bodyPr/>
                    <a:lstStyle/>
                    <a:p>
                      <a:pPr marL="0" marR="0" algn="ctr">
                        <a:spcBef>
                          <a:spcPts val="0"/>
                        </a:spcBef>
                        <a:spcAft>
                          <a:spcPts val="0"/>
                        </a:spcAft>
                      </a:pPr>
                      <a:r>
                        <a:rPr lang="en-US" sz="1000" dirty="0" smtClean="0">
                          <a:effectLst/>
                        </a:rPr>
                        <a:t>Yes</a:t>
                      </a:r>
                      <a:endParaRPr lang="en-US" sz="1000" dirty="0">
                        <a:effectLst/>
                        <a:latin typeface="+mj-lt"/>
                        <a:ea typeface="Calibri"/>
                        <a:cs typeface="Times New Roman"/>
                      </a:endParaRPr>
                    </a:p>
                  </a:txBody>
                  <a:tcPr marL="74455" marR="74455" marT="34290" marB="34290"/>
                </a:tc>
                <a:tc>
                  <a:txBody>
                    <a:bodyPr/>
                    <a:lstStyle/>
                    <a:p>
                      <a:pPr marL="0" marR="0" algn="ctr">
                        <a:spcBef>
                          <a:spcPts val="0"/>
                        </a:spcBef>
                        <a:spcAft>
                          <a:spcPts val="0"/>
                        </a:spcAft>
                      </a:pPr>
                      <a:r>
                        <a:rPr lang="en-US" sz="1000">
                          <a:effectLst/>
                        </a:rPr>
                        <a:t>Yes</a:t>
                      </a:r>
                      <a:endParaRPr lang="en-US" sz="1000">
                        <a:effectLst/>
                        <a:latin typeface="+mj-lt"/>
                        <a:ea typeface="Calibri"/>
                        <a:cs typeface="Times New Roman"/>
                      </a:endParaRPr>
                    </a:p>
                  </a:txBody>
                  <a:tcPr marL="74455" marR="74455" marT="34290" marB="34290"/>
                </a:tc>
                <a:tc>
                  <a:txBody>
                    <a:bodyPr/>
                    <a:lstStyle/>
                    <a:p>
                      <a:pPr marL="0" marR="0" algn="ctr">
                        <a:spcBef>
                          <a:spcPts val="0"/>
                        </a:spcBef>
                        <a:spcAft>
                          <a:spcPts val="0"/>
                        </a:spcAft>
                      </a:pPr>
                      <a:r>
                        <a:rPr lang="en-US" sz="1000" dirty="0">
                          <a:effectLst/>
                        </a:rPr>
                        <a:t>Yes</a:t>
                      </a:r>
                      <a:endParaRPr lang="en-US" sz="1000" dirty="0">
                        <a:effectLst/>
                        <a:latin typeface="+mj-lt"/>
                        <a:ea typeface="Calibri"/>
                        <a:cs typeface="Times New Roman"/>
                      </a:endParaRPr>
                    </a:p>
                  </a:txBody>
                  <a:tcPr marL="74455" marR="74455" marT="34290" marB="34290"/>
                </a:tc>
              </a:tr>
              <a:tr h="378995">
                <a:tc>
                  <a:txBody>
                    <a:bodyPr/>
                    <a:lstStyle/>
                    <a:p>
                      <a:pPr marL="0" marR="0">
                        <a:spcBef>
                          <a:spcPts val="0"/>
                        </a:spcBef>
                        <a:spcAft>
                          <a:spcPts val="0"/>
                        </a:spcAft>
                      </a:pPr>
                      <a:r>
                        <a:rPr lang="en-US" sz="1000" dirty="0">
                          <a:effectLst/>
                        </a:rPr>
                        <a:t>Automatic </a:t>
                      </a:r>
                      <a:r>
                        <a:rPr lang="en-US" sz="1000" dirty="0" smtClean="0">
                          <a:effectLst/>
                        </a:rPr>
                        <a:t>Channel Selection</a:t>
                      </a:r>
                      <a:endParaRPr lang="en-US" sz="1000" dirty="0">
                        <a:effectLst/>
                        <a:latin typeface="+mj-lt"/>
                        <a:ea typeface="Calibri"/>
                        <a:cs typeface="Times New Roman"/>
                      </a:endParaRPr>
                    </a:p>
                  </a:txBody>
                  <a:tcPr marL="74455" marR="74455" marT="34290" marB="34290">
                    <a:solidFill>
                      <a:schemeClr val="accent4"/>
                    </a:solidFill>
                  </a:tcPr>
                </a:tc>
                <a:tc>
                  <a:txBody>
                    <a:bodyPr/>
                    <a:lstStyle/>
                    <a:p>
                      <a:pPr marL="0" marR="0" algn="ctr">
                        <a:spcBef>
                          <a:spcPts val="0"/>
                        </a:spcBef>
                        <a:spcAft>
                          <a:spcPts val="0"/>
                        </a:spcAft>
                      </a:pPr>
                      <a:r>
                        <a:rPr lang="en-US" sz="1000" dirty="0" smtClean="0">
                          <a:effectLst/>
                        </a:rPr>
                        <a:t>Yes</a:t>
                      </a:r>
                      <a:endParaRPr lang="en-US" sz="1000" dirty="0">
                        <a:effectLst/>
                        <a:latin typeface="+mj-lt"/>
                        <a:ea typeface="Calibri"/>
                        <a:cs typeface="Times New Roman"/>
                      </a:endParaRPr>
                    </a:p>
                  </a:txBody>
                  <a:tcPr marL="74455" marR="74455" marT="34290" marB="34290"/>
                </a:tc>
                <a:tc>
                  <a:txBody>
                    <a:bodyPr/>
                    <a:lstStyle/>
                    <a:p>
                      <a:pPr marL="0" marR="0" algn="ctr">
                        <a:spcBef>
                          <a:spcPts val="0"/>
                        </a:spcBef>
                        <a:spcAft>
                          <a:spcPts val="0"/>
                        </a:spcAft>
                      </a:pPr>
                      <a:r>
                        <a:rPr lang="en-US" sz="1000" dirty="0">
                          <a:effectLst/>
                        </a:rPr>
                        <a:t>Yes </a:t>
                      </a:r>
                      <a:endParaRPr lang="en-US" sz="1000" dirty="0">
                        <a:effectLst/>
                        <a:latin typeface="+mj-lt"/>
                        <a:ea typeface="Calibri"/>
                        <a:cs typeface="Times New Roman"/>
                      </a:endParaRPr>
                    </a:p>
                  </a:txBody>
                  <a:tcPr marL="74455" marR="74455" marT="34290" marB="34290"/>
                </a:tc>
                <a:tc>
                  <a:txBody>
                    <a:bodyPr/>
                    <a:lstStyle/>
                    <a:p>
                      <a:pPr marL="0" marR="0" algn="ctr">
                        <a:spcBef>
                          <a:spcPts val="0"/>
                        </a:spcBef>
                        <a:spcAft>
                          <a:spcPts val="0"/>
                        </a:spcAft>
                      </a:pPr>
                      <a:r>
                        <a:rPr lang="en-US" sz="1000" dirty="0">
                          <a:effectLst/>
                        </a:rPr>
                        <a:t>Yes</a:t>
                      </a:r>
                      <a:endParaRPr lang="en-US" sz="1000" dirty="0">
                        <a:effectLst/>
                        <a:latin typeface="+mj-lt"/>
                        <a:ea typeface="Calibri"/>
                        <a:cs typeface="Times New Roman"/>
                      </a:endParaRPr>
                    </a:p>
                  </a:txBody>
                  <a:tcPr marL="74455" marR="74455" marT="34290" marB="34290"/>
                </a:tc>
              </a:tr>
              <a:tr h="378995">
                <a:tc>
                  <a:txBody>
                    <a:bodyPr/>
                    <a:lstStyle/>
                    <a:p>
                      <a:pPr marL="0" marR="0">
                        <a:spcBef>
                          <a:spcPts val="0"/>
                        </a:spcBef>
                        <a:spcAft>
                          <a:spcPts val="0"/>
                        </a:spcAft>
                      </a:pPr>
                      <a:r>
                        <a:rPr lang="en-US" sz="1000" dirty="0">
                          <a:effectLst/>
                        </a:rPr>
                        <a:t>Fast Roaming (OKC)</a:t>
                      </a:r>
                      <a:endParaRPr lang="en-US" sz="1000" dirty="0">
                        <a:effectLst/>
                        <a:latin typeface="+mj-lt"/>
                        <a:ea typeface="Calibri"/>
                        <a:cs typeface="Times New Roman"/>
                      </a:endParaRPr>
                    </a:p>
                  </a:txBody>
                  <a:tcPr marL="74455" marR="74455" marT="34290" marB="34290">
                    <a:solidFill>
                      <a:schemeClr val="accent4"/>
                    </a:solidFill>
                  </a:tcPr>
                </a:tc>
                <a:tc>
                  <a:txBody>
                    <a:bodyPr/>
                    <a:lstStyle/>
                    <a:p>
                      <a:pPr marL="0" marR="0" algn="ctr">
                        <a:spcBef>
                          <a:spcPts val="0"/>
                        </a:spcBef>
                        <a:spcAft>
                          <a:spcPts val="0"/>
                        </a:spcAft>
                      </a:pPr>
                      <a:r>
                        <a:rPr lang="en-US" sz="1000" dirty="0">
                          <a:effectLst/>
                        </a:rPr>
                        <a:t>No</a:t>
                      </a:r>
                      <a:endParaRPr lang="en-US" sz="1000" dirty="0">
                        <a:effectLst/>
                        <a:latin typeface="+mj-lt"/>
                        <a:ea typeface="Calibri"/>
                        <a:cs typeface="Times New Roman"/>
                      </a:endParaRPr>
                    </a:p>
                  </a:txBody>
                  <a:tcPr marL="74455" marR="74455" marT="34290" marB="34290"/>
                </a:tc>
                <a:tc>
                  <a:txBody>
                    <a:bodyPr/>
                    <a:lstStyle/>
                    <a:p>
                      <a:pPr marL="0" marR="0" algn="ctr">
                        <a:spcBef>
                          <a:spcPts val="0"/>
                        </a:spcBef>
                        <a:spcAft>
                          <a:spcPts val="0"/>
                        </a:spcAft>
                      </a:pPr>
                      <a:r>
                        <a:rPr lang="en-US" sz="1000">
                          <a:effectLst/>
                        </a:rPr>
                        <a:t>Yes</a:t>
                      </a:r>
                      <a:endParaRPr lang="en-US" sz="1000">
                        <a:effectLst/>
                        <a:latin typeface="+mj-lt"/>
                        <a:ea typeface="Calibri"/>
                        <a:cs typeface="Times New Roman"/>
                      </a:endParaRPr>
                    </a:p>
                  </a:txBody>
                  <a:tcPr marL="74455" marR="74455" marT="34290" marB="34290"/>
                </a:tc>
                <a:tc>
                  <a:txBody>
                    <a:bodyPr/>
                    <a:lstStyle/>
                    <a:p>
                      <a:pPr marL="0" marR="0" algn="ctr">
                        <a:spcBef>
                          <a:spcPts val="0"/>
                        </a:spcBef>
                        <a:spcAft>
                          <a:spcPts val="0"/>
                        </a:spcAft>
                      </a:pPr>
                      <a:r>
                        <a:rPr lang="en-US" sz="1000" dirty="0" smtClean="0">
                          <a:effectLst/>
                        </a:rPr>
                        <a:t>Yes*</a:t>
                      </a:r>
                      <a:endParaRPr lang="en-US" sz="1000" dirty="0">
                        <a:effectLst/>
                        <a:latin typeface="+mj-lt"/>
                        <a:ea typeface="Calibri"/>
                        <a:cs typeface="Times New Roman"/>
                      </a:endParaRPr>
                    </a:p>
                  </a:txBody>
                  <a:tcPr marL="74455" marR="74455" marT="34290" marB="34290"/>
                </a:tc>
              </a:tr>
              <a:tr h="220980">
                <a:tc>
                  <a:txBody>
                    <a:bodyPr/>
                    <a:lstStyle/>
                    <a:p>
                      <a:pPr marL="0" marR="0">
                        <a:spcBef>
                          <a:spcPts val="0"/>
                        </a:spcBef>
                        <a:spcAft>
                          <a:spcPts val="0"/>
                        </a:spcAft>
                      </a:pPr>
                      <a:r>
                        <a:rPr lang="en-US" sz="1000" dirty="0">
                          <a:effectLst/>
                        </a:rPr>
                        <a:t>Wireless Mesh</a:t>
                      </a:r>
                      <a:endParaRPr lang="en-US" sz="1000" dirty="0">
                        <a:effectLst/>
                        <a:latin typeface="+mj-lt"/>
                        <a:ea typeface="Calibri"/>
                        <a:cs typeface="Times New Roman"/>
                      </a:endParaRPr>
                    </a:p>
                  </a:txBody>
                  <a:tcPr marL="74455" marR="74455" marT="34290" marB="34290">
                    <a:solidFill>
                      <a:schemeClr val="accent4"/>
                    </a:solidFill>
                  </a:tcPr>
                </a:tc>
                <a:tc>
                  <a:txBody>
                    <a:bodyPr/>
                    <a:lstStyle/>
                    <a:p>
                      <a:pPr marL="0" marR="0" algn="ctr">
                        <a:spcBef>
                          <a:spcPts val="0"/>
                        </a:spcBef>
                        <a:spcAft>
                          <a:spcPts val="0"/>
                        </a:spcAft>
                      </a:pPr>
                      <a:r>
                        <a:rPr lang="en-US" sz="1000" dirty="0" smtClean="0">
                          <a:effectLst/>
                        </a:rPr>
                        <a:t>Yes (Root)</a:t>
                      </a:r>
                      <a:endParaRPr lang="en-US" sz="1000" dirty="0">
                        <a:effectLst/>
                        <a:latin typeface="+mj-lt"/>
                        <a:ea typeface="Calibri"/>
                        <a:cs typeface="Times New Roman"/>
                      </a:endParaRPr>
                    </a:p>
                  </a:txBody>
                  <a:tcPr marL="74455" marR="74455" marT="34290" marB="34290"/>
                </a:tc>
                <a:tc>
                  <a:txBody>
                    <a:bodyPr/>
                    <a:lstStyle/>
                    <a:p>
                      <a:pPr marL="0" marR="0" algn="ctr">
                        <a:spcBef>
                          <a:spcPts val="0"/>
                        </a:spcBef>
                        <a:spcAft>
                          <a:spcPts val="0"/>
                        </a:spcAft>
                      </a:pPr>
                      <a:r>
                        <a:rPr lang="en-US" sz="1000">
                          <a:effectLst/>
                        </a:rPr>
                        <a:t>Yes</a:t>
                      </a:r>
                      <a:endParaRPr lang="en-US" sz="1000">
                        <a:effectLst/>
                        <a:latin typeface="+mj-lt"/>
                        <a:ea typeface="Calibri"/>
                        <a:cs typeface="Times New Roman"/>
                      </a:endParaRPr>
                    </a:p>
                  </a:txBody>
                  <a:tcPr marL="74455" marR="74455" marT="34290" marB="34290"/>
                </a:tc>
                <a:tc>
                  <a:txBody>
                    <a:bodyPr/>
                    <a:lstStyle/>
                    <a:p>
                      <a:pPr marL="0" marR="0" algn="ctr">
                        <a:spcBef>
                          <a:spcPts val="0"/>
                        </a:spcBef>
                        <a:spcAft>
                          <a:spcPts val="0"/>
                        </a:spcAft>
                      </a:pPr>
                      <a:r>
                        <a:rPr lang="en-US" sz="1000" dirty="0" smtClean="0">
                          <a:effectLst/>
                        </a:rPr>
                        <a:t>Yes*</a:t>
                      </a:r>
                      <a:endParaRPr lang="en-US" sz="1000" dirty="0">
                        <a:effectLst/>
                        <a:latin typeface="+mj-lt"/>
                        <a:ea typeface="Calibri"/>
                        <a:cs typeface="Times New Roman"/>
                      </a:endParaRPr>
                    </a:p>
                  </a:txBody>
                  <a:tcPr marL="74455" marR="74455" marT="34290" marB="34290"/>
                </a:tc>
              </a:tr>
              <a:tr h="220980">
                <a:tc>
                  <a:txBody>
                    <a:bodyPr/>
                    <a:lstStyle/>
                    <a:p>
                      <a:pPr marL="0" marR="0">
                        <a:spcBef>
                          <a:spcPts val="0"/>
                        </a:spcBef>
                        <a:spcAft>
                          <a:spcPts val="0"/>
                        </a:spcAft>
                      </a:pPr>
                      <a:r>
                        <a:rPr lang="en-US" sz="1000" dirty="0">
                          <a:effectLst/>
                        </a:rPr>
                        <a:t>FortiPresence</a:t>
                      </a:r>
                      <a:endParaRPr lang="en-US" sz="1000" dirty="0">
                        <a:effectLst/>
                        <a:latin typeface="+mj-lt"/>
                        <a:ea typeface="Calibri"/>
                        <a:cs typeface="Times New Roman"/>
                      </a:endParaRPr>
                    </a:p>
                  </a:txBody>
                  <a:tcPr marL="74455" marR="74455" marT="34290" marB="34290">
                    <a:solidFill>
                      <a:schemeClr val="accent4"/>
                    </a:solidFill>
                  </a:tcPr>
                </a:tc>
                <a:tc>
                  <a:txBody>
                    <a:bodyPr/>
                    <a:lstStyle/>
                    <a:p>
                      <a:pPr marL="0" marR="0" algn="ctr">
                        <a:spcBef>
                          <a:spcPts val="0"/>
                        </a:spcBef>
                        <a:spcAft>
                          <a:spcPts val="0"/>
                        </a:spcAft>
                      </a:pPr>
                      <a:r>
                        <a:rPr lang="en-US" sz="1000" dirty="0" smtClean="0">
                          <a:effectLst/>
                        </a:rPr>
                        <a:t>Yes</a:t>
                      </a:r>
                      <a:endParaRPr lang="en-US" sz="1000" dirty="0">
                        <a:effectLst/>
                        <a:latin typeface="+mj-lt"/>
                        <a:ea typeface="Calibri"/>
                        <a:cs typeface="Times New Roman"/>
                      </a:endParaRPr>
                    </a:p>
                  </a:txBody>
                  <a:tcPr marL="74455" marR="74455" marT="34290" marB="34290"/>
                </a:tc>
                <a:tc>
                  <a:txBody>
                    <a:bodyPr/>
                    <a:lstStyle/>
                    <a:p>
                      <a:pPr marL="0" marR="0" algn="ctr">
                        <a:spcBef>
                          <a:spcPts val="0"/>
                        </a:spcBef>
                        <a:spcAft>
                          <a:spcPts val="0"/>
                        </a:spcAft>
                      </a:pPr>
                      <a:r>
                        <a:rPr lang="en-US" sz="1000" dirty="0">
                          <a:effectLst/>
                        </a:rPr>
                        <a:t>Yes</a:t>
                      </a:r>
                      <a:endParaRPr lang="en-US" sz="1000" dirty="0">
                        <a:effectLst/>
                        <a:latin typeface="+mj-lt"/>
                        <a:ea typeface="Calibri"/>
                        <a:cs typeface="Times New Roman"/>
                      </a:endParaRPr>
                    </a:p>
                  </a:txBody>
                  <a:tcPr marL="74455" marR="74455" marT="34290" marB="34290"/>
                </a:tc>
                <a:tc>
                  <a:txBody>
                    <a:bodyPr/>
                    <a:lstStyle/>
                    <a:p>
                      <a:pPr marL="0" marR="0" algn="ctr">
                        <a:spcBef>
                          <a:spcPts val="0"/>
                        </a:spcBef>
                        <a:spcAft>
                          <a:spcPts val="0"/>
                        </a:spcAft>
                      </a:pPr>
                      <a:r>
                        <a:rPr lang="en-US" sz="1000" dirty="0" smtClean="0">
                          <a:effectLst/>
                        </a:rPr>
                        <a:t>Yes*</a:t>
                      </a:r>
                      <a:endParaRPr lang="en-US" sz="1000" dirty="0">
                        <a:effectLst/>
                        <a:latin typeface="+mj-lt"/>
                        <a:ea typeface="Calibri"/>
                        <a:cs typeface="Times New Roman"/>
                      </a:endParaRPr>
                    </a:p>
                  </a:txBody>
                  <a:tcPr marL="74455" marR="74455" marT="34290" marB="34290"/>
                </a:tc>
              </a:tr>
            </a:tbl>
          </a:graphicData>
        </a:graphic>
      </p:graphicFrame>
      <p:sp>
        <p:nvSpPr>
          <p:cNvPr id="3" name="TextBox 2"/>
          <p:cNvSpPr txBox="1"/>
          <p:nvPr/>
        </p:nvSpPr>
        <p:spPr>
          <a:xfrm>
            <a:off x="252000" y="4381097"/>
            <a:ext cx="3829050" cy="219275"/>
          </a:xfrm>
          <a:prstGeom prst="rect">
            <a:avLst/>
          </a:prstGeom>
          <a:noFill/>
        </p:spPr>
        <p:txBody>
          <a:bodyPr wrap="square" lIns="91436" tIns="45718" rIns="91436" bIns="45718" rtlCol="0">
            <a:spAutoFit/>
          </a:bodyPr>
          <a:lstStyle/>
          <a:p>
            <a:r>
              <a:rPr lang="en-US" sz="800" dirty="0"/>
              <a:t>*Check datasheet for availability </a:t>
            </a:r>
          </a:p>
        </p:txBody>
      </p:sp>
    </p:spTree>
    <p:extLst>
      <p:ext uri="{BB962C8B-B14F-4D97-AF65-F5344CB8AC3E}">
        <p14:creationId xmlns:p14="http://schemas.microsoft.com/office/powerpoint/2010/main" val="1279837475"/>
      </p:ext>
    </p:extLst>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FortiAP </a:t>
            </a:r>
            <a:r>
              <a:rPr lang="en-US" dirty="0"/>
              <a:t>F</a:t>
            </a:r>
            <a:r>
              <a:rPr lang="en-US" dirty="0" smtClean="0"/>
              <a:t>amily</a:t>
            </a:r>
            <a:endParaRPr lang="en-US" dirty="0"/>
          </a:p>
        </p:txBody>
      </p:sp>
      <p:graphicFrame>
        <p:nvGraphicFramePr>
          <p:cNvPr id="5" name="Content Placeholder 5"/>
          <p:cNvGraphicFramePr>
            <a:graphicFrameLocks/>
          </p:cNvGraphicFramePr>
          <p:nvPr>
            <p:extLst>
              <p:ext uri="{D42A27DB-BD31-4B8C-83A1-F6EECF244321}">
                <p14:modId xmlns:p14="http://schemas.microsoft.com/office/powerpoint/2010/main" val="3987405528"/>
              </p:ext>
            </p:extLst>
          </p:nvPr>
        </p:nvGraphicFramePr>
        <p:xfrm>
          <a:off x="147183" y="1059933"/>
          <a:ext cx="8763001" cy="3595324"/>
        </p:xfrm>
        <a:graphic>
          <a:graphicData uri="http://schemas.openxmlformats.org/drawingml/2006/table">
            <a:tbl>
              <a:tblPr firstCol="1" lastRow="1">
                <a:tableStyleId>{073A0DAA-6AF3-43AB-8588-CEC1D06C72B9}</a:tableStyleId>
              </a:tblPr>
              <a:tblGrid>
                <a:gridCol w="1697889"/>
                <a:gridCol w="943274"/>
                <a:gridCol w="2036289"/>
                <a:gridCol w="1644831"/>
                <a:gridCol w="2440718"/>
              </a:tblGrid>
              <a:tr h="1023890">
                <a:tc>
                  <a:txBody>
                    <a:bodyPr/>
                    <a:lstStyle/>
                    <a:p>
                      <a:pPr algn="ctr"/>
                      <a:r>
                        <a:rPr lang="en-US" sz="1000" dirty="0" smtClean="0"/>
                        <a:t>3x3:3</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Resiliency and Versatility</a:t>
                      </a:r>
                    </a:p>
                  </a:txBody>
                  <a:tcPr marL="0" marR="0" marT="0" marB="0" anchor="ctr">
                    <a:solidFill>
                      <a:schemeClr val="accent4">
                        <a:lumMod val="50000"/>
                      </a:schemeClr>
                    </a:solidFill>
                  </a:tcPr>
                </a:tc>
                <a:tc rowSpan="2">
                  <a:txBody>
                    <a:bodyPr/>
                    <a:lstStyle/>
                    <a:p>
                      <a:pPr algn="ctr"/>
                      <a:r>
                        <a:rPr lang="en-US" sz="1000" dirty="0" smtClean="0">
                          <a:solidFill>
                            <a:schemeClr val="bg1"/>
                          </a:solidFill>
                        </a:rPr>
                        <a:t>Dual Radio</a:t>
                      </a:r>
                    </a:p>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bg1"/>
                          </a:solidFill>
                        </a:rPr>
                        <a:t>Dual Band </a:t>
                      </a:r>
                    </a:p>
                  </a:txBody>
                  <a:tcPr marL="0" marR="0" marT="0" marB="0" vert="vert270" anchor="ctr">
                    <a:solidFill>
                      <a:schemeClr val="accent4"/>
                    </a:solidFill>
                  </a:tcPr>
                </a:tc>
                <a:tc>
                  <a:txBody>
                    <a:bodyPr/>
                    <a:lstStyle/>
                    <a:p>
                      <a:pPr algn="l"/>
                      <a:endParaRPr lang="en-US" sz="1000" dirty="0">
                        <a:solidFill>
                          <a:schemeClr val="tx1">
                            <a:lumMod val="50000"/>
                            <a:lumOff val="50000"/>
                          </a:schemeClr>
                        </a:solidFill>
                      </a:endParaRPr>
                    </a:p>
                  </a:txBody>
                  <a:tcPr marL="0" marR="0" marT="0" marB="0" anchor="ctr">
                    <a:solidFill>
                      <a:schemeClr val="accent4">
                        <a:lumMod val="20000"/>
                        <a:lumOff val="80000"/>
                      </a:schemeClr>
                    </a:solidFill>
                  </a:tcPr>
                </a:tc>
                <a:tc>
                  <a:txBody>
                    <a:bodyPr/>
                    <a:lstStyle/>
                    <a:p>
                      <a:pPr algn="l"/>
                      <a:endParaRPr lang="en-US" sz="1000" dirty="0">
                        <a:solidFill>
                          <a:schemeClr val="tx1">
                            <a:lumMod val="50000"/>
                            <a:lumOff val="50000"/>
                          </a:schemeClr>
                        </a:solidFill>
                      </a:endParaRPr>
                    </a:p>
                  </a:txBody>
                  <a:tcPr marL="0" marR="0" marT="0" marB="0" anchor="ctr">
                    <a:solidFill>
                      <a:schemeClr val="accent4">
                        <a:lumMod val="20000"/>
                        <a:lumOff val="80000"/>
                      </a:schemeClr>
                    </a:solidFill>
                  </a:tcPr>
                </a:tc>
                <a:tc>
                  <a:txBody>
                    <a:bodyPr/>
                    <a:lstStyle/>
                    <a:p>
                      <a:pPr algn="l"/>
                      <a:endParaRPr lang="en-US" sz="1000" dirty="0">
                        <a:solidFill>
                          <a:schemeClr val="tx1">
                            <a:lumMod val="50000"/>
                            <a:lumOff val="50000"/>
                          </a:schemeClr>
                        </a:solidFill>
                      </a:endParaRPr>
                    </a:p>
                  </a:txBody>
                  <a:tcPr marL="0" marR="0" marT="0" marB="0" anchor="ctr">
                    <a:solidFill>
                      <a:schemeClr val="accent4">
                        <a:lumMod val="20000"/>
                        <a:lumOff val="80000"/>
                      </a:schemeClr>
                    </a:solidFill>
                  </a:tcPr>
                </a:tc>
              </a:tr>
              <a:tr h="867186">
                <a:tc rowSpan="2">
                  <a:txBody>
                    <a:bodyPr/>
                    <a:lstStyle/>
                    <a:p>
                      <a:pPr algn="ctr"/>
                      <a:r>
                        <a:rPr lang="en-US" sz="1000" dirty="0" smtClean="0"/>
                        <a:t>2x2:2</a:t>
                      </a:r>
                    </a:p>
                    <a:p>
                      <a:pPr algn="ctr"/>
                      <a:r>
                        <a:rPr lang="en-US" sz="1200" dirty="0" smtClean="0"/>
                        <a:t>Performance</a:t>
                      </a:r>
                      <a:endParaRPr lang="en-US" sz="1200" dirty="0">
                        <a:solidFill>
                          <a:schemeClr val="tx1">
                            <a:lumMod val="50000"/>
                            <a:lumOff val="50000"/>
                          </a:schemeClr>
                        </a:solidFill>
                      </a:endParaRPr>
                    </a:p>
                  </a:txBody>
                  <a:tcPr marL="0" marR="0" marT="0" marB="0" anchor="ctr">
                    <a:solidFill>
                      <a:schemeClr val="accent4">
                        <a:lumMod val="50000"/>
                      </a:schemeClr>
                    </a:solidFill>
                  </a:tcPr>
                </a:tc>
                <a:tc vMerge="1">
                  <a:txBody>
                    <a:bodyPr/>
                    <a:lstStyle/>
                    <a:p>
                      <a:endParaRPr lang="en-US"/>
                    </a:p>
                  </a:txBody>
                  <a:tcPr/>
                </a:tc>
                <a:tc>
                  <a:txBody>
                    <a:bodyPr/>
                    <a:lstStyle/>
                    <a:p>
                      <a:endParaRPr lang="en-US" sz="1000"/>
                    </a:p>
                  </a:txBody>
                  <a:tcPr marL="0" marR="0" marT="0" marB="0" anchor="ctr">
                    <a:solidFill>
                      <a:schemeClr val="accent4">
                        <a:lumMod val="20000"/>
                        <a:lumOff val="80000"/>
                      </a:schemeClr>
                    </a:solidFill>
                  </a:tcPr>
                </a:tc>
                <a:tc>
                  <a:txBody>
                    <a:bodyPr/>
                    <a:lstStyle/>
                    <a:p>
                      <a:endParaRPr lang="en-US" sz="1000"/>
                    </a:p>
                  </a:txBody>
                  <a:tcPr marL="0" marR="0" marT="0" marB="0" anchor="ctr">
                    <a:solidFill>
                      <a:schemeClr val="accent4">
                        <a:lumMod val="20000"/>
                        <a:lumOff val="80000"/>
                      </a:schemeClr>
                    </a:solidFill>
                  </a:tcPr>
                </a:tc>
                <a:tc>
                  <a:txBody>
                    <a:bodyPr/>
                    <a:lstStyle/>
                    <a:p>
                      <a:endParaRPr lang="en-US" sz="1000"/>
                    </a:p>
                  </a:txBody>
                  <a:tcPr marL="0" marR="0" marT="0" marB="0" anchor="ctr">
                    <a:solidFill>
                      <a:schemeClr val="accent4">
                        <a:lumMod val="20000"/>
                        <a:lumOff val="80000"/>
                      </a:schemeClr>
                    </a:solidFill>
                  </a:tcPr>
                </a:tc>
              </a:tr>
              <a:tr h="742885">
                <a:tc vMerge="1">
                  <a:txBody>
                    <a:bodyPr/>
                    <a:lstStyle/>
                    <a:p>
                      <a:pPr algn="ctr"/>
                      <a:endParaRPr lang="en-US" dirty="0">
                        <a:solidFill>
                          <a:schemeClr val="tx1">
                            <a:lumMod val="50000"/>
                            <a:lumOff val="50000"/>
                          </a:schemeClr>
                        </a:solidFill>
                      </a:endParaRPr>
                    </a:p>
                  </a:txBody>
                  <a:tcPr/>
                </a:tc>
                <a:tc row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bg1"/>
                          </a:solidFill>
                        </a:rPr>
                        <a:t>Single Radio</a:t>
                      </a:r>
                    </a:p>
                  </a:txBody>
                  <a:tcPr marL="0" marR="0" marT="0" marB="0" vert="vert270" anchor="ctr">
                    <a:solidFill>
                      <a:schemeClr val="accent4"/>
                    </a:solidFill>
                  </a:tcPr>
                </a:tc>
                <a:tc rowSpan="2">
                  <a:txBody>
                    <a:bodyPr/>
                    <a:lstStyle/>
                    <a:p>
                      <a:pPr algn="l"/>
                      <a:endParaRPr lang="en-US" sz="1000" dirty="0">
                        <a:solidFill>
                          <a:schemeClr val="tx1">
                            <a:lumMod val="50000"/>
                            <a:lumOff val="50000"/>
                          </a:schemeClr>
                        </a:solidFill>
                      </a:endParaRPr>
                    </a:p>
                  </a:txBody>
                  <a:tcPr marL="0" marR="0" marT="0" marB="0" anchor="ctr">
                    <a:solidFill>
                      <a:schemeClr val="accent4">
                        <a:lumMod val="20000"/>
                        <a:lumOff val="80000"/>
                      </a:schemeClr>
                    </a:solidFill>
                  </a:tcPr>
                </a:tc>
                <a:tc rowSpan="2">
                  <a:txBody>
                    <a:bodyPr/>
                    <a:lstStyle/>
                    <a:p>
                      <a:pPr algn="l"/>
                      <a:endParaRPr lang="en-US" sz="1000" dirty="0">
                        <a:solidFill>
                          <a:schemeClr val="tx1">
                            <a:lumMod val="50000"/>
                            <a:lumOff val="50000"/>
                          </a:schemeClr>
                        </a:solidFill>
                        <a:effectLst>
                          <a:glow rad="63500">
                            <a:schemeClr val="accent1">
                              <a:satMod val="175000"/>
                              <a:alpha val="40000"/>
                            </a:schemeClr>
                          </a:glow>
                        </a:effectLst>
                      </a:endParaRPr>
                    </a:p>
                  </a:txBody>
                  <a:tcPr marL="0" marR="0" marT="0" marB="0" anchor="ctr">
                    <a:solidFill>
                      <a:schemeClr val="accent4">
                        <a:lumMod val="20000"/>
                        <a:lumOff val="80000"/>
                      </a:schemeClr>
                    </a:solidFill>
                  </a:tcPr>
                </a:tc>
                <a:tc rowSpan="2">
                  <a:txBody>
                    <a:bodyPr/>
                    <a:lstStyle/>
                    <a:p>
                      <a:pPr algn="l"/>
                      <a:endParaRPr lang="en-US" sz="1000" dirty="0" smtClean="0">
                        <a:solidFill>
                          <a:schemeClr val="tx1">
                            <a:lumMod val="50000"/>
                            <a:lumOff val="50000"/>
                          </a:schemeClr>
                        </a:solidFill>
                      </a:endParaRPr>
                    </a:p>
                  </a:txBody>
                  <a:tcPr marL="0" marR="0" marT="0" marB="0" anchor="ctr">
                    <a:solidFill>
                      <a:schemeClr val="accent4">
                        <a:lumMod val="20000"/>
                        <a:lumOff val="80000"/>
                      </a:schemeClr>
                    </a:solidFill>
                  </a:tcPr>
                </a:tc>
              </a:tr>
              <a:tr h="0">
                <a:tc rowSpan="2">
                  <a:txBody>
                    <a:bodyPr/>
                    <a:lstStyle/>
                    <a:p>
                      <a:pPr algn="ctr"/>
                      <a:r>
                        <a:rPr lang="en-US" sz="1000" dirty="0" smtClean="0"/>
                        <a:t>1x1:1</a:t>
                      </a:r>
                    </a:p>
                    <a:p>
                      <a:pPr algn="ctr"/>
                      <a:r>
                        <a:rPr lang="en-US" sz="1000" dirty="0" smtClean="0"/>
                        <a:t>Value</a:t>
                      </a:r>
                      <a:endParaRPr lang="en-US" sz="1000" dirty="0">
                        <a:solidFill>
                          <a:schemeClr val="tx1">
                            <a:lumMod val="50000"/>
                            <a:lumOff val="50000"/>
                          </a:schemeClr>
                        </a:solidFill>
                      </a:endParaRPr>
                    </a:p>
                  </a:txBody>
                  <a:tcPr marL="0" marR="0" marT="0" marB="0" anchor="ctr">
                    <a:solidFill>
                      <a:schemeClr val="accent4">
                        <a:lumMod val="5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503732">
                <a:tc vMerge="1">
                  <a:txBody>
                    <a:bodyPr/>
                    <a:lstStyle/>
                    <a:p>
                      <a:pPr algn="ctr"/>
                      <a:endParaRPr lang="en-US" dirty="0">
                        <a:solidFill>
                          <a:schemeClr val="tx1">
                            <a:lumMod val="50000"/>
                            <a:lumOff val="50000"/>
                          </a:schemeClr>
                        </a:solidFill>
                      </a:endParaRPr>
                    </a:p>
                  </a:txBody>
                  <a:tcPr marL="0" marR="0" marT="0" marB="0" anchor="ctr">
                    <a:solidFill>
                      <a:schemeClr val="accent4">
                        <a:lumMod val="50000"/>
                      </a:schemeClr>
                    </a:solidFill>
                  </a:tcPr>
                </a:tc>
                <a:tc vMerge="1">
                  <a:txBody>
                    <a:bodyPr/>
                    <a:lstStyle/>
                    <a:p>
                      <a:endParaRPr lang="en-US"/>
                    </a:p>
                  </a:txBody>
                  <a:tcPr/>
                </a:tc>
                <a:tc>
                  <a:txBody>
                    <a:bodyPr/>
                    <a:lstStyle/>
                    <a:p>
                      <a:endParaRPr lang="en-US" sz="1000" dirty="0"/>
                    </a:p>
                  </a:txBody>
                  <a:tcPr marL="0" marR="0" marT="0" marB="0" anchor="b">
                    <a:solidFill>
                      <a:schemeClr val="accent4">
                        <a:lumMod val="20000"/>
                        <a:lumOff val="80000"/>
                      </a:schemeClr>
                    </a:solidFill>
                  </a:tcPr>
                </a:tc>
                <a:tc>
                  <a:txBody>
                    <a:bodyPr/>
                    <a:lstStyle/>
                    <a:p>
                      <a:endParaRPr lang="en-US" sz="1000"/>
                    </a:p>
                  </a:txBody>
                  <a:tcPr marL="0" marR="0" marT="0" marB="0" anchor="ctr">
                    <a:solidFill>
                      <a:schemeClr val="accent4">
                        <a:lumMod val="20000"/>
                        <a:lumOff val="80000"/>
                      </a:schemeClr>
                    </a:solidFill>
                  </a:tcPr>
                </a:tc>
                <a:tc>
                  <a:txBody>
                    <a:bodyPr/>
                    <a:lstStyle/>
                    <a:p>
                      <a:endParaRPr lang="en-US" sz="1000"/>
                    </a:p>
                  </a:txBody>
                  <a:tcPr marL="0" marR="0" marT="0" marB="0" anchor="ctr">
                    <a:solidFill>
                      <a:schemeClr val="accent4">
                        <a:lumMod val="20000"/>
                        <a:lumOff val="80000"/>
                      </a:schemeClr>
                    </a:solidFill>
                  </a:tcPr>
                </a:tc>
              </a:tr>
              <a:tr h="432231">
                <a:tc gridSpan="2">
                  <a:txBody>
                    <a:bodyPr/>
                    <a:lstStyle/>
                    <a:p>
                      <a:pPr algn="ctr"/>
                      <a:endParaRPr lang="en-US" sz="1000" dirty="0">
                        <a:solidFill>
                          <a:schemeClr val="tx1">
                            <a:lumMod val="50000"/>
                            <a:lumOff val="50000"/>
                          </a:schemeClr>
                        </a:solidFill>
                      </a:endParaRPr>
                    </a:p>
                  </a:txBody>
                  <a:tcPr marL="0" marR="0" marT="0" marB="0" anchor="ctr">
                    <a:solidFill>
                      <a:schemeClr val="accent4">
                        <a:lumMod val="50000"/>
                      </a:schemeClr>
                    </a:solidFill>
                  </a:tcPr>
                </a:tc>
                <a:tc hMerge="1">
                  <a:txBody>
                    <a:bodyPr/>
                    <a:lstStyle/>
                    <a:p>
                      <a:pPr algn="ctr"/>
                      <a:endParaRPr lang="en-US" dirty="0"/>
                    </a:p>
                  </a:txBody>
                  <a:tcPr anchor="ctr">
                    <a:lnT w="12700" cap="flat" cmpd="sng" algn="ctr">
                      <a:solidFill>
                        <a:schemeClr val="bg1"/>
                      </a:solidFill>
                      <a:prstDash val="solid"/>
                      <a:round/>
                      <a:headEnd type="none" w="med" len="med"/>
                      <a:tailEnd type="none" w="med" len="med"/>
                    </a:lnT>
                    <a:cell3D prstMaterial="dkEdge">
                      <a:bevel w="77470" h="12700" prst="softRound"/>
                      <a:lightRig rig="flood" dir="t"/>
                    </a:cell3D>
                    <a:solidFill>
                      <a:srgbClr val="008C82"/>
                    </a:solidFill>
                  </a:tcPr>
                </a:tc>
                <a:tc>
                  <a:txBody>
                    <a:bodyPr/>
                    <a:lstStyle/>
                    <a:p>
                      <a:pPr algn="ctr"/>
                      <a:r>
                        <a:rPr lang="en-US" sz="1000" dirty="0" smtClean="0"/>
                        <a:t>Remote</a:t>
                      </a:r>
                      <a:endParaRPr lang="en-US" sz="1000" b="1" dirty="0">
                        <a:solidFill>
                          <a:schemeClr val="tx1">
                            <a:lumMod val="50000"/>
                            <a:lumOff val="50000"/>
                          </a:schemeClr>
                        </a:solidFill>
                      </a:endParaRPr>
                    </a:p>
                  </a:txBody>
                  <a:tcPr marL="0" marR="0" marT="0" marB="0" anchor="ctr">
                    <a:solidFill>
                      <a:srgbClr val="3C3C3C"/>
                    </a:solidFill>
                  </a:tcPr>
                </a:tc>
                <a:tc>
                  <a:txBody>
                    <a:bodyPr/>
                    <a:lstStyle/>
                    <a:p>
                      <a:pPr algn="ctr"/>
                      <a:r>
                        <a:rPr lang="en-US" sz="1000" dirty="0" smtClean="0"/>
                        <a:t>Outdoor</a:t>
                      </a:r>
                      <a:endParaRPr lang="en-US" sz="1000" b="1" dirty="0">
                        <a:solidFill>
                          <a:schemeClr val="tx1">
                            <a:lumMod val="50000"/>
                            <a:lumOff val="50000"/>
                          </a:schemeClr>
                        </a:solidFill>
                      </a:endParaRPr>
                    </a:p>
                  </a:txBody>
                  <a:tcPr marL="0" marR="0" marT="0" marB="0" anchor="ctr">
                    <a:solidFill>
                      <a:srgbClr val="3C3C3C"/>
                    </a:solidFill>
                  </a:tcPr>
                </a:tc>
                <a:tc>
                  <a:txBody>
                    <a:bodyPr/>
                    <a:lstStyle/>
                    <a:p>
                      <a:pPr algn="ctr"/>
                      <a:r>
                        <a:rPr lang="en-US" sz="1000" dirty="0" smtClean="0"/>
                        <a:t>Indoor</a:t>
                      </a:r>
                      <a:endParaRPr lang="en-US" sz="1000" b="1" dirty="0">
                        <a:solidFill>
                          <a:schemeClr val="tx1">
                            <a:lumMod val="50000"/>
                            <a:lumOff val="50000"/>
                          </a:schemeClr>
                        </a:solidFill>
                      </a:endParaRPr>
                    </a:p>
                  </a:txBody>
                  <a:tcPr marL="0" marR="0" marT="0" marB="0" anchor="ctr">
                    <a:solidFill>
                      <a:srgbClr val="3C3C3C"/>
                    </a:solidFill>
                  </a:tcPr>
                </a:tc>
              </a:tr>
            </a:tbl>
          </a:graphicData>
        </a:graphic>
      </p:graphicFrame>
      <p:sp>
        <p:nvSpPr>
          <p:cNvPr id="11" name="TextBox 10"/>
          <p:cNvSpPr txBox="1"/>
          <p:nvPr/>
        </p:nvSpPr>
        <p:spPr>
          <a:xfrm>
            <a:off x="6553201" y="2178883"/>
            <a:ext cx="1387248" cy="311607"/>
          </a:xfrm>
          <a:prstGeom prst="rect">
            <a:avLst/>
          </a:prstGeom>
          <a:noFill/>
          <a:effectLst/>
        </p:spPr>
        <p:txBody>
          <a:bodyPr wrap="none" lIns="91436" tIns="45718" rIns="91436" bIns="45718" rtlCol="0">
            <a:spAutoFit/>
          </a:bodyPr>
          <a:lstStyle/>
          <a:p>
            <a:r>
              <a:rPr lang="en-US" dirty="0">
                <a:solidFill>
                  <a:srgbClr val="0B0B0B"/>
                </a:solidFill>
              </a:rPr>
              <a:t>FAP-221/223C</a:t>
            </a:r>
          </a:p>
        </p:txBody>
      </p:sp>
      <p:grpSp>
        <p:nvGrpSpPr>
          <p:cNvPr id="4" name="Group 28"/>
          <p:cNvGrpSpPr/>
          <p:nvPr/>
        </p:nvGrpSpPr>
        <p:grpSpPr>
          <a:xfrm>
            <a:off x="4868651" y="2300890"/>
            <a:ext cx="1657569" cy="924221"/>
            <a:chOff x="4330659" y="2520929"/>
            <a:chExt cx="1959768" cy="1456959"/>
          </a:xfrm>
        </p:grpSpPr>
        <p:pic>
          <p:nvPicPr>
            <p:cNvPr id="13" name="Picture 2" descr="C:\Users\hkarimi\AppData\Local\Microsoft\Windows\Temporary Internet Files\Low\Content.IE5\RN1J0MB2\FAP-222B_Lt[1].png"/>
            <p:cNvPicPr>
              <a:picLocks noChangeAspect="1" noChangeArrowheads="1"/>
            </p:cNvPicPr>
            <p:nvPr/>
          </p:nvPicPr>
          <p:blipFill>
            <a:blip r:embed="rId3" cstate="screen"/>
            <a:srcRect/>
            <a:stretch>
              <a:fillRect/>
            </a:stretch>
          </p:blipFill>
          <p:spPr bwMode="auto">
            <a:xfrm rot="17959449">
              <a:off x="5192031" y="2879493"/>
              <a:ext cx="1456959" cy="739832"/>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4330659" y="2997528"/>
              <a:ext cx="1185875" cy="485185"/>
            </a:xfrm>
            <a:prstGeom prst="rect">
              <a:avLst/>
            </a:prstGeom>
            <a:noFill/>
          </p:spPr>
          <p:txBody>
            <a:bodyPr wrap="none" rtlCol="0">
              <a:spAutoFit/>
            </a:bodyPr>
            <a:lstStyle/>
            <a:p>
              <a:r>
                <a:rPr lang="en-US" dirty="0">
                  <a:solidFill>
                    <a:srgbClr val="0B0B0B"/>
                  </a:solidFill>
                </a:rPr>
                <a:t>FAP-222B</a:t>
              </a:r>
            </a:p>
          </p:txBody>
        </p:sp>
      </p:grpSp>
      <p:pic>
        <p:nvPicPr>
          <p:cNvPr id="16" name="Picture 15"/>
          <p:cNvPicPr>
            <a:picLocks noChangeAspect="1" noChangeArrowheads="1"/>
          </p:cNvPicPr>
          <p:nvPr/>
        </p:nvPicPr>
        <p:blipFill>
          <a:blip r:embed="rId4" cstate="screen"/>
          <a:srcRect/>
          <a:stretch>
            <a:fillRect/>
          </a:stretch>
        </p:blipFill>
        <p:spPr bwMode="auto">
          <a:xfrm flipH="1">
            <a:off x="7726780" y="3416464"/>
            <a:ext cx="954049" cy="304646"/>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6553202" y="3337642"/>
            <a:ext cx="1017858" cy="311607"/>
          </a:xfrm>
          <a:prstGeom prst="rect">
            <a:avLst/>
          </a:prstGeom>
          <a:noFill/>
        </p:spPr>
        <p:txBody>
          <a:bodyPr wrap="none" lIns="91436" tIns="45718" rIns="91436" bIns="45718" rtlCol="0">
            <a:spAutoFit/>
          </a:bodyPr>
          <a:lstStyle/>
          <a:p>
            <a:r>
              <a:rPr lang="en-US" dirty="0">
                <a:solidFill>
                  <a:srgbClr val="0B0B0B"/>
                </a:solidFill>
              </a:rPr>
              <a:t>FAP-210B</a:t>
            </a:r>
          </a:p>
        </p:txBody>
      </p:sp>
      <p:sp>
        <p:nvSpPr>
          <p:cNvPr id="19" name="TextBox 18"/>
          <p:cNvSpPr txBox="1"/>
          <p:nvPr/>
        </p:nvSpPr>
        <p:spPr>
          <a:xfrm>
            <a:off x="6563965" y="1531226"/>
            <a:ext cx="1017858" cy="311607"/>
          </a:xfrm>
          <a:prstGeom prst="rect">
            <a:avLst/>
          </a:prstGeom>
          <a:noFill/>
        </p:spPr>
        <p:txBody>
          <a:bodyPr wrap="none" lIns="91436" tIns="45718" rIns="91436" bIns="45718" rtlCol="0">
            <a:spAutoFit/>
          </a:bodyPr>
          <a:lstStyle/>
          <a:p>
            <a:r>
              <a:rPr lang="en-US" dirty="0">
                <a:solidFill>
                  <a:srgbClr val="0B0B0B"/>
                </a:solidFill>
              </a:rPr>
              <a:t>FAP-320B</a:t>
            </a:r>
          </a:p>
        </p:txBody>
      </p:sp>
      <p:pic>
        <p:nvPicPr>
          <p:cNvPr id="20" name="Picture 10"/>
          <p:cNvPicPr>
            <a:picLocks noChangeAspect="1" noChangeArrowheads="1"/>
          </p:cNvPicPr>
          <p:nvPr/>
        </p:nvPicPr>
        <p:blipFill>
          <a:blip r:embed="rId5" cstate="screen"/>
          <a:srcRect/>
          <a:stretch>
            <a:fillRect/>
          </a:stretch>
        </p:blipFill>
        <p:spPr bwMode="auto">
          <a:xfrm>
            <a:off x="7750015" y="1476104"/>
            <a:ext cx="1132476" cy="530418"/>
          </a:xfrm>
          <a:prstGeom prst="rect">
            <a:avLst/>
          </a:prstGeom>
          <a:ln>
            <a:noFill/>
          </a:ln>
          <a:effectLst>
            <a:outerShdw blurRad="292100" dist="139700" dir="2700000" algn="tl" rotWithShape="0">
              <a:srgbClr val="333333">
                <a:alpha val="65000"/>
              </a:srgbClr>
            </a:outerShdw>
          </a:effectLst>
        </p:spPr>
      </p:pic>
      <p:grpSp>
        <p:nvGrpSpPr>
          <p:cNvPr id="6" name="Group 34"/>
          <p:cNvGrpSpPr/>
          <p:nvPr/>
        </p:nvGrpSpPr>
        <p:grpSpPr>
          <a:xfrm>
            <a:off x="4884069" y="3695405"/>
            <a:ext cx="1573370" cy="634206"/>
            <a:chOff x="4248783" y="4546141"/>
            <a:chExt cx="1860214" cy="999775"/>
          </a:xfrm>
        </p:grpSpPr>
        <p:pic>
          <p:nvPicPr>
            <p:cNvPr id="25" name="Picture 7" descr="C:\Users\ksaraf\Downloads\FAP-112B_Rt-Up (1).png"/>
            <p:cNvPicPr>
              <a:picLocks noChangeAspect="1" noChangeArrowheads="1"/>
            </p:cNvPicPr>
            <p:nvPr/>
          </p:nvPicPr>
          <p:blipFill>
            <a:blip r:embed="rId6" cstate="screen"/>
            <a:srcRect/>
            <a:stretch>
              <a:fillRect/>
            </a:stretch>
          </p:blipFill>
          <p:spPr bwMode="auto">
            <a:xfrm>
              <a:off x="5413160" y="4546141"/>
              <a:ext cx="695837" cy="999775"/>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4248783" y="4683671"/>
              <a:ext cx="1181831" cy="824814"/>
            </a:xfrm>
            <a:prstGeom prst="rect">
              <a:avLst/>
            </a:prstGeom>
            <a:noFill/>
          </p:spPr>
          <p:txBody>
            <a:bodyPr wrap="none" rtlCol="0">
              <a:spAutoFit/>
            </a:bodyPr>
            <a:lstStyle/>
            <a:p>
              <a:r>
                <a:rPr lang="en-US" dirty="0">
                  <a:solidFill>
                    <a:srgbClr val="0B0B0B"/>
                  </a:solidFill>
                </a:rPr>
                <a:t>FAP-112D</a:t>
              </a:r>
            </a:p>
            <a:p>
              <a:r>
                <a:rPr lang="en-US" dirty="0">
                  <a:solidFill>
                    <a:srgbClr val="0B0B0B"/>
                  </a:solidFill>
                </a:rPr>
                <a:t>FAP-112B</a:t>
              </a:r>
            </a:p>
          </p:txBody>
        </p:sp>
      </p:grpSp>
      <p:pic>
        <p:nvPicPr>
          <p:cNvPr id="21506" name="Picture 2" descr="C:\Users\mdevincentis\Downloads\FAP-28C-GLAM.png"/>
          <p:cNvPicPr>
            <a:picLocks noChangeAspect="1" noChangeArrowheads="1"/>
          </p:cNvPicPr>
          <p:nvPr/>
        </p:nvPicPr>
        <p:blipFill>
          <a:blip r:embed="rId7" cstate="screen"/>
          <a:srcRect/>
          <a:stretch>
            <a:fillRect/>
          </a:stretch>
        </p:blipFill>
        <p:spPr bwMode="auto">
          <a:xfrm>
            <a:off x="3796321" y="2804252"/>
            <a:ext cx="999698" cy="368777"/>
          </a:xfrm>
          <a:prstGeom prst="rect">
            <a:avLst/>
          </a:prstGeom>
          <a:ln>
            <a:noFill/>
          </a:ln>
          <a:effectLst>
            <a:outerShdw blurRad="292100" dist="139700" dir="2700000" algn="tl" rotWithShape="0">
              <a:srgbClr val="333333">
                <a:alpha val="65000"/>
              </a:srgbClr>
            </a:outerShdw>
          </a:effectLst>
        </p:spPr>
      </p:pic>
      <p:pic>
        <p:nvPicPr>
          <p:cNvPr id="30" name="Picture 2" descr="Secure Remote Access Points FortiAP-14C top view"/>
          <p:cNvPicPr>
            <a:picLocks noChangeAspect="1" noChangeArrowheads="1"/>
          </p:cNvPicPr>
          <p:nvPr/>
        </p:nvPicPr>
        <p:blipFill>
          <a:blip r:embed="rId8" cstate="screen"/>
          <a:srcRect/>
          <a:stretch>
            <a:fillRect/>
          </a:stretch>
        </p:blipFill>
        <p:spPr bwMode="auto">
          <a:xfrm>
            <a:off x="3887826" y="3597747"/>
            <a:ext cx="819748" cy="337336"/>
          </a:xfrm>
          <a:prstGeom prst="rect">
            <a:avLst/>
          </a:prstGeom>
          <a:ln>
            <a:noFill/>
          </a:ln>
          <a:effectLst>
            <a:outerShdw blurRad="292100" dist="139700" dir="2700000" algn="tl" rotWithShape="0">
              <a:srgbClr val="333333">
                <a:alpha val="65000"/>
              </a:srgbClr>
            </a:outerShdw>
          </a:effectLst>
        </p:spPr>
      </p:pic>
      <p:pic>
        <p:nvPicPr>
          <p:cNvPr id="28" name="Picture 8" descr="C:\Users\ksaraf\Downloads\FAP-11C-Lt.png"/>
          <p:cNvPicPr>
            <a:picLocks noChangeAspect="1" noChangeArrowheads="1"/>
          </p:cNvPicPr>
          <p:nvPr/>
        </p:nvPicPr>
        <p:blipFill>
          <a:blip r:embed="rId9" cstate="screen"/>
          <a:srcRect/>
          <a:stretch>
            <a:fillRect/>
          </a:stretch>
        </p:blipFill>
        <p:spPr bwMode="auto">
          <a:xfrm>
            <a:off x="4111604" y="3900357"/>
            <a:ext cx="510202" cy="409772"/>
          </a:xfrm>
          <a:prstGeom prst="rect">
            <a:avLst/>
          </a:prstGeom>
          <a:ln>
            <a:noFill/>
          </a:ln>
          <a:effectLst>
            <a:outerShdw blurRad="292100" dist="139700" dir="2700000" algn="tl" rotWithShape="0">
              <a:srgbClr val="333333">
                <a:alpha val="65000"/>
              </a:srgbClr>
            </a:outerShdw>
          </a:effectLst>
        </p:spPr>
      </p:pic>
      <p:sp>
        <p:nvSpPr>
          <p:cNvPr id="29" name="TextBox 28"/>
          <p:cNvSpPr txBox="1"/>
          <p:nvPr/>
        </p:nvSpPr>
        <p:spPr>
          <a:xfrm>
            <a:off x="2855840" y="2826780"/>
            <a:ext cx="926284" cy="311607"/>
          </a:xfrm>
          <a:prstGeom prst="rect">
            <a:avLst/>
          </a:prstGeom>
          <a:noFill/>
        </p:spPr>
        <p:txBody>
          <a:bodyPr wrap="none" lIns="91436" tIns="45718" rIns="91436" bIns="45718" rtlCol="0">
            <a:spAutoFit/>
          </a:bodyPr>
          <a:lstStyle/>
          <a:p>
            <a:r>
              <a:rPr lang="en-US" dirty="0">
                <a:solidFill>
                  <a:srgbClr val="0B0B0B"/>
                </a:solidFill>
              </a:rPr>
              <a:t>FAP-28C </a:t>
            </a:r>
          </a:p>
        </p:txBody>
      </p:sp>
      <p:sp>
        <p:nvSpPr>
          <p:cNvPr id="31" name="TextBox 30"/>
          <p:cNvSpPr txBox="1"/>
          <p:nvPr/>
        </p:nvSpPr>
        <p:spPr>
          <a:xfrm>
            <a:off x="2855840" y="3668860"/>
            <a:ext cx="926284" cy="311607"/>
          </a:xfrm>
          <a:prstGeom prst="rect">
            <a:avLst/>
          </a:prstGeom>
          <a:noFill/>
        </p:spPr>
        <p:txBody>
          <a:bodyPr wrap="none" lIns="91436" tIns="45718" rIns="91436" bIns="45718" rtlCol="0">
            <a:spAutoFit/>
          </a:bodyPr>
          <a:lstStyle/>
          <a:p>
            <a:r>
              <a:rPr lang="en-US" dirty="0">
                <a:solidFill>
                  <a:srgbClr val="0B0B0B"/>
                </a:solidFill>
              </a:rPr>
              <a:t>FAP-14C</a:t>
            </a:r>
          </a:p>
        </p:txBody>
      </p:sp>
      <p:sp>
        <p:nvSpPr>
          <p:cNvPr id="32" name="TextBox 31"/>
          <p:cNvSpPr txBox="1"/>
          <p:nvPr/>
        </p:nvSpPr>
        <p:spPr>
          <a:xfrm>
            <a:off x="2855842" y="3921675"/>
            <a:ext cx="915842" cy="311607"/>
          </a:xfrm>
          <a:prstGeom prst="rect">
            <a:avLst/>
          </a:prstGeom>
          <a:noFill/>
        </p:spPr>
        <p:txBody>
          <a:bodyPr wrap="none" lIns="91436" tIns="45718" rIns="91436" bIns="45718" rtlCol="0">
            <a:spAutoFit/>
          </a:bodyPr>
          <a:lstStyle/>
          <a:p>
            <a:r>
              <a:rPr lang="en-US" dirty="0">
                <a:solidFill>
                  <a:srgbClr val="0B0B0B"/>
                </a:solidFill>
              </a:rPr>
              <a:t>FAP-11C</a:t>
            </a:r>
          </a:p>
        </p:txBody>
      </p:sp>
      <p:sp>
        <p:nvSpPr>
          <p:cNvPr id="34" name="TextBox 33"/>
          <p:cNvSpPr txBox="1"/>
          <p:nvPr/>
        </p:nvSpPr>
        <p:spPr>
          <a:xfrm>
            <a:off x="6553202" y="967736"/>
            <a:ext cx="583705" cy="523216"/>
          </a:xfrm>
          <a:prstGeom prst="rect">
            <a:avLst/>
          </a:prstGeom>
          <a:noFill/>
          <a:effectLst/>
        </p:spPr>
        <p:txBody>
          <a:bodyPr wrap="none" lIns="91436" tIns="45718" rIns="91436" bIns="45718" rtlCol="0">
            <a:spAutoFit/>
          </a:bodyPr>
          <a:lstStyle/>
          <a:p>
            <a:r>
              <a:rPr lang="en-US" dirty="0">
                <a:solidFill>
                  <a:srgbClr val="0B0B0B"/>
                </a:solidFill>
              </a:rPr>
              <a:t>FAP</a:t>
            </a:r>
            <a:r>
              <a:rPr lang="en-US" dirty="0" smtClean="0">
                <a:solidFill>
                  <a:srgbClr val="0B0B0B"/>
                </a:solidFill>
              </a:rPr>
              <a:t>-</a:t>
            </a:r>
          </a:p>
          <a:p>
            <a:endParaRPr lang="en-US" dirty="0">
              <a:solidFill>
                <a:srgbClr val="0B0B0B"/>
              </a:solidFill>
            </a:endParaRPr>
          </a:p>
        </p:txBody>
      </p:sp>
      <p:pic>
        <p:nvPicPr>
          <p:cNvPr id="40" name="Picture 3" descr="C:\Users\ksaraf\Downloads\FAP-221B-GLAM.png"/>
          <p:cNvPicPr>
            <a:picLocks noChangeAspect="1" noChangeArrowheads="1"/>
          </p:cNvPicPr>
          <p:nvPr/>
        </p:nvPicPr>
        <p:blipFill>
          <a:blip r:embed="rId10" cstate="screen"/>
          <a:stretch>
            <a:fillRect/>
          </a:stretch>
        </p:blipFill>
        <p:spPr bwMode="auto">
          <a:xfrm>
            <a:off x="7615921" y="2415143"/>
            <a:ext cx="883997" cy="530398"/>
          </a:xfrm>
          <a:prstGeom prst="rect">
            <a:avLst/>
          </a:prstGeom>
          <a:ln>
            <a:noFill/>
          </a:ln>
          <a:effectLst>
            <a:outerShdw blurRad="292100" dist="139700" dir="2700000" algn="tl" rotWithShape="0">
              <a:srgbClr val="333333">
                <a:alpha val="65000"/>
              </a:srgbClr>
            </a:outerShdw>
          </a:effectLst>
        </p:spPr>
      </p:pic>
      <p:pic>
        <p:nvPicPr>
          <p:cNvPr id="37" name="Picture 10"/>
          <p:cNvPicPr>
            <a:picLocks noChangeAspect="1" noChangeArrowheads="1"/>
          </p:cNvPicPr>
          <p:nvPr/>
        </p:nvPicPr>
        <p:blipFill>
          <a:blip r:embed="rId5" cstate="screen"/>
          <a:srcRect/>
          <a:stretch>
            <a:fillRect/>
          </a:stretch>
        </p:blipFill>
        <p:spPr bwMode="auto">
          <a:xfrm>
            <a:off x="7783163" y="897184"/>
            <a:ext cx="1132476" cy="530418"/>
          </a:xfrm>
          <a:prstGeom prst="rect">
            <a:avLst/>
          </a:prstGeom>
          <a:ln>
            <a:noFill/>
          </a:ln>
          <a:effectLst>
            <a:outerShdw blurRad="292100" dist="139700" dir="2700000" algn="tl" rotWithShape="0">
              <a:srgbClr val="333333">
                <a:alpha val="65000"/>
              </a:srgbClr>
            </a:outerShdw>
          </a:effectLst>
        </p:spPr>
      </p:pic>
      <p:sp>
        <p:nvSpPr>
          <p:cNvPr id="33" name="Rounded Rectangle 32"/>
          <p:cNvSpPr/>
          <p:nvPr/>
        </p:nvSpPr>
        <p:spPr bwMode="auto">
          <a:xfrm>
            <a:off x="7772400" y="916578"/>
            <a:ext cx="685800" cy="171450"/>
          </a:xfrm>
          <a:prstGeom prst="roundRect">
            <a:avLst>
              <a:gd name="adj" fmla="val 50000"/>
            </a:avLst>
          </a:prstGeom>
          <a:solidFill>
            <a:schemeClr val="accent2">
              <a:lumMod val="75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000" dirty="0">
                <a:solidFill>
                  <a:schemeClr val="bg1"/>
                </a:solidFill>
                <a:latin typeface="Arial" charset="0"/>
              </a:rPr>
              <a:t>802.11ac</a:t>
            </a:r>
          </a:p>
        </p:txBody>
      </p:sp>
      <p:sp>
        <p:nvSpPr>
          <p:cNvPr id="3" name="Rectangle 2"/>
          <p:cNvSpPr/>
          <p:nvPr/>
        </p:nvSpPr>
        <p:spPr>
          <a:xfrm>
            <a:off x="4849273" y="2192621"/>
            <a:ext cx="1031288" cy="311607"/>
          </a:xfrm>
          <a:prstGeom prst="rect">
            <a:avLst/>
          </a:prstGeom>
        </p:spPr>
        <p:txBody>
          <a:bodyPr wrap="none" lIns="91436" tIns="45718" rIns="91436" bIns="45718">
            <a:spAutoFit/>
          </a:bodyPr>
          <a:lstStyle/>
          <a:p>
            <a:r>
              <a:rPr lang="en-US" dirty="0">
                <a:solidFill>
                  <a:srgbClr val="0B0B0B"/>
                </a:solidFill>
              </a:rPr>
              <a:t>FAP-222C</a:t>
            </a:r>
          </a:p>
        </p:txBody>
      </p:sp>
      <p:pic>
        <p:nvPicPr>
          <p:cNvPr id="38" name="Picture 7" descr="C:\Users\mdevincentis\Desktop\Downloads\FortiAP25D_Side2_300ppi.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715874" y="3170279"/>
            <a:ext cx="1097619" cy="237360"/>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 name="Picture 8" descr="C:\Users\mdevincentis\Desktop\Downloads\FortiAP21D_Side2_300ppi.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4100589" y="3404264"/>
            <a:ext cx="428094" cy="176052"/>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2855840" y="3134793"/>
            <a:ext cx="926284" cy="311607"/>
          </a:xfrm>
          <a:prstGeom prst="rect">
            <a:avLst/>
          </a:prstGeom>
          <a:noFill/>
        </p:spPr>
        <p:txBody>
          <a:bodyPr wrap="none" lIns="91436" tIns="45718" rIns="91436" bIns="45718" rtlCol="0">
            <a:spAutoFit/>
          </a:bodyPr>
          <a:lstStyle/>
          <a:p>
            <a:r>
              <a:rPr lang="en-US" dirty="0">
                <a:solidFill>
                  <a:srgbClr val="0B0B0B"/>
                </a:solidFill>
              </a:rPr>
              <a:t>FAP-25D </a:t>
            </a:r>
          </a:p>
        </p:txBody>
      </p:sp>
      <p:sp>
        <p:nvSpPr>
          <p:cNvPr id="43" name="TextBox 42"/>
          <p:cNvSpPr txBox="1"/>
          <p:nvPr/>
        </p:nvSpPr>
        <p:spPr>
          <a:xfrm>
            <a:off x="2855840" y="3352721"/>
            <a:ext cx="926284" cy="311607"/>
          </a:xfrm>
          <a:prstGeom prst="rect">
            <a:avLst/>
          </a:prstGeom>
          <a:noFill/>
        </p:spPr>
        <p:txBody>
          <a:bodyPr wrap="none" lIns="91436" tIns="45718" rIns="91436" bIns="45718" rtlCol="0">
            <a:spAutoFit/>
          </a:bodyPr>
          <a:lstStyle/>
          <a:p>
            <a:r>
              <a:rPr lang="en-US" dirty="0">
                <a:solidFill>
                  <a:srgbClr val="0B0B0B"/>
                </a:solidFill>
              </a:rPr>
              <a:t>FAP-21D </a:t>
            </a:r>
          </a:p>
        </p:txBody>
      </p:sp>
      <p:pic>
        <p:nvPicPr>
          <p:cNvPr id="44" name="Picture 3" descr="C:\Users\mdevincentis\Desktop\FAP-224D\20141021-1.1528_FAP224D.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rot="743917">
            <a:off x="5762128" y="1957870"/>
            <a:ext cx="427747" cy="826415"/>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5" descr="C:\Users\mdevincentis\Desktop\Downloads\FortiAP222C_Side1_300ppi.png"/>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rot="18584659">
            <a:off x="6091101" y="2165226"/>
            <a:ext cx="685309" cy="388342"/>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6" name="Rectangle 45"/>
          <p:cNvSpPr/>
          <p:nvPr/>
        </p:nvSpPr>
        <p:spPr>
          <a:xfrm>
            <a:off x="4872524" y="2419921"/>
            <a:ext cx="1027944" cy="311607"/>
          </a:xfrm>
          <a:prstGeom prst="rect">
            <a:avLst/>
          </a:prstGeom>
        </p:spPr>
        <p:txBody>
          <a:bodyPr wrap="none" lIns="91436" tIns="45718" rIns="91436" bIns="45718">
            <a:spAutoFit/>
          </a:bodyPr>
          <a:lstStyle/>
          <a:p>
            <a:r>
              <a:rPr lang="en-US" dirty="0">
                <a:solidFill>
                  <a:srgbClr val="0B0B0B"/>
                </a:solidFill>
              </a:rPr>
              <a:t>FAP-224D</a:t>
            </a:r>
          </a:p>
        </p:txBody>
      </p:sp>
      <p:sp>
        <p:nvSpPr>
          <p:cNvPr id="35" name="Rounded Rectangle 34"/>
          <p:cNvSpPr/>
          <p:nvPr/>
        </p:nvSpPr>
        <p:spPr bwMode="auto">
          <a:xfrm>
            <a:off x="5730111" y="2083871"/>
            <a:ext cx="685800" cy="171450"/>
          </a:xfrm>
          <a:prstGeom prst="roundRect">
            <a:avLst>
              <a:gd name="adj" fmla="val 50000"/>
            </a:avLst>
          </a:prstGeom>
          <a:solidFill>
            <a:schemeClr val="accent2">
              <a:lumMod val="75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000" dirty="0">
                <a:solidFill>
                  <a:schemeClr val="bg1"/>
                </a:solidFill>
                <a:latin typeface="Arial" charset="0"/>
              </a:rPr>
              <a:t>802.11ac</a:t>
            </a:r>
          </a:p>
        </p:txBody>
      </p:sp>
      <p:pic>
        <p:nvPicPr>
          <p:cNvPr id="47" name="Picture 9" descr="C:\Users\mdevincentis\Desktop\Downloads\FEX-100B_GLAM.png"/>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rot="19359448" flipH="1">
            <a:off x="5614030" y="3440329"/>
            <a:ext cx="879995" cy="438356"/>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 name="Picture 3" descr="C:\Users\ksaraf\Downloads\FAP-221B-GLAM.png"/>
          <p:cNvPicPr>
            <a:picLocks noChangeAspect="1" noChangeArrowheads="1"/>
          </p:cNvPicPr>
          <p:nvPr/>
        </p:nvPicPr>
        <p:blipFill>
          <a:blip r:embed="rId10" cstate="screen"/>
          <a:stretch>
            <a:fillRect/>
          </a:stretch>
        </p:blipFill>
        <p:spPr bwMode="auto">
          <a:xfrm>
            <a:off x="7929756" y="1220804"/>
            <a:ext cx="883997" cy="530398"/>
          </a:xfrm>
          <a:prstGeom prst="rect">
            <a:avLst/>
          </a:prstGeom>
          <a:ln>
            <a:noFill/>
          </a:ln>
          <a:effectLst>
            <a:outerShdw blurRad="292100" dist="139700" dir="2700000" algn="tl" rotWithShape="0">
              <a:srgbClr val="333333">
                <a:alpha val="65000"/>
              </a:srgbClr>
            </a:outerShdw>
          </a:effectLst>
        </p:spPr>
      </p:pic>
      <p:sp>
        <p:nvSpPr>
          <p:cNvPr id="49" name="Rounded Rectangle 48"/>
          <p:cNvSpPr/>
          <p:nvPr/>
        </p:nvSpPr>
        <p:spPr bwMode="auto">
          <a:xfrm>
            <a:off x="7774127" y="1281091"/>
            <a:ext cx="685800" cy="171450"/>
          </a:xfrm>
          <a:prstGeom prst="roundRect">
            <a:avLst>
              <a:gd name="adj" fmla="val 50000"/>
            </a:avLst>
          </a:prstGeom>
          <a:solidFill>
            <a:schemeClr val="accent2">
              <a:lumMod val="75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000" dirty="0">
                <a:solidFill>
                  <a:schemeClr val="bg1"/>
                </a:solidFill>
                <a:latin typeface="Arial" charset="0"/>
              </a:rPr>
              <a:t>802.11ac</a:t>
            </a:r>
          </a:p>
        </p:txBody>
      </p:sp>
      <p:sp>
        <p:nvSpPr>
          <p:cNvPr id="50" name="TextBox 49"/>
          <p:cNvSpPr txBox="1"/>
          <p:nvPr/>
        </p:nvSpPr>
        <p:spPr>
          <a:xfrm>
            <a:off x="6553202" y="1275749"/>
            <a:ext cx="1031288" cy="311607"/>
          </a:xfrm>
          <a:prstGeom prst="rect">
            <a:avLst/>
          </a:prstGeom>
          <a:noFill/>
          <a:effectLst/>
        </p:spPr>
        <p:txBody>
          <a:bodyPr wrap="none" lIns="91436" tIns="45718" rIns="91436" bIns="45718" rtlCol="0">
            <a:spAutoFit/>
          </a:bodyPr>
          <a:lstStyle/>
          <a:p>
            <a:r>
              <a:rPr lang="en-US" dirty="0">
                <a:solidFill>
                  <a:srgbClr val="0B0B0B"/>
                </a:solidFill>
              </a:rPr>
              <a:t>FAP-321C</a:t>
            </a:r>
          </a:p>
        </p:txBody>
      </p:sp>
      <p:pic>
        <p:nvPicPr>
          <p:cNvPr id="23" name="Picture 2" descr="C:\Users\ksaraf\Downloads\FAP-223B-GLAM2.png"/>
          <p:cNvPicPr>
            <a:picLocks noChangeAspect="1" noChangeArrowheads="1"/>
          </p:cNvPicPr>
          <p:nvPr/>
        </p:nvPicPr>
        <p:blipFill>
          <a:blip r:embed="rId17" cstate="screen"/>
          <a:srcRect/>
          <a:stretch>
            <a:fillRect/>
          </a:stretch>
        </p:blipFill>
        <p:spPr bwMode="auto">
          <a:xfrm>
            <a:off x="7797788" y="2403895"/>
            <a:ext cx="1101017" cy="739200"/>
          </a:xfrm>
          <a:prstGeom prst="rect">
            <a:avLst/>
          </a:prstGeom>
          <a:noFill/>
          <a:ln w="9525">
            <a:noFill/>
            <a:miter lim="800000"/>
            <a:headEnd/>
            <a:tailEnd/>
          </a:ln>
          <a:effectLst/>
        </p:spPr>
      </p:pic>
      <p:pic>
        <p:nvPicPr>
          <p:cNvPr id="51" name="Picture 3" descr="C:\Users\ksaraf\Downloads\FAP-221B-GLAM.png"/>
          <p:cNvPicPr>
            <a:picLocks noChangeAspect="1" noChangeArrowheads="1"/>
          </p:cNvPicPr>
          <p:nvPr/>
        </p:nvPicPr>
        <p:blipFill>
          <a:blip r:embed="rId10" cstate="screen"/>
          <a:stretch>
            <a:fillRect/>
          </a:stretch>
        </p:blipFill>
        <p:spPr bwMode="auto">
          <a:xfrm>
            <a:off x="7671460" y="1923014"/>
            <a:ext cx="883997" cy="530398"/>
          </a:xfrm>
          <a:prstGeom prst="rect">
            <a:avLst/>
          </a:prstGeom>
          <a:ln>
            <a:noFill/>
          </a:ln>
          <a:effectLst>
            <a:outerShdw blurRad="292100" dist="139700" dir="2700000" algn="tl" rotWithShape="0">
              <a:srgbClr val="333333">
                <a:alpha val="65000"/>
              </a:srgbClr>
            </a:outerShdw>
          </a:effectLst>
        </p:spPr>
      </p:pic>
      <p:pic>
        <p:nvPicPr>
          <p:cNvPr id="52" name="Picture 2" descr="C:\Users\ksaraf\Downloads\FAP-223B-GLAM2.png"/>
          <p:cNvPicPr>
            <a:picLocks noChangeAspect="1" noChangeArrowheads="1"/>
          </p:cNvPicPr>
          <p:nvPr/>
        </p:nvPicPr>
        <p:blipFill>
          <a:blip r:embed="rId17" cstate="screen"/>
          <a:srcRect/>
          <a:stretch>
            <a:fillRect/>
          </a:stretch>
        </p:blipFill>
        <p:spPr bwMode="auto">
          <a:xfrm>
            <a:off x="7853325" y="1848269"/>
            <a:ext cx="1101017" cy="739200"/>
          </a:xfrm>
          <a:prstGeom prst="rect">
            <a:avLst/>
          </a:prstGeom>
          <a:noFill/>
          <a:ln w="9525">
            <a:noFill/>
            <a:miter lim="800000"/>
            <a:headEnd/>
            <a:tailEnd/>
          </a:ln>
          <a:effectLst/>
        </p:spPr>
      </p:pic>
      <p:sp>
        <p:nvSpPr>
          <p:cNvPr id="36" name="Rounded Rectangle 35"/>
          <p:cNvSpPr/>
          <p:nvPr/>
        </p:nvSpPr>
        <p:spPr bwMode="auto">
          <a:xfrm>
            <a:off x="7793923" y="2121929"/>
            <a:ext cx="685800" cy="171450"/>
          </a:xfrm>
          <a:prstGeom prst="roundRect">
            <a:avLst>
              <a:gd name="adj" fmla="val 50000"/>
            </a:avLst>
          </a:prstGeom>
          <a:solidFill>
            <a:schemeClr val="accent2">
              <a:lumMod val="75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20000"/>
              </a:spcBef>
              <a:spcAft>
                <a:spcPct val="0"/>
              </a:spcAft>
              <a:buClr>
                <a:schemeClr val="accent1"/>
              </a:buClr>
              <a:buSzPct val="90000"/>
            </a:pPr>
            <a:r>
              <a:rPr lang="en-US" sz="1000" dirty="0">
                <a:solidFill>
                  <a:schemeClr val="bg1"/>
                </a:solidFill>
                <a:latin typeface="Arial" charset="0"/>
              </a:rPr>
              <a:t>802.11ac</a:t>
            </a:r>
          </a:p>
        </p:txBody>
      </p:sp>
      <p:sp>
        <p:nvSpPr>
          <p:cNvPr id="53" name="TextBox 52"/>
          <p:cNvSpPr txBox="1"/>
          <p:nvPr/>
        </p:nvSpPr>
        <p:spPr>
          <a:xfrm>
            <a:off x="6553202" y="2551468"/>
            <a:ext cx="1373620" cy="311607"/>
          </a:xfrm>
          <a:prstGeom prst="rect">
            <a:avLst/>
          </a:prstGeom>
          <a:noFill/>
          <a:effectLst/>
        </p:spPr>
        <p:txBody>
          <a:bodyPr wrap="none" lIns="91436" tIns="45718" rIns="91436" bIns="45718" rtlCol="0">
            <a:spAutoFit/>
          </a:bodyPr>
          <a:lstStyle/>
          <a:p>
            <a:r>
              <a:rPr lang="en-US" dirty="0">
                <a:solidFill>
                  <a:srgbClr val="0B0B0B"/>
                </a:solidFill>
              </a:rPr>
              <a:t>FAP-221/223B</a:t>
            </a:r>
          </a:p>
        </p:txBody>
      </p:sp>
      <p:pic>
        <p:nvPicPr>
          <p:cNvPr id="54" name="Picture 3" descr="C:\Users\mdevincentis\Desktop\Downloads\FortiAP24D_Side1_300ppi (1).pn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7683324" y="3113425"/>
            <a:ext cx="988346" cy="256352"/>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6565775" y="3102415"/>
            <a:ext cx="926284" cy="311607"/>
          </a:xfrm>
          <a:prstGeom prst="rect">
            <a:avLst/>
          </a:prstGeom>
          <a:noFill/>
        </p:spPr>
        <p:txBody>
          <a:bodyPr wrap="none" lIns="91436" tIns="45718" rIns="91436" bIns="45718" rtlCol="0">
            <a:spAutoFit/>
          </a:bodyPr>
          <a:lstStyle/>
          <a:p>
            <a:r>
              <a:rPr lang="en-US" dirty="0">
                <a:solidFill>
                  <a:srgbClr val="0B0B0B"/>
                </a:solidFill>
              </a:rPr>
              <a:t>FAP-24D</a:t>
            </a:r>
          </a:p>
        </p:txBody>
      </p:sp>
    </p:spTree>
    <p:extLst>
      <p:ext uri="{BB962C8B-B14F-4D97-AF65-F5344CB8AC3E}">
        <p14:creationId xmlns:p14="http://schemas.microsoft.com/office/powerpoint/2010/main" val="2280800915"/>
      </p:ext>
    </p:extLst>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p:cNvGraphicFramePr>
            <a:graphicFrameLocks/>
          </p:cNvGraphicFramePr>
          <p:nvPr>
            <p:extLst>
              <p:ext uri="{D42A27DB-BD31-4B8C-83A1-F6EECF244321}">
                <p14:modId xmlns:p14="http://schemas.microsoft.com/office/powerpoint/2010/main" val="603056861"/>
              </p:ext>
            </p:extLst>
          </p:nvPr>
        </p:nvGraphicFramePr>
        <p:xfrm>
          <a:off x="1" y="983617"/>
          <a:ext cx="9143999" cy="3747598"/>
        </p:xfrm>
        <a:graphic>
          <a:graphicData uri="http://schemas.openxmlformats.org/drawingml/2006/table">
            <a:tbl>
              <a:tblPr firstRow="1" bandRow="1">
                <a:effectLst/>
                <a:tableStyleId>{073A0DAA-6AF3-43AB-8588-CEC1D06C72B9}</a:tableStyleId>
              </a:tblPr>
              <a:tblGrid>
                <a:gridCol w="264631"/>
                <a:gridCol w="1629022"/>
                <a:gridCol w="3461888"/>
                <a:gridCol w="3461888"/>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gridSpan="2">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hMerge="1">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i="0" u="none" strike="noStrike" cap="none" normalizeH="0" baseline="0" dirty="0" smtClean="0">
                          <a:ln>
                            <a:noFill/>
                          </a:ln>
                          <a:solidFill>
                            <a:srgbClr val="000000"/>
                          </a:solidFill>
                          <a:effectLst/>
                          <a:latin typeface="+mn-lt"/>
                        </a:rPr>
                        <a:t>Target Environment</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131313"/>
                          </a:solidFill>
                          <a:effectLst/>
                          <a:latin typeface="+mn-lt"/>
                          <a:cs typeface="Arial"/>
                        </a:rPr>
                        <a:t>Portable AP for traveller</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Number of Antenna</a:t>
                      </a:r>
                      <a:endParaRPr lang="en-US" sz="1000" b="1" i="0" dirty="0" smtClean="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u="none" strike="noStrike" cap="none" normalizeH="0" baseline="0" dirty="0" smtClean="0">
                          <a:ln>
                            <a:noFill/>
                          </a:ln>
                          <a:effectLst/>
                          <a:latin typeface="+mn-lt"/>
                          <a:cs typeface="Arial"/>
                        </a:rPr>
                        <a:t>1 internal</a:t>
                      </a:r>
                      <a:endParaRPr kumimoji="0" lang="en-GB" sz="900" b="0" i="0" u="none" strike="noStrike" cap="none" normalizeH="0" baseline="0" dirty="0" smtClean="0">
                        <a:ln>
                          <a:noFill/>
                        </a:ln>
                        <a:solidFill>
                          <a:srgbClr val="000000"/>
                        </a:solidFill>
                        <a:effectLst/>
                        <a:latin typeface="+mn-lt"/>
                        <a:cs typeface="Aria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000" b="1" u="none" strike="noStrike" cap="none" normalizeH="0" baseline="0" dirty="0" smtClean="0">
                          <a:ln>
                            <a:noFill/>
                          </a:ln>
                          <a:solidFill>
                            <a:srgbClr val="000000"/>
                          </a:solidFill>
                          <a:effectLst/>
                        </a:rPr>
                        <a:t>Rx / Tx</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chemeClr val="tx1"/>
                          </a:solidFill>
                          <a:effectLst/>
                          <a:latin typeface="+mn-lt"/>
                          <a:cs typeface="Arial"/>
                        </a:rPr>
                        <a:t>1x1</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2638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1</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latin typeface="+mn-lt"/>
                          <a:cs typeface="Arial"/>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latin typeface="+mn-lt"/>
                          <a:cs typeface="Arial"/>
                        </a:rPr>
                        <a:t>(150 Mbps)</a:t>
                      </a:r>
                      <a:endParaRPr kumimoji="0" lang="en-US" sz="900" b="0" i="0" u="none" strike="noStrike" cap="none" normalizeH="0" baseline="0" dirty="0" smtClean="0">
                        <a:ln>
                          <a:noFill/>
                        </a:ln>
                        <a:solidFill>
                          <a:srgbClr val="131313"/>
                        </a:solidFill>
                        <a:effectLst/>
                        <a:latin typeface="+mn-lt"/>
                        <a:cs typeface="Aria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lang="en-US" sz="900" b="0" i="0" dirty="0" smtClean="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2</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rPr>
                        <a:t>-</a:t>
                      </a:r>
                      <a:endParaRPr lang="en-US" sz="900" b="0" i="0" dirty="0" smtClean="0">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lang="en-US" sz="900" b="0" i="0" dirty="0" smtClean="0">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chemeClr val="tx1"/>
                          </a:solidFill>
                          <a:latin typeface="+mn-lt"/>
                          <a:cs typeface="Arial"/>
                        </a:rPr>
                        <a:t>PoE</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a:t>
                      </a:r>
                      <a:endParaRPr lang="en-US" sz="900" b="0" i="0" dirty="0" smtClean="0">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sz="9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9"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 x GE RJ45 Interface</a:t>
            </a:r>
          </a:p>
        </p:txBody>
      </p:sp>
      <p:cxnSp>
        <p:nvCxnSpPr>
          <p:cNvPr id="10" name="Straight Connector 9"/>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30722" name="Rectangle 2"/>
          <p:cNvSpPr>
            <a:spLocks noGrp="1" noChangeArrowheads="1"/>
          </p:cNvSpPr>
          <p:nvPr>
            <p:ph type="title"/>
          </p:nvPr>
        </p:nvSpPr>
        <p:spPr/>
        <p:txBody>
          <a:bodyPr anchor="ctr"/>
          <a:lstStyle/>
          <a:p>
            <a:pPr eaLnBrk="1" hangingPunct="1"/>
            <a:r>
              <a:rPr lang="en-US" b="0" i="0" dirty="0" smtClean="0"/>
              <a:t>FortiAP 11C</a:t>
            </a:r>
            <a:endParaRPr lang="en-US" b="0" i="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4665" y="908326"/>
            <a:ext cx="2154659" cy="210145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31155" y="1038853"/>
            <a:ext cx="756539" cy="1729232"/>
          </a:xfrm>
          <a:prstGeom prst="rect">
            <a:avLst/>
          </a:prstGeom>
        </p:spPr>
      </p:pic>
      <p:pic>
        <p:nvPicPr>
          <p:cNvPr id="12" name="Picture 11" descr="bgn wifi.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17084" y="2314695"/>
            <a:ext cx="371628" cy="547200"/>
          </a:xfrm>
          <a:prstGeom prst="rect">
            <a:avLst/>
          </a:prstGeom>
        </p:spPr>
      </p:pic>
    </p:spTree>
    <p:extLst>
      <p:ext uri="{BB962C8B-B14F-4D97-AF65-F5344CB8AC3E}">
        <p14:creationId xmlns:p14="http://schemas.microsoft.com/office/powerpoint/2010/main" val="3219887103"/>
      </p:ext>
    </p:extLst>
  </p:cSld>
  <p:clrMapOvr>
    <a:masterClrMapping/>
  </p:clrMapOvr>
  <p:transition spd="slow">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p:cNvGraphicFramePr>
          <p:nvPr>
            <p:extLst>
              <p:ext uri="{D42A27DB-BD31-4B8C-83A1-F6EECF244321}">
                <p14:modId xmlns:p14="http://schemas.microsoft.com/office/powerpoint/2010/main" val="1181884231"/>
              </p:ext>
            </p:extLst>
          </p:nvPr>
        </p:nvGraphicFramePr>
        <p:xfrm>
          <a:off x="1" y="983617"/>
          <a:ext cx="9143999" cy="3747598"/>
        </p:xfrm>
        <a:graphic>
          <a:graphicData uri="http://schemas.openxmlformats.org/drawingml/2006/table">
            <a:tbl>
              <a:tblPr firstRow="1" bandRow="1">
                <a:effectLst/>
                <a:tableStyleId>{073A0DAA-6AF3-43AB-8588-CEC1D06C72B9}</a:tableStyleId>
              </a:tblPr>
              <a:tblGrid>
                <a:gridCol w="264631"/>
                <a:gridCol w="1629022"/>
                <a:gridCol w="3461888"/>
                <a:gridCol w="3461888"/>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gridSpan="2">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hMerge="1">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i="0" u="none" strike="noStrike" cap="none" normalizeH="0" baseline="0" dirty="0" smtClean="0">
                          <a:ln>
                            <a:noFill/>
                          </a:ln>
                          <a:solidFill>
                            <a:srgbClr val="000000"/>
                          </a:solidFill>
                          <a:effectLst/>
                          <a:latin typeface="+mn-lt"/>
                        </a:rPr>
                        <a:t>Target Environment</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normalizeH="0" baseline="0" dirty="0" smtClean="0">
                          <a:ln>
                            <a:noFill/>
                          </a:ln>
                          <a:solidFill>
                            <a:srgbClr val="131313"/>
                          </a:solidFill>
                          <a:effectLst/>
                          <a:latin typeface="+mn-lt"/>
                          <a:ea typeface="+mn-ea"/>
                          <a:cs typeface="Arial"/>
                        </a:rPr>
                        <a:t>Remote office or SOHO desktop</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Number of Antenna</a:t>
                      </a:r>
                      <a:endParaRPr lang="en-US" sz="1000" b="1" i="0" dirty="0" smtClean="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u="none" strike="noStrike" cap="none" normalizeH="0" baseline="0" dirty="0" smtClean="0">
                          <a:ln>
                            <a:noFill/>
                          </a:ln>
                          <a:effectLst/>
                          <a:latin typeface="+mn-lt"/>
                          <a:cs typeface="Arial"/>
                        </a:rPr>
                        <a:t>1 internal</a:t>
                      </a:r>
                      <a:endParaRPr kumimoji="0" lang="en-GB" sz="900" b="0" i="0" u="none" strike="noStrike" cap="none" normalizeH="0" baseline="0" dirty="0" smtClean="0">
                        <a:ln>
                          <a:noFill/>
                        </a:ln>
                        <a:solidFill>
                          <a:srgbClr val="000000"/>
                        </a:solidFill>
                        <a:effectLst/>
                        <a:latin typeface="+mn-lt"/>
                        <a:cs typeface="Aria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000" b="1" u="none" strike="noStrike" cap="none" normalizeH="0" baseline="0" dirty="0" smtClean="0">
                          <a:ln>
                            <a:noFill/>
                          </a:ln>
                          <a:solidFill>
                            <a:srgbClr val="000000"/>
                          </a:solidFill>
                          <a:effectLst/>
                        </a:rPr>
                        <a:t>Rx / Tx</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chemeClr val="tx1"/>
                          </a:solidFill>
                          <a:effectLst/>
                          <a:latin typeface="+mn-lt"/>
                          <a:cs typeface="Arial"/>
                        </a:rPr>
                        <a:t>1x1</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2638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1</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latin typeface="+mn-lt"/>
                          <a:cs typeface="Arial"/>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latin typeface="+mn-lt"/>
                          <a:cs typeface="Arial"/>
                        </a:rPr>
                        <a:t>(150 Mbps)</a:t>
                      </a:r>
                      <a:endParaRPr kumimoji="0" lang="en-US" sz="900" b="0" i="0" u="none" strike="noStrike" cap="none" normalizeH="0" baseline="0" dirty="0" smtClean="0">
                        <a:ln>
                          <a:noFill/>
                        </a:ln>
                        <a:solidFill>
                          <a:srgbClr val="131313"/>
                        </a:solidFill>
                        <a:effectLst/>
                        <a:latin typeface="+mn-lt"/>
                        <a:cs typeface="Aria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lang="en-US" sz="900" b="0" i="0" dirty="0" smtClean="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2</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rPr>
                        <a:t>-</a:t>
                      </a:r>
                      <a:endParaRPr lang="en-US" sz="900" b="0" i="0" dirty="0" smtClean="0">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lang="en-US" sz="900" b="0" i="0" dirty="0" smtClean="0">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chemeClr val="tx1"/>
                          </a:solidFill>
                          <a:latin typeface="+mn-lt"/>
                          <a:cs typeface="Arial"/>
                        </a:rPr>
                        <a:t>PoE</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a:t>
                      </a:r>
                      <a:endParaRPr lang="en-US" sz="900" b="0" i="0" dirty="0" smtClean="0">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sz="9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8"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1 x FE WAN Interface</a:t>
            </a:r>
          </a:p>
          <a:p>
            <a:pPr marL="343033" indent="-343033" defTabSz="914379">
              <a:spcBef>
                <a:spcPct val="20000"/>
              </a:spcBef>
              <a:buClr>
                <a:schemeClr val="accent6"/>
              </a:buClr>
              <a:buFont typeface="+mj-ea"/>
              <a:buAutoNum type="circleNumDbPlain"/>
            </a:pPr>
            <a:r>
              <a:rPr lang="en-US" sz="1000" b="1" dirty="0"/>
              <a:t>4 x FE Switch Interface</a:t>
            </a:r>
          </a:p>
          <a:p>
            <a:pPr defTabSz="914379">
              <a:spcBef>
                <a:spcPct val="20000"/>
              </a:spcBef>
              <a:buClr>
                <a:schemeClr val="accent6"/>
              </a:buClr>
            </a:pPr>
            <a:endParaRPr lang="en-US" sz="1000" b="1" dirty="0"/>
          </a:p>
        </p:txBody>
      </p:sp>
      <p:cxnSp>
        <p:nvCxnSpPr>
          <p:cNvPr id="9" name="Straight Connector 8"/>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5" name="Picture 4" descr="FAP-14C_Bk.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977447" y="1631949"/>
            <a:ext cx="2680023" cy="821298"/>
          </a:xfrm>
          <a:prstGeom prst="rect">
            <a:avLst/>
          </a:prstGeom>
        </p:spPr>
      </p:pic>
      <p:sp>
        <p:nvSpPr>
          <p:cNvPr id="2" name="Title 1"/>
          <p:cNvSpPr>
            <a:spLocks noGrp="1"/>
          </p:cNvSpPr>
          <p:nvPr>
            <p:ph type="title"/>
          </p:nvPr>
        </p:nvSpPr>
        <p:spPr/>
        <p:txBody>
          <a:bodyPr anchor="ctr"/>
          <a:lstStyle/>
          <a:p>
            <a:r>
              <a:rPr lang="en-US" dirty="0" smtClean="0"/>
              <a:t>FortiAP</a:t>
            </a:r>
            <a:r>
              <a:rPr lang="en-US" dirty="0"/>
              <a:t> </a:t>
            </a:r>
            <a:r>
              <a:rPr lang="en-US" dirty="0" smtClean="0"/>
              <a:t>14C</a:t>
            </a:r>
            <a:endParaRPr lang="en-US" dirty="0"/>
          </a:p>
        </p:txBody>
      </p:sp>
      <p:pic>
        <p:nvPicPr>
          <p:cNvPr id="6" name="Picture 5" descr="FAP-14C_Ft-top.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2" y="1257300"/>
            <a:ext cx="2680023" cy="1469690"/>
          </a:xfrm>
          <a:prstGeom prst="rect">
            <a:avLst/>
          </a:prstGeom>
        </p:spPr>
      </p:pic>
      <p:pic>
        <p:nvPicPr>
          <p:cNvPr id="10" name="Picture 9" descr="bgn wifi.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17084" y="2314695"/>
            <a:ext cx="371628" cy="547200"/>
          </a:xfrm>
          <a:prstGeom prst="rect">
            <a:avLst/>
          </a:prstGeom>
        </p:spPr>
      </p:pic>
    </p:spTree>
    <p:extLst>
      <p:ext uri="{BB962C8B-B14F-4D97-AF65-F5344CB8AC3E}">
        <p14:creationId xmlns:p14="http://schemas.microsoft.com/office/powerpoint/2010/main" val="2219817020"/>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i="0" dirty="0">
                <a:cs typeface="Arial Narrow"/>
              </a:rPr>
              <a:t>FortiGate </a:t>
            </a:r>
            <a:r>
              <a:rPr lang="en-US" b="0" i="0" dirty="0" smtClean="0">
                <a:cs typeface="Arial Narrow"/>
              </a:rPr>
              <a:t>Entry Level Series</a:t>
            </a:r>
            <a:endParaRPr lang="en-US" b="0" i="0" dirty="0">
              <a:latin typeface="+mj-lt"/>
              <a:cs typeface="Arial Narrow"/>
            </a:endParaRPr>
          </a:p>
        </p:txBody>
      </p:sp>
      <p:sp>
        <p:nvSpPr>
          <p:cNvPr id="19" name="Rectangle 18"/>
          <p:cNvSpPr/>
          <p:nvPr/>
        </p:nvSpPr>
        <p:spPr>
          <a:xfrm>
            <a:off x="390141" y="2810891"/>
            <a:ext cx="1497177" cy="750189"/>
          </a:xfrm>
          <a:prstGeom prst="rect">
            <a:avLst/>
          </a:prstGeom>
        </p:spPr>
        <p:txBody>
          <a:bodyPr wrap="square" lIns="91436" tIns="45718" rIns="91436" bIns="45718">
            <a:spAutoFit/>
          </a:bodyPr>
          <a:lstStyle/>
          <a:p>
            <a:pPr marL="285738" indent="-285738">
              <a:buSzPct val="100000"/>
              <a:buBlip>
                <a:blip r:embed="rId2"/>
              </a:buBlip>
            </a:pPr>
            <a:r>
              <a:rPr lang="en-US" b="1" dirty="0">
                <a:ea typeface="Helvetica 55 Roman" charset="0"/>
                <a:cs typeface="Arial Narrow"/>
              </a:rPr>
              <a:t>FG/FWF- 30E/50E Series</a:t>
            </a:r>
          </a:p>
        </p:txBody>
      </p:sp>
      <p:sp>
        <p:nvSpPr>
          <p:cNvPr id="14" name="Rectangle 13"/>
          <p:cNvSpPr/>
          <p:nvPr/>
        </p:nvSpPr>
        <p:spPr>
          <a:xfrm>
            <a:off x="1729983" y="2802277"/>
            <a:ext cx="1393862" cy="530898"/>
          </a:xfrm>
          <a:prstGeom prst="rect">
            <a:avLst/>
          </a:prstGeom>
        </p:spPr>
        <p:txBody>
          <a:bodyPr wrap="square" lIns="91436" tIns="45718" rIns="91436" bIns="45718">
            <a:spAutoFit/>
          </a:bodyPr>
          <a:lstStyle/>
          <a:p>
            <a:pPr marL="285738" indent="-285738">
              <a:buSzPct val="100000"/>
              <a:buBlip>
                <a:blip r:embed="rId2"/>
              </a:buBlip>
            </a:pPr>
            <a:r>
              <a:rPr lang="en-US" b="1" dirty="0">
                <a:ea typeface="Helvetica 55 Roman" charset="0"/>
                <a:cs typeface="Arial Narrow"/>
              </a:rPr>
              <a:t>FG/FWF- </a:t>
            </a:r>
            <a:r>
              <a:rPr lang="en-US" b="1" dirty="0" smtClean="0">
                <a:ea typeface="Helvetica 55 Roman" charset="0"/>
                <a:cs typeface="Arial Narrow"/>
              </a:rPr>
              <a:t>60E </a:t>
            </a:r>
            <a:r>
              <a:rPr lang="en-US" b="1" dirty="0">
                <a:ea typeface="Helvetica 55 Roman" charset="0"/>
                <a:cs typeface="Arial Narrow"/>
              </a:rPr>
              <a:t>Series</a:t>
            </a:r>
          </a:p>
        </p:txBody>
      </p:sp>
      <p:pic>
        <p:nvPicPr>
          <p:cNvPr id="42" name="Picture 41" descr="FG-90D_Ft-top.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89793" y="2362885"/>
            <a:ext cx="1044287" cy="392777"/>
          </a:xfrm>
          <a:prstGeom prst="rect">
            <a:avLst/>
          </a:prstGeom>
        </p:spPr>
      </p:pic>
      <p:pic>
        <p:nvPicPr>
          <p:cNvPr id="43" name="Picture 42" descr="FWF-90D_Ft-top-an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54828" y="1785614"/>
            <a:ext cx="1365365" cy="913361"/>
          </a:xfrm>
          <a:prstGeom prst="rect">
            <a:avLst/>
          </a:prstGeom>
        </p:spPr>
      </p:pic>
      <p:sp>
        <p:nvSpPr>
          <p:cNvPr id="44" name="Rectangle 43"/>
          <p:cNvSpPr/>
          <p:nvPr/>
        </p:nvSpPr>
        <p:spPr>
          <a:xfrm>
            <a:off x="3138773" y="2776689"/>
            <a:ext cx="1687228" cy="530898"/>
          </a:xfrm>
          <a:prstGeom prst="rect">
            <a:avLst/>
          </a:prstGeom>
        </p:spPr>
        <p:txBody>
          <a:bodyPr wrap="square" lIns="91436" tIns="45718" rIns="91436" bIns="45718">
            <a:spAutoFit/>
          </a:bodyPr>
          <a:lstStyle/>
          <a:p>
            <a:pPr marL="285738" indent="-285738">
              <a:buBlip>
                <a:blip r:embed="rId2"/>
              </a:buBlip>
            </a:pPr>
            <a:r>
              <a:rPr lang="en-US" b="1" dirty="0">
                <a:ea typeface="Helvetica 55 Roman" charset="0"/>
                <a:cs typeface="Arial Narrow"/>
              </a:rPr>
              <a:t>FG/FWF-70 </a:t>
            </a:r>
            <a:br>
              <a:rPr lang="en-US" b="1" dirty="0">
                <a:ea typeface="Helvetica 55 Roman" charset="0"/>
                <a:cs typeface="Arial Narrow"/>
              </a:rPr>
            </a:br>
            <a:r>
              <a:rPr lang="en-US" b="1" dirty="0">
                <a:ea typeface="Helvetica 55 Roman" charset="0"/>
                <a:cs typeface="Arial Narrow"/>
              </a:rPr>
              <a:t>&amp; 90D Series</a:t>
            </a:r>
          </a:p>
        </p:txBody>
      </p:sp>
      <p:grpSp>
        <p:nvGrpSpPr>
          <p:cNvPr id="6" name="Group 5"/>
          <p:cNvGrpSpPr/>
          <p:nvPr/>
        </p:nvGrpSpPr>
        <p:grpSpPr>
          <a:xfrm>
            <a:off x="448253" y="900000"/>
            <a:ext cx="8281328" cy="635058"/>
            <a:chOff x="448252" y="1080000"/>
            <a:chExt cx="8281328" cy="635058"/>
          </a:xfrm>
        </p:grpSpPr>
        <p:sp>
          <p:nvSpPr>
            <p:cNvPr id="5" name="Rectangle 4"/>
            <p:cNvSpPr/>
            <p:nvPr/>
          </p:nvSpPr>
          <p:spPr bwMode="invGray">
            <a:xfrm>
              <a:off x="448252" y="1080000"/>
              <a:ext cx="8281328" cy="635058"/>
            </a:xfrm>
            <a:prstGeom prst="rect">
              <a:avLst/>
            </a:prstGeom>
            <a:solidFill>
              <a:srgbClr val="324040"/>
            </a:solidFill>
            <a:ln w="28575">
              <a:noFill/>
              <a:round/>
              <a:headEnd/>
              <a:tailEnd/>
            </a:ln>
            <a:extLst/>
          </p:spPr>
          <p:txBody>
            <a:bodyPr wrap="square" rtlCol="0" anchor="ctr"/>
            <a:lstStyle/>
            <a:p>
              <a:pPr marL="914362" lvl="4" defTabSz="342865"/>
              <a:r>
                <a:rPr lang="en-US" sz="1800" b="1" dirty="0">
                  <a:solidFill>
                    <a:schemeClr val="bg1"/>
                  </a:solidFill>
                  <a:cs typeface="Arial Narrow"/>
                </a:rPr>
                <a:t>Feature-rich Security Appliances For Small/Home Offices &amp; Small Branch Offices</a:t>
              </a:r>
            </a:p>
          </p:txBody>
        </p:sp>
        <p:pic>
          <p:nvPicPr>
            <p:cNvPr id="25" name="Picture 2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2498" y="1107213"/>
              <a:ext cx="585216" cy="585216"/>
            </a:xfrm>
            <a:prstGeom prst="rect">
              <a:avLst/>
            </a:prstGeom>
          </p:spPr>
        </p:pic>
      </p:grpSp>
      <p:pic>
        <p:nvPicPr>
          <p:cNvPr id="7" name="Picture 6" descr="FortiWifi92D_FrontTop.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13321" y="3708879"/>
            <a:ext cx="929093" cy="303686"/>
          </a:xfrm>
          <a:prstGeom prst="rect">
            <a:avLst/>
          </a:prstGeom>
        </p:spPr>
      </p:pic>
      <p:sp>
        <p:nvSpPr>
          <p:cNvPr id="27" name="Rectangle 26"/>
          <p:cNvSpPr/>
          <p:nvPr/>
        </p:nvSpPr>
        <p:spPr>
          <a:xfrm>
            <a:off x="386862" y="3979318"/>
            <a:ext cx="1543593" cy="523216"/>
          </a:xfrm>
          <a:prstGeom prst="rect">
            <a:avLst/>
          </a:prstGeom>
        </p:spPr>
        <p:txBody>
          <a:bodyPr wrap="square" lIns="91436" tIns="45718" rIns="91436" bIns="45718">
            <a:spAutoFit/>
          </a:bodyPr>
          <a:lstStyle/>
          <a:p>
            <a:pPr marL="285738" indent="-285738">
              <a:buSzPct val="100000"/>
              <a:buBlip>
                <a:blip r:embed="rId2"/>
              </a:buBlip>
            </a:pPr>
            <a:r>
              <a:rPr lang="en-US" b="1" dirty="0">
                <a:ea typeface="Helvetica 55 Roman" charset="0"/>
                <a:cs typeface="Arial Narrow"/>
              </a:rPr>
              <a:t>FG-80D</a:t>
            </a:r>
          </a:p>
          <a:p>
            <a:pPr marL="285738" indent="-285738">
              <a:buSzPct val="100000"/>
              <a:buBlip>
                <a:blip r:embed="rId2"/>
              </a:buBlip>
            </a:pPr>
            <a:r>
              <a:rPr lang="en-US" b="1" dirty="0">
                <a:ea typeface="Helvetica 55 Roman" charset="0"/>
                <a:cs typeface="Arial Narrow"/>
              </a:rPr>
              <a:t>FG/FWF-92D</a:t>
            </a:r>
          </a:p>
        </p:txBody>
      </p:sp>
      <p:grpSp>
        <p:nvGrpSpPr>
          <p:cNvPr id="15" name="Group 14"/>
          <p:cNvGrpSpPr/>
          <p:nvPr/>
        </p:nvGrpSpPr>
        <p:grpSpPr>
          <a:xfrm>
            <a:off x="2223856" y="3305469"/>
            <a:ext cx="2012076" cy="915107"/>
            <a:chOff x="939567" y="4208092"/>
            <a:chExt cx="5269363" cy="3977177"/>
          </a:xfrm>
        </p:grpSpPr>
        <p:pic>
          <p:nvPicPr>
            <p:cNvPr id="10" name="Picture 9" descr="FortiGate98D-POE_FrontTop.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39567" y="5337717"/>
              <a:ext cx="5269363" cy="2847552"/>
            </a:xfrm>
            <a:prstGeom prst="rect">
              <a:avLst/>
            </a:prstGeom>
          </p:spPr>
        </p:pic>
        <p:pic>
          <p:nvPicPr>
            <p:cNvPr id="13" name="Picture 12" descr="FG-94D-POE_Ft-top.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80867" y="4208092"/>
              <a:ext cx="5228063" cy="2205350"/>
            </a:xfrm>
            <a:prstGeom prst="rect">
              <a:avLst/>
            </a:prstGeom>
          </p:spPr>
        </p:pic>
      </p:grpSp>
      <p:sp>
        <p:nvSpPr>
          <p:cNvPr id="31" name="Rectangle 30"/>
          <p:cNvSpPr/>
          <p:nvPr/>
        </p:nvSpPr>
        <p:spPr>
          <a:xfrm>
            <a:off x="2266832" y="4184623"/>
            <a:ext cx="2224801" cy="311607"/>
          </a:xfrm>
          <a:prstGeom prst="rect">
            <a:avLst/>
          </a:prstGeom>
        </p:spPr>
        <p:txBody>
          <a:bodyPr wrap="square" lIns="91436" tIns="45718" rIns="91436" bIns="45718">
            <a:spAutoFit/>
          </a:bodyPr>
          <a:lstStyle/>
          <a:p>
            <a:pPr marL="285738" indent="-285738">
              <a:buSzPct val="100000"/>
              <a:buBlip>
                <a:blip r:embed="rId2"/>
              </a:buBlip>
            </a:pPr>
            <a:r>
              <a:rPr lang="en-US" b="1" dirty="0">
                <a:ea typeface="Helvetica 55 Roman" charset="0"/>
                <a:cs typeface="Arial Narrow"/>
              </a:rPr>
              <a:t>FG-94 &amp; 98D-POE</a:t>
            </a:r>
          </a:p>
        </p:txBody>
      </p:sp>
      <p:graphicFrame>
        <p:nvGraphicFramePr>
          <p:cNvPr id="28" name="Table 27"/>
          <p:cNvGraphicFramePr>
            <a:graphicFrameLocks noGrp="1"/>
          </p:cNvGraphicFramePr>
          <p:nvPr>
            <p:extLst>
              <p:ext uri="{D42A27DB-BD31-4B8C-83A1-F6EECF244321}">
                <p14:modId xmlns:p14="http://schemas.microsoft.com/office/powerpoint/2010/main" val="3479463573"/>
              </p:ext>
            </p:extLst>
          </p:nvPr>
        </p:nvGraphicFramePr>
        <p:xfrm>
          <a:off x="4586006" y="1800003"/>
          <a:ext cx="4143574" cy="2000250"/>
        </p:xfrm>
        <a:graphic>
          <a:graphicData uri="http://schemas.openxmlformats.org/drawingml/2006/table">
            <a:tbl>
              <a:tblPr firstRow="1" bandRow="1">
                <a:tableStyleId>{2D5ABB26-0587-4C30-8999-92F81FD0307C}</a:tableStyleId>
              </a:tblPr>
              <a:tblGrid>
                <a:gridCol w="472987"/>
                <a:gridCol w="3670587"/>
              </a:tblGrid>
              <a:tr h="28575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accent6"/>
                          </a:solidFill>
                        </a:rPr>
                        <a:t>Primary Benefits:</a:t>
                      </a:r>
                    </a:p>
                  </a:txBody>
                  <a:tcPr marT="34290" marB="34290"/>
                </a:tc>
                <a:tc hMerge="1">
                  <a:txBody>
                    <a:bodyPr/>
                    <a:lstStyle/>
                    <a:p>
                      <a:endParaRPr lang="en-US" dirty="0"/>
                    </a:p>
                  </a:txBody>
                  <a:tcPr/>
                </a:tc>
              </a:tr>
              <a:tr h="220980">
                <a:tc>
                  <a:txBody>
                    <a:bodyPr/>
                    <a:lstStyle/>
                    <a:p>
                      <a:pPr algn="ctr"/>
                      <a:r>
                        <a:rPr lang="en-US" sz="1000" dirty="0" smtClean="0">
                          <a:solidFill>
                            <a:schemeClr val="accent1">
                              <a:lumMod val="75000"/>
                            </a:schemeClr>
                          </a:solidFill>
                          <a:latin typeface="Zapf Dingbats"/>
                          <a:ea typeface="Zapf Dingbats"/>
                          <a:cs typeface="Zapf Dingbats"/>
                          <a:sym typeface="Zapf Dingbats"/>
                        </a:rPr>
                        <a:t>✔</a:t>
                      </a:r>
                      <a:endParaRPr lang="en-US" sz="1000" dirty="0">
                        <a:solidFill>
                          <a:schemeClr val="accent1">
                            <a:lumMod val="75000"/>
                          </a:schemeClr>
                        </a:solidFill>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cs typeface="Arial Narrow"/>
                        </a:rPr>
                        <a:t>Easy to deploy and manage with initiative GUI</a:t>
                      </a:r>
                    </a:p>
                  </a:txBody>
                  <a:tcPr marT="34290" marB="34290" anchor="ctr"/>
                </a:tc>
              </a:tr>
              <a:tr h="2209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accent1">
                              <a:lumMod val="75000"/>
                            </a:schemeClr>
                          </a:solidFill>
                          <a:latin typeface="Zapf Dingbats"/>
                          <a:ea typeface="Zapf Dingbats"/>
                          <a:cs typeface="Zapf Dingbats"/>
                          <a:sym typeface="Zapf Dingbats"/>
                        </a:rPr>
                        <a:t>✔</a:t>
                      </a:r>
                      <a:endParaRPr lang="en-US" sz="1000" dirty="0" smtClean="0">
                        <a:solidFill>
                          <a:schemeClr val="accent1">
                            <a:lumMod val="75000"/>
                          </a:schemeClr>
                        </a:solidFill>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cs typeface="Arial Narrow"/>
                        </a:rPr>
                        <a:t>Purpose-built hardware yields high performance</a:t>
                      </a:r>
                    </a:p>
                  </a:txBody>
                  <a:tcPr marT="34290" marB="34290" anchor="ctr"/>
                </a:tc>
              </a:tr>
              <a:tr h="5257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accent1">
                              <a:lumMod val="75000"/>
                            </a:schemeClr>
                          </a:solidFill>
                          <a:latin typeface="Zapf Dingbats"/>
                          <a:ea typeface="Zapf Dingbats"/>
                          <a:cs typeface="Zapf Dingbats"/>
                          <a:sym typeface="Zapf Dingbats"/>
                        </a:rPr>
                        <a:t>✔</a:t>
                      </a:r>
                      <a:endParaRPr lang="en-US" sz="1000" dirty="0" smtClean="0">
                        <a:solidFill>
                          <a:schemeClr val="accent1">
                            <a:lumMod val="75000"/>
                          </a:schemeClr>
                        </a:solidFill>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cs typeface="Arial Narrow"/>
                        </a:rPr>
                        <a:t>Large selection of models including variants with PoE</a:t>
                      </a:r>
                      <a:r>
                        <a:rPr lang="en-US" sz="1000" baseline="0" dirty="0" smtClean="0">
                          <a:cs typeface="Arial Narrow"/>
                        </a:rPr>
                        <a:t> ports, integrated WiFi Interface allows most appropriate devices for different environments.</a:t>
                      </a:r>
                      <a:endParaRPr lang="en-US" sz="1000" dirty="0" smtClean="0">
                        <a:cs typeface="Arial Narrow"/>
                      </a:endParaRPr>
                    </a:p>
                  </a:txBody>
                  <a:tcPr marT="34290" marB="34290" anchor="ctr"/>
                </a:tc>
              </a:tr>
              <a:tr h="373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accent1">
                              <a:lumMod val="75000"/>
                            </a:schemeClr>
                          </a:solidFill>
                          <a:latin typeface="Zapf Dingbats"/>
                          <a:ea typeface="Zapf Dingbats"/>
                          <a:cs typeface="Zapf Dingbats"/>
                          <a:sym typeface="Zapf Dingbats"/>
                        </a:rPr>
                        <a:t>✔</a:t>
                      </a:r>
                      <a:endParaRPr lang="en-US" sz="1000" dirty="0" smtClean="0">
                        <a:solidFill>
                          <a:schemeClr val="accent1">
                            <a:lumMod val="75000"/>
                          </a:schemeClr>
                        </a:solidFill>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cs typeface="Arial Narrow"/>
                        </a:rPr>
                        <a:t>Application control plus identity and device-based policy enforcement provides more granular protection</a:t>
                      </a:r>
                    </a:p>
                  </a:txBody>
                  <a:tcPr marT="34290" marB="34290" anchor="ctr"/>
                </a:tc>
              </a:tr>
              <a:tr h="373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accent1">
                              <a:lumMod val="75000"/>
                            </a:schemeClr>
                          </a:solidFill>
                          <a:latin typeface="Zapf Dingbats"/>
                          <a:ea typeface="Zapf Dingbats"/>
                          <a:cs typeface="Zapf Dingbats"/>
                          <a:sym typeface="Zapf Dingbats"/>
                        </a:rPr>
                        <a:t>✔</a:t>
                      </a:r>
                      <a:endParaRPr lang="en-US" sz="1000" dirty="0" smtClean="0">
                        <a:solidFill>
                          <a:schemeClr val="accent1">
                            <a:lumMod val="75000"/>
                          </a:schemeClr>
                        </a:solidFill>
                      </a:endParaRPr>
                    </a:p>
                  </a:txBody>
                  <a:tcPr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cs typeface="Arial Narrow"/>
                        </a:rPr>
                        <a:t>Cost-efficient solution with comprehensive and extensive UTM features</a:t>
                      </a:r>
                    </a:p>
                  </a:txBody>
                  <a:tcPr marT="34290" marB="34290" anchor="ctr"/>
                </a:tc>
              </a:tr>
            </a:tbl>
          </a:graphicData>
        </a:graphic>
      </p:graphicFrame>
      <p:grpSp>
        <p:nvGrpSpPr>
          <p:cNvPr id="38" name="Shape 233"/>
          <p:cNvGrpSpPr/>
          <p:nvPr/>
        </p:nvGrpSpPr>
        <p:grpSpPr>
          <a:xfrm>
            <a:off x="8384498" y="4220576"/>
            <a:ext cx="345082" cy="334393"/>
            <a:chOff x="5046835" y="3420139"/>
            <a:chExt cx="345082" cy="334393"/>
          </a:xfrm>
        </p:grpSpPr>
        <p:pic>
          <p:nvPicPr>
            <p:cNvPr id="39" name="Shape 234"/>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5046835" y="3420139"/>
              <a:ext cx="345082" cy="334393"/>
            </a:xfrm>
            <a:prstGeom prst="rect">
              <a:avLst/>
            </a:prstGeom>
            <a:noFill/>
            <a:ln>
              <a:noFill/>
            </a:ln>
          </p:spPr>
        </p:pic>
        <p:sp>
          <p:nvSpPr>
            <p:cNvPr id="46" name="Shape 235"/>
            <p:cNvSpPr txBox="1"/>
            <p:nvPr/>
          </p:nvSpPr>
          <p:spPr>
            <a:xfrm>
              <a:off x="5078483" y="3618146"/>
              <a:ext cx="275334" cy="76943"/>
            </a:xfrm>
            <a:prstGeom prst="rect">
              <a:avLst/>
            </a:prstGeom>
            <a:noFill/>
            <a:ln>
              <a:noFill/>
            </a:ln>
          </p:spPr>
          <p:txBody>
            <a:bodyPr lIns="0" tIns="0" rIns="0" bIns="0" anchor="t" anchorCtr="0">
              <a:noAutofit/>
            </a:bodyPr>
            <a:lstStyle/>
            <a:p>
              <a:pPr algn="ctr">
                <a:buSzPct val="25000"/>
              </a:pPr>
              <a:r>
                <a:rPr lang="en" sz="500" b="1">
                  <a:solidFill>
                    <a:srgbClr val="3D4D4D"/>
                  </a:solidFill>
                  <a:latin typeface="Arial"/>
                  <a:ea typeface="Arial"/>
                  <a:cs typeface="Arial"/>
                  <a:sym typeface="Arial"/>
                </a:rPr>
                <a:t>SoC</a:t>
              </a:r>
            </a:p>
          </p:txBody>
        </p:sp>
      </p:grpSp>
      <p:grpSp>
        <p:nvGrpSpPr>
          <p:cNvPr id="47" name="Shape 236"/>
          <p:cNvGrpSpPr/>
          <p:nvPr/>
        </p:nvGrpSpPr>
        <p:grpSpPr>
          <a:xfrm>
            <a:off x="7501373" y="4220373"/>
            <a:ext cx="346021" cy="334799"/>
            <a:chOff x="2010350" y="3580575"/>
            <a:chExt cx="346021" cy="334799"/>
          </a:xfrm>
        </p:grpSpPr>
        <p:pic>
          <p:nvPicPr>
            <p:cNvPr id="48" name="Shape 237"/>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010350" y="3580575"/>
              <a:ext cx="346021" cy="334799"/>
            </a:xfrm>
            <a:prstGeom prst="rect">
              <a:avLst/>
            </a:prstGeom>
            <a:noFill/>
            <a:ln>
              <a:noFill/>
            </a:ln>
          </p:spPr>
        </p:pic>
        <p:sp>
          <p:nvSpPr>
            <p:cNvPr id="49" name="Shape 238"/>
            <p:cNvSpPr txBox="1"/>
            <p:nvPr/>
          </p:nvSpPr>
          <p:spPr>
            <a:xfrm>
              <a:off x="2047416" y="3685878"/>
              <a:ext cx="275334" cy="123111"/>
            </a:xfrm>
            <a:prstGeom prst="rect">
              <a:avLst/>
            </a:prstGeom>
            <a:noFill/>
            <a:ln>
              <a:noFill/>
            </a:ln>
          </p:spPr>
          <p:txBody>
            <a:bodyPr lIns="0" tIns="0" rIns="0" bIns="0" anchor="t" anchorCtr="0">
              <a:noAutofit/>
            </a:bodyPr>
            <a:lstStyle/>
            <a:p>
              <a:pPr algn="ctr">
                <a:buSzPct val="25000"/>
              </a:pPr>
              <a:r>
                <a:rPr lang="en" sz="800" b="1" dirty="0">
                  <a:solidFill>
                    <a:srgbClr val="3D4D4D"/>
                  </a:solidFill>
                  <a:latin typeface="Arial"/>
                  <a:ea typeface="Arial"/>
                  <a:cs typeface="Arial"/>
                  <a:sym typeface="Arial"/>
                </a:rPr>
                <a:t>CPU</a:t>
              </a:r>
            </a:p>
          </p:txBody>
        </p:sp>
      </p:grpSp>
      <p:cxnSp>
        <p:nvCxnSpPr>
          <p:cNvPr id="50" name="Shape 260"/>
          <p:cNvCxnSpPr>
            <a:stCxn id="48" idx="3"/>
            <a:endCxn id="39" idx="1"/>
          </p:cNvCxnSpPr>
          <p:nvPr/>
        </p:nvCxnSpPr>
        <p:spPr>
          <a:xfrm>
            <a:off x="7847394" y="4387772"/>
            <a:ext cx="537000" cy="0"/>
          </a:xfrm>
          <a:prstGeom prst="straightConnector1">
            <a:avLst/>
          </a:prstGeom>
          <a:noFill/>
          <a:ln w="19050" cap="flat" cmpd="sng">
            <a:solidFill>
              <a:srgbClr val="446E60"/>
            </a:solidFill>
            <a:prstDash val="dot"/>
            <a:round/>
            <a:headEnd type="none" w="lg" len="lg"/>
            <a:tailEnd type="none" w="lg" len="lg"/>
          </a:ln>
        </p:spPr>
      </p:cxnSp>
      <p:pic>
        <p:nvPicPr>
          <p:cNvPr id="2" name="Picture 1" descr="FortiGate50E_FrontTop_small.png"/>
          <p:cNvPicPr>
            <a:picLocks noChangeAspect="1"/>
          </p:cNvPicPr>
          <p:nvPr/>
        </p:nvPicPr>
        <p:blipFill rotWithShape="1">
          <a:blip r:embed="rId11" cstate="email">
            <a:extLst>
              <a:ext uri="{28A0092B-C50C-407E-A947-70E740481C1C}">
                <a14:useLocalDpi xmlns:a14="http://schemas.microsoft.com/office/drawing/2010/main" val="0"/>
              </a:ext>
            </a:extLst>
          </a:blip>
          <a:srcRect l="18964" t="35305" r="18536" b="36331"/>
          <a:stretch/>
        </p:blipFill>
        <p:spPr>
          <a:xfrm>
            <a:off x="684498" y="2460252"/>
            <a:ext cx="906433" cy="274237"/>
          </a:xfrm>
          <a:prstGeom prst="rect">
            <a:avLst/>
          </a:prstGeom>
        </p:spPr>
      </p:pic>
      <p:pic>
        <p:nvPicPr>
          <p:cNvPr id="4" name="Picture 3" descr="FortiWiFi50E_FrontTop_ant_small.png"/>
          <p:cNvPicPr>
            <a:picLocks noChangeAspect="1"/>
          </p:cNvPicPr>
          <p:nvPr/>
        </p:nvPicPr>
        <p:blipFill rotWithShape="1">
          <a:blip r:embed="rId12" cstate="email">
            <a:extLst>
              <a:ext uri="{28A0092B-C50C-407E-A947-70E740481C1C}">
                <a14:useLocalDpi xmlns:a14="http://schemas.microsoft.com/office/drawing/2010/main" val="0"/>
              </a:ext>
            </a:extLst>
          </a:blip>
          <a:srcRect l="18714" t="13542" r="20734" b="16747"/>
          <a:stretch/>
        </p:blipFill>
        <p:spPr>
          <a:xfrm>
            <a:off x="655191" y="1846657"/>
            <a:ext cx="906433" cy="695696"/>
          </a:xfrm>
          <a:prstGeom prst="rect">
            <a:avLst/>
          </a:prstGeom>
        </p:spPr>
      </p:pic>
      <p:pic>
        <p:nvPicPr>
          <p:cNvPr id="8" name="Picture 7" descr="FG-80D Ft Top_300ppi.png"/>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92671" y="3519128"/>
            <a:ext cx="967754" cy="357167"/>
          </a:xfrm>
          <a:prstGeom prst="rect">
            <a:avLst/>
          </a:prstGeom>
        </p:spPr>
      </p:pic>
      <p:pic>
        <p:nvPicPr>
          <p:cNvPr id="9" name="Picture 8" descr="FortiGate60E_FrontTop_small-2.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1839213" y="2203124"/>
            <a:ext cx="1177483" cy="784988"/>
          </a:xfrm>
          <a:prstGeom prst="rect">
            <a:avLst/>
          </a:prstGeom>
        </p:spPr>
      </p:pic>
      <p:pic>
        <p:nvPicPr>
          <p:cNvPr id="16" name="Picture 15" descr="FortiWiFi60E_FrontTop_small.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612663" y="1637667"/>
            <a:ext cx="1638646" cy="1092430"/>
          </a:xfrm>
          <a:prstGeom prst="rect">
            <a:avLst/>
          </a:prstGeom>
        </p:spPr>
      </p:pic>
    </p:spTree>
    <p:extLst>
      <p:ext uri="{BB962C8B-B14F-4D97-AF65-F5344CB8AC3E}">
        <p14:creationId xmlns:p14="http://schemas.microsoft.com/office/powerpoint/2010/main" val="667762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4"/>
          <p:cNvGraphicFramePr>
            <a:graphicFrameLocks/>
          </p:cNvGraphicFramePr>
          <p:nvPr>
            <p:extLst>
              <p:ext uri="{D42A27DB-BD31-4B8C-83A1-F6EECF244321}">
                <p14:modId xmlns:p14="http://schemas.microsoft.com/office/powerpoint/2010/main" val="100331333"/>
              </p:ext>
            </p:extLst>
          </p:nvPr>
        </p:nvGraphicFramePr>
        <p:xfrm>
          <a:off x="1" y="983617"/>
          <a:ext cx="9143999" cy="3747598"/>
        </p:xfrm>
        <a:graphic>
          <a:graphicData uri="http://schemas.openxmlformats.org/drawingml/2006/table">
            <a:tbl>
              <a:tblPr firstRow="1" bandRow="1">
                <a:effectLst/>
                <a:tableStyleId>{073A0DAA-6AF3-43AB-8588-CEC1D06C72B9}</a:tableStyleId>
              </a:tblPr>
              <a:tblGrid>
                <a:gridCol w="264631"/>
                <a:gridCol w="1629022"/>
                <a:gridCol w="3461888"/>
                <a:gridCol w="3461888"/>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gridSpan="2">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hMerge="1">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i="0" u="none" strike="noStrike" cap="none" normalizeH="0" baseline="0" dirty="0" smtClean="0">
                          <a:ln>
                            <a:noFill/>
                          </a:ln>
                          <a:solidFill>
                            <a:srgbClr val="000000"/>
                          </a:solidFill>
                          <a:effectLst/>
                          <a:latin typeface="+mn-lt"/>
                        </a:rPr>
                        <a:t>Target Environment</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mn-lt"/>
                          <a:cs typeface="Arial"/>
                        </a:rPr>
                        <a:t>FortiPresence Sensor or Travel/SOHO (USB powered)</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Number of Antenna</a:t>
                      </a:r>
                      <a:endParaRPr lang="en-US" sz="1000" b="1" i="0" dirty="0" smtClean="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u="none" strike="noStrike" cap="none" normalizeH="0" baseline="0" dirty="0" smtClean="0">
                          <a:ln>
                            <a:noFill/>
                          </a:ln>
                          <a:effectLst/>
                          <a:latin typeface="+mn-lt"/>
                          <a:cs typeface="Arial"/>
                        </a:rPr>
                        <a:t>2 internal</a:t>
                      </a:r>
                      <a:endParaRPr kumimoji="0" lang="en-GB" sz="900" b="0" i="0" u="none" strike="noStrike" cap="none" normalizeH="0" baseline="0" dirty="0" smtClean="0">
                        <a:ln>
                          <a:noFill/>
                        </a:ln>
                        <a:solidFill>
                          <a:srgbClr val="000000"/>
                        </a:solidFill>
                        <a:effectLst/>
                        <a:latin typeface="+mn-lt"/>
                        <a:cs typeface="Aria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000" b="1" u="none" strike="noStrike" cap="none" normalizeH="0" baseline="0" dirty="0" smtClean="0">
                          <a:ln>
                            <a:noFill/>
                          </a:ln>
                          <a:solidFill>
                            <a:srgbClr val="000000"/>
                          </a:solidFill>
                          <a:effectLst/>
                        </a:rPr>
                        <a:t>Rx / Tx</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2x2</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2638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1</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latin typeface="+mn-lt"/>
                          <a:cs typeface="Arial"/>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latin typeface="+mn-lt"/>
                          <a:cs typeface="Arial"/>
                        </a:rPr>
                        <a:t>(300 Mbps)</a:t>
                      </a:r>
                      <a:endParaRPr kumimoji="0" lang="en-US" sz="900" b="0" i="0" u="none" strike="noStrike" cap="none" normalizeH="0" baseline="0" dirty="0" smtClean="0">
                        <a:ln>
                          <a:noFill/>
                        </a:ln>
                        <a:solidFill>
                          <a:srgbClr val="000000"/>
                        </a:solidFill>
                        <a:effectLst/>
                        <a:latin typeface="+mn-lt"/>
                        <a:cs typeface="Aria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lang="en-US" sz="900" b="0" i="0" dirty="0" smtClean="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2</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rPr>
                        <a:t>-</a:t>
                      </a:r>
                      <a:endParaRPr lang="en-US" sz="900" b="0" i="0" dirty="0" smtClean="0">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lang="en-US" sz="900" b="0" i="0" dirty="0" smtClean="0">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chemeClr val="tx1"/>
                          </a:solidFill>
                          <a:latin typeface="+mn-lt"/>
                          <a:cs typeface="Arial"/>
                        </a:rPr>
                        <a:t>PoE</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a:t>
                      </a:r>
                      <a:endParaRPr lang="en-US" sz="900" b="0" i="0" dirty="0" smtClean="0">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sz="9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2" name="Title 1"/>
          <p:cNvSpPr>
            <a:spLocks noGrp="1"/>
          </p:cNvSpPr>
          <p:nvPr>
            <p:ph type="title"/>
          </p:nvPr>
        </p:nvSpPr>
        <p:spPr/>
        <p:txBody>
          <a:bodyPr anchor="ctr"/>
          <a:lstStyle/>
          <a:p>
            <a:r>
              <a:rPr lang="en-US" dirty="0" smtClean="0"/>
              <a:t>FortiAP</a:t>
            </a:r>
            <a:r>
              <a:rPr lang="en-US" dirty="0"/>
              <a:t> </a:t>
            </a:r>
            <a:r>
              <a:rPr lang="en-US" dirty="0" smtClean="0"/>
              <a:t>21D</a:t>
            </a:r>
            <a:endParaRPr lang="en-US" dirty="0"/>
          </a:p>
        </p:txBody>
      </p:sp>
      <p:pic>
        <p:nvPicPr>
          <p:cNvPr id="4" name="Picture 3" descr="FortiAP21D_FrontTop_300ppi.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5313" y="1243809"/>
            <a:ext cx="2161309" cy="1177082"/>
          </a:xfrm>
          <a:prstGeom prst="rect">
            <a:avLst/>
          </a:prstGeom>
        </p:spPr>
      </p:pic>
      <p:pic>
        <p:nvPicPr>
          <p:cNvPr id="7" name="Picture 6" descr="FortiAP21D_Back_300ppi.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06621" y="1401202"/>
            <a:ext cx="1991730" cy="748146"/>
          </a:xfrm>
          <a:prstGeom prst="rect">
            <a:avLst/>
          </a:prstGeom>
        </p:spPr>
      </p:pic>
      <p:sp>
        <p:nvSpPr>
          <p:cNvPr id="10"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 x FE Interface</a:t>
            </a:r>
          </a:p>
        </p:txBody>
      </p:sp>
      <p:cxnSp>
        <p:nvCxnSpPr>
          <p:cNvPr id="12" name="Straight Connector 11"/>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16" name="Picture 15" descr="bgn wifi.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17084" y="2314695"/>
            <a:ext cx="371628" cy="547200"/>
          </a:xfrm>
          <a:prstGeom prst="rect">
            <a:avLst/>
          </a:prstGeom>
        </p:spPr>
      </p:pic>
    </p:spTree>
    <p:extLst>
      <p:ext uri="{BB962C8B-B14F-4D97-AF65-F5344CB8AC3E}">
        <p14:creationId xmlns:p14="http://schemas.microsoft.com/office/powerpoint/2010/main" val="595657510"/>
      </p:ext>
    </p:extLst>
  </p:cSld>
  <p:clrMapOvr>
    <a:masterClrMapping/>
  </p:clrMapOvr>
  <p:transition spd="slow">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p:cNvGraphicFramePr>
            <a:graphicFrameLocks/>
          </p:cNvGraphicFramePr>
          <p:nvPr>
            <p:extLst>
              <p:ext uri="{D42A27DB-BD31-4B8C-83A1-F6EECF244321}">
                <p14:modId xmlns:p14="http://schemas.microsoft.com/office/powerpoint/2010/main" val="3407560680"/>
              </p:ext>
            </p:extLst>
          </p:nvPr>
        </p:nvGraphicFramePr>
        <p:xfrm>
          <a:off x="1" y="983617"/>
          <a:ext cx="9143999" cy="3747598"/>
        </p:xfrm>
        <a:graphic>
          <a:graphicData uri="http://schemas.openxmlformats.org/drawingml/2006/table">
            <a:tbl>
              <a:tblPr firstRow="1" bandRow="1">
                <a:effectLst/>
                <a:tableStyleId>{073A0DAA-6AF3-43AB-8588-CEC1D06C72B9}</a:tableStyleId>
              </a:tblPr>
              <a:tblGrid>
                <a:gridCol w="264631"/>
                <a:gridCol w="1629022"/>
                <a:gridCol w="3461888"/>
                <a:gridCol w="3461888"/>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gridSpan="2">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hMerge="1">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i="0" u="none" strike="noStrike" cap="none" normalizeH="0" baseline="0" dirty="0" smtClean="0">
                          <a:ln>
                            <a:noFill/>
                          </a:ln>
                          <a:solidFill>
                            <a:srgbClr val="000000"/>
                          </a:solidFill>
                          <a:effectLst/>
                          <a:latin typeface="+mn-lt"/>
                        </a:rPr>
                        <a:t>Target Environment</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normalizeH="0" baseline="0" dirty="0" smtClean="0">
                          <a:ln>
                            <a:noFill/>
                          </a:ln>
                          <a:solidFill>
                            <a:srgbClr val="131313"/>
                          </a:solidFill>
                          <a:effectLst/>
                          <a:latin typeface="+mn-lt"/>
                          <a:ea typeface="+mn-ea"/>
                          <a:cs typeface="Arial"/>
                        </a:rPr>
                        <a:t>Hotels/Hospitality desktop</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Number of Antenna</a:t>
                      </a:r>
                      <a:endParaRPr lang="en-US" sz="1000" b="1" i="0" dirty="0" smtClean="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u="none" strike="noStrike" cap="none" normalizeH="0" baseline="0" dirty="0" smtClean="0">
                          <a:ln>
                            <a:noFill/>
                          </a:ln>
                          <a:effectLst/>
                          <a:latin typeface="+mn-lt"/>
                          <a:cs typeface="Arial"/>
                        </a:rPr>
                        <a:t>2 internal</a:t>
                      </a:r>
                      <a:endParaRPr kumimoji="0" lang="en-GB" sz="900" b="0" i="0" u="none" strike="noStrike" cap="none" normalizeH="0" baseline="0" dirty="0" smtClean="0">
                        <a:ln>
                          <a:noFill/>
                        </a:ln>
                        <a:solidFill>
                          <a:srgbClr val="000000"/>
                        </a:solidFill>
                        <a:effectLst/>
                        <a:latin typeface="+mn-lt"/>
                        <a:cs typeface="Aria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000" b="1" u="none" strike="noStrike" cap="none" normalizeH="0" baseline="0" dirty="0" smtClean="0">
                          <a:ln>
                            <a:noFill/>
                          </a:ln>
                          <a:solidFill>
                            <a:srgbClr val="000000"/>
                          </a:solidFill>
                          <a:effectLst/>
                        </a:rPr>
                        <a:t>Rx / Tx</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2x2</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2638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1</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hu-HU" sz="900" u="none" strike="noStrike" cap="none" normalizeH="0" baseline="0" dirty="0" smtClean="0">
                          <a:ln>
                            <a:noFill/>
                          </a:ln>
                          <a:effectLst/>
                          <a:latin typeface="+mn-lt"/>
                          <a:cs typeface="Arial"/>
                        </a:rPr>
                        <a:t>2.4/5GHz a/b/g/n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hu-HU" sz="900" u="none" strike="noStrike" cap="none" normalizeH="0" baseline="0" dirty="0" smtClean="0">
                          <a:ln>
                            <a:noFill/>
                          </a:ln>
                          <a:effectLst/>
                          <a:latin typeface="+mn-lt"/>
                          <a:cs typeface="Arial"/>
                        </a:rPr>
                        <a:t>(300 mbps)</a:t>
                      </a:r>
                      <a:endParaRPr kumimoji="0" lang="hu-HU" sz="900" b="0" i="0" u="none" strike="noStrike" cap="none" normalizeH="0" baseline="0" dirty="0" smtClean="0">
                        <a:ln>
                          <a:noFill/>
                        </a:ln>
                        <a:solidFill>
                          <a:srgbClr val="131313"/>
                        </a:solidFill>
                        <a:effectLst/>
                        <a:latin typeface="+mn-lt"/>
                        <a:cs typeface="Aria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lang="en-US" sz="900" b="0" i="0" dirty="0" smtClean="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2</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rPr>
                        <a:t>-</a:t>
                      </a:r>
                      <a:endParaRPr lang="en-US" sz="900" b="0" i="0" dirty="0" smtClean="0">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lang="en-US" sz="900" b="0" i="0" dirty="0" smtClean="0">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chemeClr val="tx1"/>
                          </a:solidFill>
                          <a:latin typeface="+mn-lt"/>
                          <a:cs typeface="Arial"/>
                        </a:rPr>
                        <a:t>PoE</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a:t>
                      </a:r>
                      <a:endParaRPr lang="en-US" sz="900" b="0" i="0" dirty="0" smtClean="0">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sz="9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2" name="Title 1"/>
          <p:cNvSpPr>
            <a:spLocks noGrp="1"/>
          </p:cNvSpPr>
          <p:nvPr>
            <p:ph type="title"/>
          </p:nvPr>
        </p:nvSpPr>
        <p:spPr/>
        <p:txBody>
          <a:bodyPr anchor="ctr"/>
          <a:lstStyle/>
          <a:p>
            <a:r>
              <a:rPr lang="en-US" dirty="0" smtClean="0"/>
              <a:t>FortiAP</a:t>
            </a:r>
            <a:r>
              <a:rPr lang="en-US" dirty="0"/>
              <a:t> </a:t>
            </a:r>
            <a:r>
              <a:rPr lang="en-US" dirty="0" smtClean="0"/>
              <a:t>25C</a:t>
            </a:r>
            <a:endParaRPr lang="en-US" dirty="0"/>
          </a:p>
        </p:txBody>
      </p:sp>
      <p:pic>
        <p:nvPicPr>
          <p:cNvPr id="5" name="Picture 4" descr="FortiAP25D_FrontTop_300ppi.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253" y="1232796"/>
            <a:ext cx="5486400" cy="1618488"/>
          </a:xfrm>
          <a:prstGeom prst="rect">
            <a:avLst/>
          </a:prstGeom>
        </p:spPr>
      </p:pic>
      <p:sp>
        <p:nvSpPr>
          <p:cNvPr id="6"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1 x GE RJ45 WAN Interface</a:t>
            </a:r>
          </a:p>
          <a:p>
            <a:pPr marL="343033" indent="-343033" defTabSz="914379">
              <a:spcBef>
                <a:spcPct val="20000"/>
              </a:spcBef>
              <a:buClr>
                <a:schemeClr val="accent6"/>
              </a:buClr>
              <a:buFont typeface="+mj-ea"/>
              <a:buAutoNum type="circleNumDbPlain"/>
            </a:pPr>
            <a:r>
              <a:rPr lang="en-US" sz="1000" b="1" dirty="0"/>
              <a:t>4 x FE RJ45 Switch Interface</a:t>
            </a:r>
          </a:p>
          <a:p>
            <a:pPr defTabSz="914379">
              <a:spcBef>
                <a:spcPct val="20000"/>
              </a:spcBef>
              <a:buClr>
                <a:schemeClr val="accent6"/>
              </a:buClr>
            </a:pPr>
            <a:endParaRPr lang="en-US" sz="1000" b="1" dirty="0"/>
          </a:p>
        </p:txBody>
      </p:sp>
      <p:pic>
        <p:nvPicPr>
          <p:cNvPr id="7" name="Picture 6" descr="WiFi-a-b-g-n.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17066" y="2314695"/>
            <a:ext cx="371646" cy="547200"/>
          </a:xfrm>
          <a:prstGeom prst="rect">
            <a:avLst/>
          </a:prstGeom>
        </p:spPr>
      </p:pic>
      <p:cxnSp>
        <p:nvCxnSpPr>
          <p:cNvPr id="9" name="Straight Connector 8"/>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4770269"/>
      </p:ext>
    </p:extLst>
  </p:cSld>
  <p:clrMapOvr>
    <a:masterClrMapping/>
  </p:clrMapOvr>
  <p:transition spd="slow">
    <p:wip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p:cNvGraphicFramePr>
          <p:nvPr>
            <p:extLst>
              <p:ext uri="{D42A27DB-BD31-4B8C-83A1-F6EECF244321}">
                <p14:modId xmlns:p14="http://schemas.microsoft.com/office/powerpoint/2010/main" val="3091351544"/>
              </p:ext>
            </p:extLst>
          </p:nvPr>
        </p:nvGraphicFramePr>
        <p:xfrm>
          <a:off x="1" y="983617"/>
          <a:ext cx="9143999" cy="3747598"/>
        </p:xfrm>
        <a:graphic>
          <a:graphicData uri="http://schemas.openxmlformats.org/drawingml/2006/table">
            <a:tbl>
              <a:tblPr firstRow="1" bandRow="1">
                <a:effectLst/>
                <a:tableStyleId>{073A0DAA-6AF3-43AB-8588-CEC1D06C72B9}</a:tableStyleId>
              </a:tblPr>
              <a:tblGrid>
                <a:gridCol w="264631"/>
                <a:gridCol w="1629022"/>
                <a:gridCol w="3461888"/>
                <a:gridCol w="3461888"/>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gridSpan="2">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hMerge="1">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i="0" u="none" strike="noStrike" cap="none" normalizeH="0" baseline="0" dirty="0" smtClean="0">
                          <a:ln>
                            <a:noFill/>
                          </a:ln>
                          <a:solidFill>
                            <a:srgbClr val="000000"/>
                          </a:solidFill>
                          <a:effectLst/>
                          <a:latin typeface="+mn-lt"/>
                        </a:rPr>
                        <a:t>Target Environment</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normalizeH="0" baseline="0" dirty="0" smtClean="0">
                          <a:ln>
                            <a:noFill/>
                          </a:ln>
                          <a:solidFill>
                            <a:srgbClr val="131313"/>
                          </a:solidFill>
                          <a:effectLst/>
                          <a:latin typeface="+mn-lt"/>
                          <a:ea typeface="+mn-ea"/>
                          <a:cs typeface="Arial"/>
                        </a:rPr>
                        <a:t>Remote office or SOHO desktop</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Number of Antenna</a:t>
                      </a:r>
                      <a:endParaRPr lang="en-US" sz="1000" b="1" i="0" dirty="0" smtClean="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u="none" strike="noStrike" cap="none" normalizeH="0" baseline="0" dirty="0" smtClean="0">
                          <a:ln>
                            <a:noFill/>
                          </a:ln>
                          <a:effectLst/>
                          <a:latin typeface="+mn-lt"/>
                          <a:cs typeface="Arial"/>
                        </a:rPr>
                        <a:t>2 internal</a:t>
                      </a:r>
                      <a:endParaRPr kumimoji="0" lang="en-GB" sz="900" b="0" i="0" u="none" strike="noStrike" cap="none" normalizeH="0" baseline="0" dirty="0" smtClean="0">
                        <a:ln>
                          <a:noFill/>
                        </a:ln>
                        <a:solidFill>
                          <a:srgbClr val="000000"/>
                        </a:solidFill>
                        <a:effectLst/>
                        <a:latin typeface="+mn-lt"/>
                        <a:cs typeface="Aria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000" b="1" u="none" strike="noStrike" cap="none" normalizeH="0" baseline="0" dirty="0" smtClean="0">
                          <a:ln>
                            <a:noFill/>
                          </a:ln>
                          <a:solidFill>
                            <a:srgbClr val="000000"/>
                          </a:solidFill>
                          <a:effectLst/>
                        </a:rPr>
                        <a:t>Rx / Tx</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2x2</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2638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1</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hu-HU" sz="900" u="none" strike="noStrike" cap="none" normalizeH="0" baseline="0" dirty="0" smtClean="0">
                          <a:ln>
                            <a:noFill/>
                          </a:ln>
                          <a:effectLst/>
                          <a:latin typeface="+mn-lt"/>
                          <a:cs typeface="Arial"/>
                        </a:rPr>
                        <a:t>2.4/5GHz a/b/g/n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hu-HU" sz="900" u="none" strike="noStrike" cap="none" normalizeH="0" baseline="0" dirty="0" smtClean="0">
                          <a:ln>
                            <a:noFill/>
                          </a:ln>
                          <a:effectLst/>
                          <a:latin typeface="+mn-lt"/>
                          <a:cs typeface="Arial"/>
                        </a:rPr>
                        <a:t>(300 mbps)</a:t>
                      </a:r>
                      <a:endParaRPr kumimoji="0" lang="hu-HU" sz="900" b="0" i="0" u="none" strike="noStrike" cap="none" normalizeH="0" baseline="0" dirty="0" smtClean="0">
                        <a:ln>
                          <a:noFill/>
                        </a:ln>
                        <a:solidFill>
                          <a:srgbClr val="131313"/>
                        </a:solidFill>
                        <a:effectLst/>
                        <a:latin typeface="+mn-lt"/>
                        <a:cs typeface="Aria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lang="en-US" sz="900" b="0" i="0" dirty="0" smtClean="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2</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rPr>
                        <a:t>-</a:t>
                      </a:r>
                      <a:endParaRPr lang="en-US" sz="900" b="0" i="0" dirty="0" smtClean="0">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lang="en-US" sz="900" b="0" i="0" dirty="0" smtClean="0">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chemeClr val="tx1"/>
                          </a:solidFill>
                          <a:latin typeface="+mn-lt"/>
                          <a:cs typeface="Arial"/>
                        </a:rPr>
                        <a:t>PoE</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a:t>
                      </a:r>
                      <a:endParaRPr lang="en-US" sz="900" b="0" i="0" dirty="0" smtClean="0">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sz="9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2" name="Title 1"/>
          <p:cNvSpPr>
            <a:spLocks noGrp="1"/>
          </p:cNvSpPr>
          <p:nvPr>
            <p:ph type="title"/>
          </p:nvPr>
        </p:nvSpPr>
        <p:spPr/>
        <p:txBody>
          <a:bodyPr anchor="ctr"/>
          <a:lstStyle/>
          <a:p>
            <a:r>
              <a:rPr lang="en-US" dirty="0" smtClean="0"/>
              <a:t>FortiAP</a:t>
            </a:r>
            <a:r>
              <a:rPr lang="en-US" dirty="0"/>
              <a:t> </a:t>
            </a:r>
            <a:r>
              <a:rPr lang="en-US" dirty="0" smtClean="0"/>
              <a:t>28C</a:t>
            </a:r>
            <a:endParaRPr lang="en-US" dirty="0"/>
          </a:p>
        </p:txBody>
      </p:sp>
      <p:pic>
        <p:nvPicPr>
          <p:cNvPr id="3" name="Picture 2" descr="FAP-28C-Ft.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0859" y="992689"/>
            <a:ext cx="3755572" cy="929849"/>
          </a:xfrm>
          <a:prstGeom prst="rect">
            <a:avLst/>
          </a:prstGeom>
        </p:spPr>
      </p:pic>
      <p:pic>
        <p:nvPicPr>
          <p:cNvPr id="4" name="Picture 3" descr="FAP-28C-Bk.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0859" y="1849939"/>
            <a:ext cx="3755572" cy="929849"/>
          </a:xfrm>
          <a:prstGeom prst="rect">
            <a:avLst/>
          </a:prstGeom>
        </p:spPr>
      </p:pic>
      <p:sp>
        <p:nvSpPr>
          <p:cNvPr id="9" name="Rectangle 47"/>
          <p:cNvSpPr>
            <a:spLocks noChangeArrowheads="1"/>
          </p:cNvSpPr>
          <p:nvPr/>
        </p:nvSpPr>
        <p:spPr bwMode="auto">
          <a:xfrm>
            <a:off x="5867402" y="1161143"/>
            <a:ext cx="2884755" cy="1043214"/>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 x GE RJ45 WAN Interface</a:t>
            </a:r>
          </a:p>
          <a:p>
            <a:pPr marL="343033" indent="-343033" defTabSz="914379">
              <a:spcBef>
                <a:spcPct val="20000"/>
              </a:spcBef>
              <a:buClr>
                <a:schemeClr val="accent6"/>
              </a:buClr>
              <a:buFont typeface="+mj-ea"/>
              <a:buAutoNum type="circleNumDbPlain"/>
            </a:pPr>
            <a:r>
              <a:rPr lang="en-US" sz="1000" b="1" dirty="0"/>
              <a:t>8 x GE RJ45 Switch Interface</a:t>
            </a:r>
          </a:p>
        </p:txBody>
      </p:sp>
      <p:cxnSp>
        <p:nvCxnSpPr>
          <p:cNvPr id="10" name="Straight Connector 9"/>
          <p:cNvCxnSpPr/>
          <p:nvPr/>
        </p:nvCxnSpPr>
        <p:spPr>
          <a:xfrm>
            <a:off x="5660138" y="1161144"/>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pic>
        <p:nvPicPr>
          <p:cNvPr id="11" name="Picture 10" descr="WiFi-a-b-g-n.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17066" y="2314695"/>
            <a:ext cx="371646" cy="547200"/>
          </a:xfrm>
          <a:prstGeom prst="rect">
            <a:avLst/>
          </a:prstGeom>
        </p:spPr>
      </p:pic>
    </p:spTree>
    <p:extLst>
      <p:ext uri="{BB962C8B-B14F-4D97-AF65-F5344CB8AC3E}">
        <p14:creationId xmlns:p14="http://schemas.microsoft.com/office/powerpoint/2010/main" val="1986588282"/>
      </p:ext>
    </p:extLst>
  </p:cSld>
  <p:clrMapOvr>
    <a:masterClrMapping/>
  </p:clrMapOvr>
  <p:transition spd="slow">
    <p:wip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p:cNvGraphicFramePr>
            <a:graphicFrameLocks/>
          </p:cNvGraphicFramePr>
          <p:nvPr>
            <p:extLst>
              <p:ext uri="{D42A27DB-BD31-4B8C-83A1-F6EECF244321}">
                <p14:modId xmlns:p14="http://schemas.microsoft.com/office/powerpoint/2010/main" val="2584790737"/>
              </p:ext>
            </p:extLst>
          </p:nvPr>
        </p:nvGraphicFramePr>
        <p:xfrm>
          <a:off x="1" y="983617"/>
          <a:ext cx="9143999" cy="3747598"/>
        </p:xfrm>
        <a:graphic>
          <a:graphicData uri="http://schemas.openxmlformats.org/drawingml/2006/table">
            <a:tbl>
              <a:tblPr firstRow="1" bandRow="1">
                <a:effectLst/>
                <a:tableStyleId>{073A0DAA-6AF3-43AB-8588-CEC1D06C72B9}</a:tableStyleId>
              </a:tblPr>
              <a:tblGrid>
                <a:gridCol w="264631"/>
                <a:gridCol w="1629022"/>
                <a:gridCol w="3461888"/>
                <a:gridCol w="3461888"/>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200" b="1" i="0" dirty="0" smtClean="0">
                          <a:solidFill>
                            <a:schemeClr val="bg1"/>
                          </a:solidFill>
                        </a:rPr>
                        <a:t>FAP-112B</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200" b="1" i="0" dirty="0" smtClean="0">
                          <a:solidFill>
                            <a:schemeClr val="bg1"/>
                          </a:solidFill>
                        </a:rPr>
                        <a:t>FAP-112D</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i="0" u="none" strike="noStrike" cap="none" normalizeH="0" baseline="0" dirty="0" smtClean="0">
                          <a:ln>
                            <a:noFill/>
                          </a:ln>
                          <a:solidFill>
                            <a:srgbClr val="000000"/>
                          </a:solidFill>
                          <a:effectLst/>
                          <a:latin typeface="+mn-lt"/>
                        </a:rPr>
                        <a:t>Target Environment</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normalizeH="0" baseline="0" dirty="0" smtClean="0">
                          <a:ln>
                            <a:noFill/>
                          </a:ln>
                          <a:solidFill>
                            <a:srgbClr val="131313"/>
                          </a:solidFill>
                          <a:effectLst/>
                          <a:latin typeface="+mn-lt"/>
                          <a:ea typeface="+mn-ea"/>
                          <a:cs typeface="+mn-cs"/>
                        </a:rPr>
                        <a:t>Low density indoor/outdoor</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mn-lt"/>
                        </a:rPr>
                        <a:t>Low density outdoor, POE pass-through for IP CCTV cameras.</a:t>
                      </a: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Number of Antenna</a:t>
                      </a:r>
                      <a:endParaRPr lang="en-US" sz="1000" b="1" i="0" dirty="0" smtClean="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u="none" strike="noStrike" cap="none" normalizeH="0" baseline="0" dirty="0" smtClean="0">
                          <a:ln>
                            <a:noFill/>
                          </a:ln>
                          <a:effectLst/>
                        </a:rPr>
                        <a:t>1 internal</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u="none" strike="noStrike" cap="none" normalizeH="0" baseline="0" dirty="0" smtClean="0">
                          <a:ln>
                            <a:noFill/>
                          </a:ln>
                          <a:effectLst/>
                        </a:rPr>
                        <a:t>1 internal</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000" b="1" u="none" strike="noStrike" cap="none" normalizeH="0" baseline="0" dirty="0" smtClean="0">
                          <a:ln>
                            <a:noFill/>
                          </a:ln>
                          <a:solidFill>
                            <a:srgbClr val="000000"/>
                          </a:solidFill>
                          <a:effectLst/>
                        </a:rPr>
                        <a:t>Rx / Tx</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1x1</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1x1</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2638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1</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(300 Mbps)</a:t>
                      </a:r>
                      <a:endParaRPr lang="en-US" sz="900" b="0" i="0" dirty="0" smtClean="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(300 Mbps)</a:t>
                      </a:r>
                      <a:endParaRPr lang="en-US" sz="900" b="0" i="0" dirty="0" smtClean="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2</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rPr>
                        <a:t>-</a:t>
                      </a:r>
                      <a:endParaRPr lang="en-US" sz="900" b="0" i="0" dirty="0" smtClean="0">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900" b="0" i="0" dirty="0" smtClean="0">
                          <a:latin typeface="+mn-lt"/>
                        </a:rPr>
                        <a:t>-</a:t>
                      </a: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chemeClr val="tx1"/>
                          </a:solidFill>
                          <a:latin typeface="+mn-lt"/>
                          <a:cs typeface="Arial"/>
                        </a:rPr>
                        <a:t>PoE</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802.3af</a:t>
                      </a:r>
                      <a:endParaRPr lang="en-US" sz="900" b="0" i="0" dirty="0" smtClean="0">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kumimoji="0" lang="en-US" sz="900" u="none" strike="noStrike" cap="none" normalizeH="0" baseline="0" dirty="0" smtClean="0">
                          <a:ln>
                            <a:noFill/>
                          </a:ln>
                          <a:effectLst/>
                        </a:rPr>
                        <a:t>802.3af</a:t>
                      </a:r>
                      <a:endParaRPr lang="en-US" sz="9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30722" name="Rectangle 2"/>
          <p:cNvSpPr>
            <a:spLocks noGrp="1" noChangeArrowheads="1"/>
          </p:cNvSpPr>
          <p:nvPr>
            <p:ph type="title"/>
          </p:nvPr>
        </p:nvSpPr>
        <p:spPr/>
        <p:txBody>
          <a:bodyPr/>
          <a:lstStyle/>
          <a:p>
            <a:r>
              <a:rPr lang="en-US" dirty="0"/>
              <a:t>FortiAP </a:t>
            </a:r>
            <a:r>
              <a:rPr lang="en-US" dirty="0" smtClean="0"/>
              <a:t>112B/112D</a:t>
            </a:r>
            <a:endParaRPr lang="en-US" b="0" i="0" dirty="0"/>
          </a:p>
        </p:txBody>
      </p:sp>
      <p:cxnSp>
        <p:nvCxnSpPr>
          <p:cNvPr id="12" name="Straight Connector 11"/>
          <p:cNvCxnSpPr/>
          <p:nvPr/>
        </p:nvCxnSpPr>
        <p:spPr>
          <a:xfrm>
            <a:off x="5351715"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93681"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27" name="Rectangle 47"/>
          <p:cNvSpPr>
            <a:spLocks noChangeArrowheads="1"/>
          </p:cNvSpPr>
          <p:nvPr/>
        </p:nvSpPr>
        <p:spPr bwMode="auto">
          <a:xfrm>
            <a:off x="2001452" y="2520001"/>
            <a:ext cx="3107819" cy="42869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 x FE Interface</a:t>
            </a:r>
          </a:p>
          <a:p>
            <a:pPr defTabSz="914379">
              <a:spcBef>
                <a:spcPct val="20000"/>
              </a:spcBef>
              <a:buClr>
                <a:schemeClr val="accent6"/>
              </a:buClr>
            </a:pPr>
            <a:endParaRPr lang="en-US" sz="1000" dirty="0"/>
          </a:p>
        </p:txBody>
      </p:sp>
      <p:sp>
        <p:nvSpPr>
          <p:cNvPr id="31" name="Rectangle 47"/>
          <p:cNvSpPr>
            <a:spLocks noChangeArrowheads="1"/>
          </p:cNvSpPr>
          <p:nvPr/>
        </p:nvSpPr>
        <p:spPr bwMode="auto">
          <a:xfrm>
            <a:off x="5627677" y="2520001"/>
            <a:ext cx="2689389" cy="42869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 x FE Interface with PoE pass-through. (1x PoE-PD, 1x PoE-PS)</a:t>
            </a:r>
          </a:p>
        </p:txBody>
      </p:sp>
      <p:pic>
        <p:nvPicPr>
          <p:cNvPr id="17" name="Picture 16" descr="WiFi-a-b-g-n.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37805" y="2314695"/>
            <a:ext cx="371646" cy="547200"/>
          </a:xfrm>
          <a:prstGeom prst="rect">
            <a:avLst/>
          </a:prstGeom>
        </p:spPr>
      </p:pic>
      <p:pic>
        <p:nvPicPr>
          <p:cNvPr id="18" name="Picture 17" descr="WiFi-a-b-g-n.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317066" y="2314695"/>
            <a:ext cx="371646" cy="547200"/>
          </a:xfrm>
          <a:prstGeom prst="rect">
            <a:avLst/>
          </a:prstGeom>
        </p:spPr>
      </p:pic>
      <p:pic>
        <p:nvPicPr>
          <p:cNvPr id="13" name="Picture 12"/>
          <p:cNvPicPr>
            <a:picLocks noChangeAspect="1"/>
          </p:cNvPicPr>
          <p:nvPr/>
        </p:nvPicPr>
        <p:blipFill>
          <a:blip r:embed="rId3"/>
          <a:stretch>
            <a:fillRect/>
          </a:stretch>
        </p:blipFill>
        <p:spPr>
          <a:xfrm>
            <a:off x="2303053" y="1081888"/>
            <a:ext cx="1005083" cy="1443969"/>
          </a:xfrm>
          <a:prstGeom prst="rect">
            <a:avLst/>
          </a:prstGeom>
        </p:spPr>
      </p:pic>
      <p:pic>
        <p:nvPicPr>
          <p:cNvPr id="19" name="Picture 18"/>
          <p:cNvPicPr>
            <a:picLocks noChangeAspect="1"/>
          </p:cNvPicPr>
          <p:nvPr/>
        </p:nvPicPr>
        <p:blipFill>
          <a:blip r:embed="rId4"/>
          <a:stretch>
            <a:fillRect/>
          </a:stretch>
        </p:blipFill>
        <p:spPr>
          <a:xfrm>
            <a:off x="3268603" y="1379969"/>
            <a:ext cx="1366913" cy="934727"/>
          </a:xfrm>
          <a:prstGeom prst="rect">
            <a:avLst/>
          </a:prstGeom>
        </p:spPr>
      </p:pic>
      <p:pic>
        <p:nvPicPr>
          <p:cNvPr id="20" name="Picture 19" descr="FortiAP112D_Front.png"/>
          <p:cNvPicPr>
            <a:picLocks noChangeAspect="1"/>
          </p:cNvPicPr>
          <p:nvPr/>
        </p:nvPicPr>
        <p:blipFill rotWithShape="1">
          <a:blip r:embed="rId5" cstate="print">
            <a:extLst>
              <a:ext uri="{28A0092B-C50C-407E-A947-70E740481C1C}">
                <a14:useLocalDpi xmlns:a14="http://schemas.microsoft.com/office/drawing/2010/main"/>
              </a:ext>
            </a:extLst>
          </a:blip>
          <a:srcRect l="13246" t="13478" r="14881" b="13025"/>
          <a:stretch/>
        </p:blipFill>
        <p:spPr>
          <a:xfrm>
            <a:off x="5751287" y="983617"/>
            <a:ext cx="851328" cy="1305014"/>
          </a:xfrm>
          <a:prstGeom prst="rect">
            <a:avLst/>
          </a:prstGeom>
        </p:spPr>
      </p:pic>
      <p:pic>
        <p:nvPicPr>
          <p:cNvPr id="21" name="Picture 20" descr="FortiAP112D_SideCorner.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18982" y="1178748"/>
            <a:ext cx="1248203" cy="1371265"/>
          </a:xfrm>
          <a:prstGeom prst="rect">
            <a:avLst/>
          </a:prstGeom>
        </p:spPr>
      </p:pic>
    </p:spTree>
    <p:extLst>
      <p:ext uri="{BB962C8B-B14F-4D97-AF65-F5344CB8AC3E}">
        <p14:creationId xmlns:p14="http://schemas.microsoft.com/office/powerpoint/2010/main" val="3908706217"/>
      </p:ext>
    </p:extLst>
  </p:cSld>
  <p:clrMapOvr>
    <a:masterClrMapping/>
  </p:clrMapOvr>
  <p:transition spd="slow">
    <p:wip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p:cNvGraphicFramePr>
            <a:graphicFrameLocks/>
          </p:cNvGraphicFramePr>
          <p:nvPr>
            <p:extLst>
              <p:ext uri="{D42A27DB-BD31-4B8C-83A1-F6EECF244321}">
                <p14:modId xmlns:p14="http://schemas.microsoft.com/office/powerpoint/2010/main" val="1917961636"/>
              </p:ext>
            </p:extLst>
          </p:nvPr>
        </p:nvGraphicFramePr>
        <p:xfrm>
          <a:off x="1" y="983617"/>
          <a:ext cx="9143999" cy="3747598"/>
        </p:xfrm>
        <a:graphic>
          <a:graphicData uri="http://schemas.openxmlformats.org/drawingml/2006/table">
            <a:tbl>
              <a:tblPr firstRow="1" bandRow="1">
                <a:effectLst/>
                <a:tableStyleId>{073A0DAA-6AF3-43AB-8588-CEC1D06C72B9}</a:tableStyleId>
              </a:tblPr>
              <a:tblGrid>
                <a:gridCol w="264631"/>
                <a:gridCol w="1629022"/>
                <a:gridCol w="3461888"/>
                <a:gridCol w="3461888"/>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200" b="1" i="0" dirty="0" smtClean="0">
                          <a:solidFill>
                            <a:schemeClr val="bg1"/>
                          </a:solidFill>
                        </a:rPr>
                        <a:t>FAP-221B</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200" b="1" i="0" dirty="0" smtClean="0">
                          <a:solidFill>
                            <a:schemeClr val="bg1"/>
                          </a:solidFill>
                        </a:rPr>
                        <a:t>FAP-223B</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i="0" u="none" strike="noStrike" cap="none" normalizeH="0" baseline="0" dirty="0" smtClean="0">
                          <a:ln>
                            <a:noFill/>
                          </a:ln>
                          <a:solidFill>
                            <a:srgbClr val="000000"/>
                          </a:solidFill>
                          <a:effectLst/>
                          <a:latin typeface="+mn-lt"/>
                        </a:rPr>
                        <a:t>Target Environment</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mn-lt"/>
                        </a:rPr>
                        <a:t>Medium density indoor</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mn-lt"/>
                        </a:rPr>
                        <a:t>Medium density indoor</a:t>
                      </a: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Number of Antenna</a:t>
                      </a:r>
                      <a:endParaRPr lang="en-US" sz="1000" b="1" i="0" dirty="0" smtClean="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900" u="none" strike="noStrike" cap="none" normalizeH="0" baseline="0" dirty="0" smtClean="0">
                          <a:ln>
                            <a:noFill/>
                          </a:ln>
                          <a:effectLst/>
                        </a:rPr>
                        <a:t>4 internal </a:t>
                      </a:r>
                      <a:endParaRPr lang="en-US" sz="900" b="0"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900" u="none" strike="noStrike" cap="none" normalizeH="0" baseline="0" dirty="0" smtClean="0">
                          <a:ln>
                            <a:noFill/>
                          </a:ln>
                          <a:effectLst/>
                        </a:rPr>
                        <a:t>4 External</a:t>
                      </a:r>
                      <a:endParaRPr lang="en-US" sz="9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000" b="1" u="none" strike="noStrike" cap="none" normalizeH="0" baseline="0" dirty="0" smtClean="0">
                          <a:ln>
                            <a:noFill/>
                          </a:ln>
                          <a:solidFill>
                            <a:srgbClr val="000000"/>
                          </a:solidFill>
                          <a:effectLst/>
                        </a:rPr>
                        <a:t>Rx / Tx</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2x2</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2x2</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2638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1</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(300 Mbps)</a:t>
                      </a:r>
                      <a:endParaRPr lang="en-US" sz="900" b="0" i="0" dirty="0" smtClean="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(300 Mbps)</a:t>
                      </a:r>
                      <a:endParaRPr lang="en-US" sz="900" b="0" i="0" dirty="0" smtClean="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2</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rPr>
                        <a:t>2.4/5GHz a/b/g/n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effectLst/>
                          <a:latin typeface="+mn-lt"/>
                        </a:rPr>
                        <a:t>(300 Mbps)</a:t>
                      </a:r>
                      <a:endParaRPr lang="en-US" sz="900" b="0" i="0" dirty="0" smtClean="0">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rPr>
                        <a:t>2.4/5GHz a/b/g/n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effectLst/>
                          <a:latin typeface="+mn-lt"/>
                        </a:rPr>
                        <a:t>(300 Mbps)</a:t>
                      </a:r>
                      <a:endParaRPr lang="en-US" sz="900" b="0" i="0" dirty="0" smtClean="0">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chemeClr val="tx1"/>
                          </a:solidFill>
                          <a:latin typeface="+mn-lt"/>
                          <a:cs typeface="Arial"/>
                        </a:rPr>
                        <a:t>PoE</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802.3af</a:t>
                      </a:r>
                      <a:endParaRPr lang="en-US" sz="900" b="0" i="0" dirty="0" smtClean="0">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kumimoji="0" lang="en-US" sz="900" u="none" strike="noStrike" cap="none" normalizeH="0" baseline="0" dirty="0" smtClean="0">
                          <a:ln>
                            <a:noFill/>
                          </a:ln>
                          <a:effectLst/>
                        </a:rPr>
                        <a:t>802.3af</a:t>
                      </a:r>
                      <a:endParaRPr lang="en-US" sz="9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30722" name="Rectangle 2"/>
          <p:cNvSpPr>
            <a:spLocks noGrp="1" noChangeArrowheads="1"/>
          </p:cNvSpPr>
          <p:nvPr>
            <p:ph type="title"/>
          </p:nvPr>
        </p:nvSpPr>
        <p:spPr/>
        <p:txBody>
          <a:bodyPr/>
          <a:lstStyle/>
          <a:p>
            <a:r>
              <a:rPr lang="en-US" dirty="0"/>
              <a:t>FortiAP 221/</a:t>
            </a:r>
            <a:r>
              <a:rPr lang="en-US" dirty="0" smtClean="0"/>
              <a:t>223B</a:t>
            </a:r>
            <a:endParaRPr lang="en-US" b="0" i="0" dirty="0"/>
          </a:p>
        </p:txBody>
      </p:sp>
      <p:cxnSp>
        <p:nvCxnSpPr>
          <p:cNvPr id="12" name="Straight Connector 11"/>
          <p:cNvCxnSpPr/>
          <p:nvPr/>
        </p:nvCxnSpPr>
        <p:spPr>
          <a:xfrm>
            <a:off x="5351715"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93681"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27" name="Rectangle 47"/>
          <p:cNvSpPr>
            <a:spLocks noChangeArrowheads="1"/>
          </p:cNvSpPr>
          <p:nvPr/>
        </p:nvSpPr>
        <p:spPr bwMode="auto">
          <a:xfrm>
            <a:off x="2001452" y="2520001"/>
            <a:ext cx="3107819" cy="42869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1 x GE RJ45 Interface</a:t>
            </a:r>
          </a:p>
          <a:p>
            <a:pPr defTabSz="914379">
              <a:spcBef>
                <a:spcPct val="20000"/>
              </a:spcBef>
              <a:buClr>
                <a:schemeClr val="accent6"/>
              </a:buClr>
            </a:pPr>
            <a:endParaRPr lang="en-US" sz="1000" dirty="0"/>
          </a:p>
        </p:txBody>
      </p:sp>
      <p:sp>
        <p:nvSpPr>
          <p:cNvPr id="31" name="Rectangle 47"/>
          <p:cNvSpPr>
            <a:spLocks noChangeArrowheads="1"/>
          </p:cNvSpPr>
          <p:nvPr/>
        </p:nvSpPr>
        <p:spPr bwMode="auto">
          <a:xfrm>
            <a:off x="5627678" y="2520001"/>
            <a:ext cx="2968625" cy="42869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1 x GE RJ45 Interface</a:t>
            </a:r>
          </a:p>
        </p:txBody>
      </p:sp>
      <p:pic>
        <p:nvPicPr>
          <p:cNvPr id="15" name="Picture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88770" y="1518024"/>
            <a:ext cx="1622644" cy="811322"/>
          </a:xfrm>
          <a:prstGeom prst="rect">
            <a:avLst/>
          </a:prstGeom>
        </p:spPr>
      </p:pic>
      <p:pic>
        <p:nvPicPr>
          <p:cNvPr id="16" name="Picture 15"/>
          <p:cNvPicPr>
            <a:picLocks noChangeAspect="1"/>
          </p:cNvPicPr>
          <p:nvPr/>
        </p:nvPicPr>
        <p:blipFill>
          <a:blip r:embed="rId3"/>
          <a:stretch>
            <a:fillRect/>
          </a:stretch>
        </p:blipFill>
        <p:spPr>
          <a:xfrm>
            <a:off x="6114424" y="894045"/>
            <a:ext cx="1823790" cy="1631812"/>
          </a:xfrm>
          <a:prstGeom prst="rect">
            <a:avLst/>
          </a:prstGeom>
        </p:spPr>
      </p:pic>
      <p:pic>
        <p:nvPicPr>
          <p:cNvPr id="17" name="Picture 16" descr="WiFi-a-b-g-n.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37805" y="2314695"/>
            <a:ext cx="371646" cy="547200"/>
          </a:xfrm>
          <a:prstGeom prst="rect">
            <a:avLst/>
          </a:prstGeom>
        </p:spPr>
      </p:pic>
      <p:pic>
        <p:nvPicPr>
          <p:cNvPr id="18" name="Picture 17" descr="WiFi-a-b-g-n.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17066" y="2314695"/>
            <a:ext cx="371646" cy="547200"/>
          </a:xfrm>
          <a:prstGeom prst="rect">
            <a:avLst/>
          </a:prstGeom>
        </p:spPr>
      </p:pic>
    </p:spTree>
    <p:extLst>
      <p:ext uri="{BB962C8B-B14F-4D97-AF65-F5344CB8AC3E}">
        <p14:creationId xmlns:p14="http://schemas.microsoft.com/office/powerpoint/2010/main" val="1058317781"/>
      </p:ext>
    </p:extLst>
  </p:cSld>
  <p:clrMapOvr>
    <a:masterClrMapping/>
  </p:clrMapOvr>
  <p:transition spd="slow">
    <p:wip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Feature-icons-v10.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317084" y="2314800"/>
            <a:ext cx="371628" cy="547200"/>
          </a:xfrm>
          <a:prstGeom prst="rect">
            <a:avLst/>
          </a:prstGeom>
        </p:spPr>
      </p:pic>
      <p:graphicFrame>
        <p:nvGraphicFramePr>
          <p:cNvPr id="8" name="Content Placeholder 4"/>
          <p:cNvGraphicFramePr>
            <a:graphicFrameLocks/>
          </p:cNvGraphicFramePr>
          <p:nvPr>
            <p:extLst>
              <p:ext uri="{D42A27DB-BD31-4B8C-83A1-F6EECF244321}">
                <p14:modId xmlns:p14="http://schemas.microsoft.com/office/powerpoint/2010/main" val="2694256244"/>
              </p:ext>
            </p:extLst>
          </p:nvPr>
        </p:nvGraphicFramePr>
        <p:xfrm>
          <a:off x="1" y="983617"/>
          <a:ext cx="9143999" cy="3747598"/>
        </p:xfrm>
        <a:graphic>
          <a:graphicData uri="http://schemas.openxmlformats.org/drawingml/2006/table">
            <a:tbl>
              <a:tblPr firstRow="1" bandRow="1">
                <a:effectLst/>
                <a:tableStyleId>{073A0DAA-6AF3-43AB-8588-CEC1D06C72B9}</a:tableStyleId>
              </a:tblPr>
              <a:tblGrid>
                <a:gridCol w="264631"/>
                <a:gridCol w="1629022"/>
                <a:gridCol w="3461888"/>
                <a:gridCol w="3461888"/>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200" b="1" i="0" dirty="0" smtClean="0">
                          <a:solidFill>
                            <a:schemeClr val="bg1"/>
                          </a:solidFill>
                        </a:rPr>
                        <a:t>FAP-221C</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en-US" sz="1200" b="1" i="0" dirty="0" smtClean="0">
                          <a:solidFill>
                            <a:schemeClr val="bg1"/>
                          </a:solidFill>
                        </a:rPr>
                        <a:t>FAP-223C</a:t>
                      </a: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i="0" u="none" strike="noStrike" cap="none" normalizeH="0" baseline="0" dirty="0" smtClean="0">
                          <a:ln>
                            <a:noFill/>
                          </a:ln>
                          <a:solidFill>
                            <a:srgbClr val="000000"/>
                          </a:solidFill>
                          <a:effectLst/>
                          <a:latin typeface="+mn-lt"/>
                        </a:rPr>
                        <a:t>Target Environment</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mn-lt"/>
                        </a:rPr>
                        <a:t>Medium density indoor</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mn-lt"/>
                        </a:rPr>
                        <a:t>Medium density indoor</a:t>
                      </a: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Number of Antenna</a:t>
                      </a:r>
                      <a:endParaRPr lang="en-US" sz="1000" b="1" i="0" dirty="0" smtClean="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900" u="none" strike="noStrike" cap="none" normalizeH="0" baseline="0" dirty="0" smtClean="0">
                          <a:ln>
                            <a:noFill/>
                          </a:ln>
                          <a:effectLst/>
                        </a:rPr>
                        <a:t>4 internal </a:t>
                      </a:r>
                      <a:endParaRPr lang="en-US" sz="900" b="0"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900" u="none" strike="noStrike" cap="none" normalizeH="0" baseline="0" dirty="0" smtClean="0">
                          <a:ln>
                            <a:noFill/>
                          </a:ln>
                          <a:effectLst/>
                        </a:rPr>
                        <a:t>4 External</a:t>
                      </a:r>
                      <a:endParaRPr lang="en-US" sz="9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000" b="1" u="none" strike="noStrike" cap="none" normalizeH="0" baseline="0" dirty="0" smtClean="0">
                          <a:ln>
                            <a:noFill/>
                          </a:ln>
                          <a:solidFill>
                            <a:srgbClr val="000000"/>
                          </a:solidFill>
                          <a:effectLst/>
                        </a:rPr>
                        <a:t>Rx / Tx</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2x2</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2x2</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26381">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1</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(300 Mbps)</a:t>
                      </a:r>
                      <a:endParaRPr lang="en-US" sz="900" b="0" i="0" dirty="0" smtClean="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(300 Mbps)</a:t>
                      </a:r>
                      <a:endParaRPr lang="en-US" sz="900" b="0" i="0" dirty="0" smtClean="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941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2</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2.4/5GHz a/b/g/n/ac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(867 Mbps)</a:t>
                      </a:r>
                      <a:endParaRPr lang="en-US" sz="900" b="0" i="0" dirty="0" smtClean="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2.4/5GHz a/b/g/n/ac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(867 Mbps)</a:t>
                      </a:r>
                      <a:endParaRPr lang="en-US" sz="900" b="0" i="0" dirty="0" smtClean="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lang="en-US" sz="1000" b="1" dirty="0" smtClean="0">
                        <a:solidFill>
                          <a:srgbClr val="000000"/>
                        </a:solidFill>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chemeClr val="tx1"/>
                          </a:solidFill>
                          <a:latin typeface="+mn-lt"/>
                          <a:cs typeface="Arial"/>
                        </a:rPr>
                        <a:t>PoE</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802.3af</a:t>
                      </a:r>
                      <a:endParaRPr lang="en-US" sz="900" b="0" i="0" dirty="0" smtClean="0">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kumimoji="0" lang="en-US" sz="900" u="none" strike="noStrike" cap="none" normalizeH="0" baseline="0" dirty="0" smtClean="0">
                          <a:ln>
                            <a:noFill/>
                          </a:ln>
                          <a:effectLst/>
                        </a:rPr>
                        <a:t>802.3af</a:t>
                      </a:r>
                      <a:endParaRPr lang="en-US" sz="9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solidFill>
                          <a:srgbClr val="000000"/>
                        </a:solidFill>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30722" name="Rectangle 2"/>
          <p:cNvSpPr>
            <a:spLocks noGrp="1" noChangeArrowheads="1"/>
          </p:cNvSpPr>
          <p:nvPr>
            <p:ph type="title"/>
          </p:nvPr>
        </p:nvSpPr>
        <p:spPr/>
        <p:txBody>
          <a:bodyPr/>
          <a:lstStyle/>
          <a:p>
            <a:r>
              <a:rPr lang="en-US" dirty="0"/>
              <a:t>FortiAP 221/</a:t>
            </a:r>
            <a:r>
              <a:rPr lang="en-US" dirty="0" smtClean="0"/>
              <a:t>223C</a:t>
            </a:r>
            <a:endParaRPr lang="en-US" b="0" i="0" dirty="0"/>
          </a:p>
        </p:txBody>
      </p:sp>
      <p:cxnSp>
        <p:nvCxnSpPr>
          <p:cNvPr id="12" name="Straight Connector 11"/>
          <p:cNvCxnSpPr/>
          <p:nvPr/>
        </p:nvCxnSpPr>
        <p:spPr>
          <a:xfrm>
            <a:off x="5351715"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93681"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10" name="Rectangle 47"/>
          <p:cNvSpPr>
            <a:spLocks noChangeArrowheads="1"/>
          </p:cNvSpPr>
          <p:nvPr/>
        </p:nvSpPr>
        <p:spPr bwMode="auto">
          <a:xfrm>
            <a:off x="2001452" y="2520001"/>
            <a:ext cx="3107819" cy="42869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1 x GE RJ45 Interface</a:t>
            </a:r>
          </a:p>
          <a:p>
            <a:pPr defTabSz="914379">
              <a:spcBef>
                <a:spcPct val="20000"/>
              </a:spcBef>
              <a:buClr>
                <a:schemeClr val="accent6"/>
              </a:buClr>
            </a:pPr>
            <a:endParaRPr lang="en-US" sz="1000" dirty="0"/>
          </a:p>
        </p:txBody>
      </p:sp>
      <p:sp>
        <p:nvSpPr>
          <p:cNvPr id="11" name="Rectangle 47"/>
          <p:cNvSpPr>
            <a:spLocks noChangeArrowheads="1"/>
          </p:cNvSpPr>
          <p:nvPr/>
        </p:nvSpPr>
        <p:spPr bwMode="auto">
          <a:xfrm>
            <a:off x="5627678" y="2520001"/>
            <a:ext cx="2968625" cy="42869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1 x GE RJ45 Interface</a:t>
            </a:r>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88770" y="1518024"/>
            <a:ext cx="1622644" cy="811322"/>
          </a:xfrm>
          <a:prstGeom prst="rect">
            <a:avLst/>
          </a:prstGeom>
        </p:spPr>
      </p:pic>
      <p:pic>
        <p:nvPicPr>
          <p:cNvPr id="17" name="Picture 16"/>
          <p:cNvPicPr>
            <a:picLocks noChangeAspect="1"/>
          </p:cNvPicPr>
          <p:nvPr/>
        </p:nvPicPr>
        <p:blipFill>
          <a:blip r:embed="rId4"/>
          <a:stretch>
            <a:fillRect/>
          </a:stretch>
        </p:blipFill>
        <p:spPr>
          <a:xfrm>
            <a:off x="6114424" y="894045"/>
            <a:ext cx="1823790" cy="1631812"/>
          </a:xfrm>
          <a:prstGeom prst="rect">
            <a:avLst/>
          </a:prstGeom>
        </p:spPr>
      </p:pic>
      <p:pic>
        <p:nvPicPr>
          <p:cNvPr id="20" name="Picture 19" descr="Feature-icons-v10.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38400" y="2314800"/>
            <a:ext cx="371628" cy="547200"/>
          </a:xfrm>
          <a:prstGeom prst="rect">
            <a:avLst/>
          </a:prstGeom>
        </p:spPr>
      </p:pic>
    </p:spTree>
    <p:extLst>
      <p:ext uri="{BB962C8B-B14F-4D97-AF65-F5344CB8AC3E}">
        <p14:creationId xmlns:p14="http://schemas.microsoft.com/office/powerpoint/2010/main" val="2344115423"/>
      </p:ext>
    </p:extLst>
  </p:cSld>
  <p:clrMapOvr>
    <a:masterClrMapping/>
  </p:clrMapOvr>
  <p:transition spd="slow">
    <p:wip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p:cNvGraphicFramePr>
            <a:graphicFrameLocks/>
          </p:cNvGraphicFramePr>
          <p:nvPr>
            <p:extLst>
              <p:ext uri="{D42A27DB-BD31-4B8C-83A1-F6EECF244321}">
                <p14:modId xmlns:p14="http://schemas.microsoft.com/office/powerpoint/2010/main" val="2334524047"/>
              </p:ext>
            </p:extLst>
          </p:nvPr>
        </p:nvGraphicFramePr>
        <p:xfrm>
          <a:off x="1" y="982803"/>
          <a:ext cx="9143999" cy="3758887"/>
        </p:xfrm>
        <a:graphic>
          <a:graphicData uri="http://schemas.openxmlformats.org/drawingml/2006/table">
            <a:tbl>
              <a:tblPr firstRow="1" bandRow="1">
                <a:effectLst/>
                <a:tableStyleId>{073A0DAA-6AF3-43AB-8588-CEC1D06C72B9}</a:tableStyleId>
              </a:tblPr>
              <a:tblGrid>
                <a:gridCol w="264631"/>
                <a:gridCol w="1629022"/>
                <a:gridCol w="2307925"/>
                <a:gridCol w="2307926"/>
                <a:gridCol w="2307925"/>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defRPr/>
                      </a:pPr>
                      <a:r>
                        <a:rPr lang="en-US" sz="1200" b="1" i="0" dirty="0" smtClean="0">
                          <a:solidFill>
                            <a:schemeClr val="bg1"/>
                          </a:solidFill>
                        </a:rPr>
                        <a:t>FAP-320B</a:t>
                      </a:r>
                      <a:endParaRPr kumimoji="0" lang="en-US" sz="1200" b="1" i="0" u="none" strike="noStrike" cap="none" normalizeH="0" baseline="0" dirty="0" smtClean="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defRPr/>
                      </a:pPr>
                      <a:r>
                        <a:rPr lang="en-US" sz="1200" b="1" i="0" dirty="0" smtClean="0">
                          <a:solidFill>
                            <a:schemeClr val="bg1"/>
                          </a:solidFill>
                        </a:rPr>
                        <a:t>FAP-320C</a:t>
                      </a:r>
                      <a:endParaRPr kumimoji="0" lang="en-US" sz="1200" b="1" i="0" u="none" strike="noStrike" cap="none" normalizeH="0" baseline="0" dirty="0" smtClean="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defRPr/>
                      </a:pPr>
                      <a:r>
                        <a:rPr lang="en-US" sz="1200" b="1" i="0" dirty="0" smtClean="0">
                          <a:solidFill>
                            <a:schemeClr val="bg1"/>
                          </a:solidFill>
                        </a:rPr>
                        <a:t>FAP-321C</a:t>
                      </a:r>
                      <a:endParaRPr kumimoji="0" lang="en-US" sz="1200" b="1" i="0" u="none" strike="noStrike" cap="none" normalizeH="0" baseline="0" dirty="0" smtClean="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i="0" u="none" strike="noStrike" cap="none" normalizeH="0" baseline="0" dirty="0" smtClean="0">
                          <a:ln>
                            <a:noFill/>
                          </a:ln>
                          <a:solidFill>
                            <a:srgbClr val="000000"/>
                          </a:solidFill>
                          <a:effectLst/>
                          <a:latin typeface="+mn-lt"/>
                        </a:rPr>
                        <a:t>Target Environment</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131313"/>
                          </a:solidFill>
                          <a:effectLst/>
                          <a:latin typeface="+mn-lt"/>
                        </a:rPr>
                        <a:t>Indoor high performance AP</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131313"/>
                          </a:solidFill>
                          <a:effectLst/>
                          <a:latin typeface="+mn-lt"/>
                        </a:rPr>
                        <a:t>High density</a:t>
                      </a:r>
                      <a:r>
                        <a:rPr kumimoji="0" lang="en-GB" sz="900" b="0" i="0" u="none" strike="noStrike" cap="none" normalizeH="0" baseline="0" dirty="0" smtClean="0">
                          <a:ln>
                            <a:noFill/>
                          </a:ln>
                          <a:solidFill>
                            <a:schemeClr val="dk1"/>
                          </a:solidFill>
                          <a:effectLst/>
                          <a:latin typeface="+mn-lt"/>
                        </a:rPr>
                        <a:t>, streaming app, resilience</a:t>
                      </a:r>
                      <a:endParaRPr kumimoji="0" lang="en-GB" sz="900" b="0" i="0" u="none" strike="noStrike" cap="none" normalizeH="0" baseline="0" dirty="0" smtClean="0">
                        <a:ln>
                          <a:noFill/>
                        </a:ln>
                        <a:solidFill>
                          <a:srgbClr val="131313"/>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kern="1200" cap="none" normalizeH="0" baseline="0" dirty="0" smtClean="0">
                          <a:ln>
                            <a:noFill/>
                          </a:ln>
                          <a:solidFill>
                            <a:schemeClr val="dk1"/>
                          </a:solidFill>
                          <a:effectLst/>
                          <a:latin typeface="+mn-lt"/>
                          <a:ea typeface="+mn-ea"/>
                          <a:cs typeface="+mn-cs"/>
                        </a:rPr>
                        <a:t>Medium density </a:t>
                      </a:r>
                      <a:r>
                        <a:rPr kumimoji="0" lang="en-GB" sz="900" u="none" strike="noStrike" kern="1200" cap="none" normalizeH="0" baseline="0" dirty="0" smtClean="0">
                          <a:ln>
                            <a:noFill/>
                          </a:ln>
                          <a:solidFill>
                            <a:schemeClr val="dk1"/>
                          </a:solidFill>
                          <a:effectLst/>
                          <a:latin typeface="+mn-lt"/>
                          <a:ea typeface="+mn-ea"/>
                          <a:cs typeface="+mn-cs"/>
                        </a:rPr>
                        <a:t>without resilience</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Number of Antenna</a:t>
                      </a:r>
                      <a:endParaRPr lang="en-US" sz="1000" b="1" i="0" dirty="0" smtClean="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u="none" strike="noStrike" cap="none" normalizeH="0" baseline="0" dirty="0" smtClean="0">
                          <a:ln>
                            <a:noFill/>
                          </a:ln>
                          <a:effectLst/>
                        </a:rPr>
                        <a:t>6 internal</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u="none" strike="noStrike" cap="none" normalizeH="0" baseline="0" dirty="0" smtClean="0">
                          <a:ln>
                            <a:noFill/>
                          </a:ln>
                          <a:effectLst/>
                        </a:rPr>
                        <a:t>6 internal</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u="none" strike="noStrike" cap="none" normalizeH="0" baseline="0" dirty="0" smtClean="0">
                          <a:ln>
                            <a:noFill/>
                          </a:ln>
                          <a:effectLst/>
                        </a:rPr>
                        <a:t>6 internal</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000" b="1" u="none" strike="noStrike" cap="none" normalizeH="0" baseline="0" dirty="0" smtClean="0">
                          <a:ln>
                            <a:noFill/>
                          </a:ln>
                          <a:solidFill>
                            <a:srgbClr val="000000"/>
                          </a:solidFill>
                          <a:effectLst/>
                        </a:rPr>
                        <a:t>Rx / Tx</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smtClean="0"/>
                        <a:t>3x3</a:t>
                      </a:r>
                      <a:endParaRPr lang="en-US" sz="900" b="0" i="0" dirty="0">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smtClean="0"/>
                        <a:t>3x3</a:t>
                      </a:r>
                      <a:endParaRPr lang="en-US" sz="900" b="0" i="0" dirty="0">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smtClean="0"/>
                        <a:t>3x3</a:t>
                      </a:r>
                      <a:endParaRPr lang="en-US" sz="900" b="0" i="0" dirty="0">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1</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u="none" strike="noStrike" cap="none" normalizeH="0" baseline="0" dirty="0" smtClean="0">
                          <a:ln>
                            <a:noFill/>
                          </a:ln>
                          <a:effectLst/>
                        </a:rPr>
                        <a:t>2.4 GHz b/g/n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u="none" strike="noStrike" cap="none" normalizeH="0" baseline="0" dirty="0" smtClean="0">
                          <a:ln>
                            <a:noFill/>
                          </a:ln>
                          <a:effectLst/>
                        </a:rPr>
                        <a:t>(450 Mbps) </a:t>
                      </a:r>
                    </a:p>
                  </a:txBody>
                  <a:tcPr marT="34290" marB="34290" anchor="ctr">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900" u="none" strike="noStrike" cap="none" normalizeH="0" baseline="0" dirty="0" smtClean="0">
                          <a:ln>
                            <a:noFill/>
                          </a:ln>
                          <a:effectLst/>
                        </a:rPr>
                        <a:t>2.4 GHz b/g/n</a:t>
                      </a:r>
                      <a:endParaRPr kumimoji="0" lang="en-US" sz="900" b="0" i="0" u="none" strike="noStrike" cap="none" normalizeH="0" baseline="0" dirty="0" smtClean="0">
                        <a:ln>
                          <a:noFill/>
                        </a:ln>
                        <a:effectLst/>
                        <a:latin typeface="+mn-lt"/>
                      </a:endParaRPr>
                    </a:p>
                    <a:p>
                      <a:pPr algn="ctr"/>
                      <a:r>
                        <a:rPr kumimoji="0" lang="en-US" sz="900" b="0" i="0" u="none" strike="noStrike" cap="none" normalizeH="0" baseline="0" dirty="0" smtClean="0">
                          <a:ln>
                            <a:noFill/>
                          </a:ln>
                          <a:effectLst/>
                          <a:latin typeface="+mn-lt"/>
                        </a:rPr>
                        <a:t>(450 Mbps)</a:t>
                      </a:r>
                      <a:endParaRPr kumimoji="0" lang="en-US" sz="900" u="none" strike="noStrike" cap="none" normalizeH="0" baseline="0" dirty="0" smtClean="0">
                        <a:ln>
                          <a:noFill/>
                        </a:ln>
                        <a:effectLs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900" b="0" u="none" strike="noStrike" cap="none" normalizeH="0" baseline="0" dirty="0" smtClean="0">
                          <a:ln>
                            <a:noFill/>
                          </a:ln>
                          <a:solidFill>
                            <a:srgbClr val="000000"/>
                          </a:solidFill>
                          <a:effectLst/>
                        </a:rPr>
                        <a:t>2.4 GHz b/g/n</a:t>
                      </a:r>
                      <a:endParaRPr kumimoji="0" lang="en-US" sz="900" b="0" i="0" u="none" strike="noStrike" cap="none" normalizeH="0" baseline="0" dirty="0" smtClean="0">
                        <a:ln>
                          <a:noFill/>
                        </a:ln>
                        <a:solidFill>
                          <a:srgbClr val="000000"/>
                        </a:solidFill>
                        <a:effectLst/>
                        <a:latin typeface="+mn-lt"/>
                      </a:endParaRPr>
                    </a:p>
                    <a:p>
                      <a:pPr algn="ctr"/>
                      <a:r>
                        <a:rPr kumimoji="0" lang="en-US" sz="900" b="0" i="0" u="none" strike="noStrike" cap="none" normalizeH="0" baseline="0" dirty="0" smtClean="0">
                          <a:ln>
                            <a:noFill/>
                          </a:ln>
                          <a:solidFill>
                            <a:srgbClr val="000000"/>
                          </a:solidFill>
                          <a:effectLst/>
                          <a:latin typeface="+mn-lt"/>
                        </a:rPr>
                        <a:t>(450 Mbps)</a:t>
                      </a:r>
                      <a:endParaRPr kumimoji="0" lang="en-US" sz="900" b="0" u="none" strike="noStrike" cap="none" normalizeH="0" baseline="0" dirty="0" smtClean="0">
                        <a:ln>
                          <a:noFill/>
                        </a:ln>
                        <a:solidFill>
                          <a:srgbClr val="000000"/>
                        </a:solidFill>
                        <a:effectLs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2</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rPr>
                        <a:t>2.4/5GHz a/b/g/n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rPr>
                        <a:t>(450 Mbps)</a:t>
                      </a:r>
                    </a:p>
                  </a:txBody>
                  <a:tcPr marT="34290" marB="34290" anchor="ctr">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rPr>
                        <a:t>5GHz a/n/ac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rPr>
                        <a:t>(1300 Mbps)</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5GHz a/n/ac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(1300 Mbps) </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574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chemeClr val="tx1"/>
                          </a:solidFill>
                          <a:latin typeface="+mn-lt"/>
                          <a:cs typeface="Arial"/>
                        </a:rPr>
                        <a:t>PoE</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900" b="0" u="none" strike="noStrike" cap="none" normalizeH="0" baseline="0" dirty="0" smtClean="0">
                          <a:ln>
                            <a:noFill/>
                          </a:ln>
                          <a:solidFill>
                            <a:srgbClr val="000000"/>
                          </a:solidFill>
                          <a:effectLst/>
                        </a:rPr>
                        <a:t>802.3af</a:t>
                      </a:r>
                      <a:endParaRPr lang="en-US" sz="900" b="0" i="0" dirty="0">
                        <a:solidFill>
                          <a:srgbClr val="000000"/>
                        </a:solidFill>
                        <a:latin typeface="+mn-lt"/>
                      </a:endParaRPr>
                    </a:p>
                  </a:txBody>
                  <a:tcPr marT="34290" marB="34290" anchor="ctr">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802.3af</a:t>
                      </a:r>
                      <a:endParaRPr lang="en-US" sz="900" b="0" i="0" dirty="0" smtClean="0">
                        <a:latin typeface="+mn-lt"/>
                      </a:endParaRPr>
                    </a:p>
                  </a:txBody>
                  <a:tcPr marT="34290" marB="34290" anchor="ctr">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685771"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802.3af</a:t>
                      </a:r>
                      <a:endParaRPr lang="en-US" sz="900" b="0" i="0" dirty="0" smtClean="0">
                        <a:latin typeface="+mn-lt"/>
                      </a:endParaRPr>
                    </a:p>
                  </a:txBody>
                  <a:tcPr marT="34290" marB="34290" anchor="ctr">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0722" name="Rectangle 2"/>
          <p:cNvSpPr>
            <a:spLocks noGrp="1" noChangeArrowheads="1"/>
          </p:cNvSpPr>
          <p:nvPr>
            <p:ph type="title"/>
          </p:nvPr>
        </p:nvSpPr>
        <p:spPr/>
        <p:txBody>
          <a:bodyPr/>
          <a:lstStyle/>
          <a:p>
            <a:r>
              <a:rPr lang="en-US" dirty="0"/>
              <a:t>FortiAP </a:t>
            </a:r>
            <a:r>
              <a:rPr lang="en-US" dirty="0" smtClean="0"/>
              <a:t>320B/320C/321C</a:t>
            </a:r>
            <a:endParaRPr lang="en-US" b="0" i="0" dirty="0"/>
          </a:p>
        </p:txBody>
      </p:sp>
      <p:cxnSp>
        <p:nvCxnSpPr>
          <p:cNvPr id="12" name="Straight Connector 11"/>
          <p:cNvCxnSpPr/>
          <p:nvPr/>
        </p:nvCxnSpPr>
        <p:spPr>
          <a:xfrm>
            <a:off x="4199214"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93681"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536017"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16" name="Rectangle 47"/>
          <p:cNvSpPr>
            <a:spLocks noChangeArrowheads="1"/>
          </p:cNvSpPr>
          <p:nvPr/>
        </p:nvSpPr>
        <p:spPr bwMode="auto">
          <a:xfrm>
            <a:off x="4202611" y="2520001"/>
            <a:ext cx="2224225" cy="42869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 x GE RJ45 Interface</a:t>
            </a:r>
          </a:p>
        </p:txBody>
      </p:sp>
      <p:sp>
        <p:nvSpPr>
          <p:cNvPr id="19" name="Rectangle 47"/>
          <p:cNvSpPr>
            <a:spLocks noChangeArrowheads="1"/>
          </p:cNvSpPr>
          <p:nvPr/>
        </p:nvSpPr>
        <p:spPr bwMode="auto">
          <a:xfrm>
            <a:off x="6565739" y="2520001"/>
            <a:ext cx="2284574" cy="42869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 x GE RJ45 Interface</a:t>
            </a:r>
          </a:p>
        </p:txBody>
      </p:sp>
      <p:sp>
        <p:nvSpPr>
          <p:cNvPr id="20" name="Rectangle 47"/>
          <p:cNvSpPr>
            <a:spLocks noChangeArrowheads="1"/>
          </p:cNvSpPr>
          <p:nvPr/>
        </p:nvSpPr>
        <p:spPr bwMode="auto">
          <a:xfrm>
            <a:off x="1902324" y="2520001"/>
            <a:ext cx="2300287" cy="42869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2 x GE RJ45 Interface</a:t>
            </a:r>
          </a:p>
        </p:txBody>
      </p:sp>
      <p:pic>
        <p:nvPicPr>
          <p:cNvPr id="26" name="Picture 2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21460" y="1514028"/>
            <a:ext cx="1342612" cy="671306"/>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93159" y="1377361"/>
            <a:ext cx="1203229" cy="807973"/>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96273" y="1377361"/>
            <a:ext cx="1203229" cy="807973"/>
          </a:xfrm>
          <a:prstGeom prst="rect">
            <a:avLst/>
          </a:prstGeom>
        </p:spPr>
      </p:pic>
      <p:pic>
        <p:nvPicPr>
          <p:cNvPr id="29" name="Picture 28" descr="WiFi-a-b-g-n.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22015" y="2322000"/>
            <a:ext cx="371646" cy="547200"/>
          </a:xfrm>
          <a:prstGeom prst="rect">
            <a:avLst/>
          </a:prstGeom>
        </p:spPr>
      </p:pic>
      <p:pic>
        <p:nvPicPr>
          <p:cNvPr id="34" name="Picture 33" descr="Feature-icons-v10.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17084" y="2314800"/>
            <a:ext cx="371628" cy="547200"/>
          </a:xfrm>
          <a:prstGeom prst="rect">
            <a:avLst/>
          </a:prstGeom>
        </p:spPr>
      </p:pic>
      <p:pic>
        <p:nvPicPr>
          <p:cNvPr id="35" name="Picture 34" descr="Feature-icons-v10.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055208" y="2322000"/>
            <a:ext cx="371628" cy="547200"/>
          </a:xfrm>
          <a:prstGeom prst="rect">
            <a:avLst/>
          </a:prstGeom>
        </p:spPr>
      </p:pic>
    </p:spTree>
    <p:extLst>
      <p:ext uri="{BB962C8B-B14F-4D97-AF65-F5344CB8AC3E}">
        <p14:creationId xmlns:p14="http://schemas.microsoft.com/office/powerpoint/2010/main" val="657198574"/>
      </p:ext>
    </p:extLst>
  </p:cSld>
  <p:clrMapOvr>
    <a:masterClrMapping/>
  </p:clrMapOvr>
  <p:transition spd="slow">
    <p:wip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p:cNvGraphicFramePr>
            <a:graphicFrameLocks/>
          </p:cNvGraphicFramePr>
          <p:nvPr>
            <p:extLst>
              <p:ext uri="{D42A27DB-BD31-4B8C-83A1-F6EECF244321}">
                <p14:modId xmlns:p14="http://schemas.microsoft.com/office/powerpoint/2010/main" val="1802531074"/>
              </p:ext>
            </p:extLst>
          </p:nvPr>
        </p:nvGraphicFramePr>
        <p:xfrm>
          <a:off x="1" y="982803"/>
          <a:ext cx="9143999" cy="3758887"/>
        </p:xfrm>
        <a:graphic>
          <a:graphicData uri="http://schemas.openxmlformats.org/drawingml/2006/table">
            <a:tbl>
              <a:tblPr firstRow="1" bandRow="1">
                <a:effectLst/>
                <a:tableStyleId>{073A0DAA-6AF3-43AB-8588-CEC1D06C72B9}</a:tableStyleId>
              </a:tblPr>
              <a:tblGrid>
                <a:gridCol w="264631"/>
                <a:gridCol w="1629022"/>
                <a:gridCol w="2307925"/>
                <a:gridCol w="2307926"/>
                <a:gridCol w="2307925"/>
                <a:gridCol w="326570"/>
              </a:tblGrid>
              <a:tr h="2019026">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400" dirty="0"/>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200" b="0" i="0" u="none" strike="noStrike" cap="none" normalizeH="0" baseline="0" dirty="0" smtClean="0">
                        <a:ln>
                          <a:noFill/>
                        </a:ln>
                        <a:solidFill>
                          <a:schemeClr val="bg1"/>
                        </a:solidFill>
                        <a:effectLst/>
                        <a:latin typeface="+mn-lt"/>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333333"/>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34941">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endParaRPr lang="en-US" sz="1200" dirty="0"/>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defRPr/>
                      </a:pPr>
                      <a:r>
                        <a:rPr lang="en-US" sz="1200" b="1" i="0" dirty="0" smtClean="0">
                          <a:solidFill>
                            <a:schemeClr val="bg1"/>
                          </a:solidFill>
                        </a:rPr>
                        <a:t>FAP-224D</a:t>
                      </a:r>
                      <a:endParaRPr kumimoji="0" lang="en-US" sz="1200" b="1" i="0" u="none" strike="noStrike" cap="none" normalizeH="0" baseline="0" dirty="0" smtClean="0">
                        <a:ln>
                          <a:noFill/>
                        </a:ln>
                        <a:solidFill>
                          <a:schemeClr val="bg1"/>
                        </a:solidFill>
                        <a:effectLst/>
                        <a:latin typeface="Arial" charset="0"/>
                      </a:endParaRP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cs-CZ" sz="1200" b="1" i="0" dirty="0" smtClean="0">
                          <a:solidFill>
                            <a:schemeClr val="bg1"/>
                          </a:solidFill>
                        </a:rPr>
                        <a:t>FAP-222B</a:t>
                      </a: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r>
                        <a:rPr lang="cs-CZ" sz="1200" b="1" i="0" dirty="0" smtClean="0">
                          <a:solidFill>
                            <a:schemeClr val="bg1"/>
                          </a:solidFill>
                        </a:rPr>
                        <a:t>FAP-222C</a:t>
                      </a:r>
                    </a:p>
                  </a:txBody>
                  <a:tcPr marL="61703" marR="61703" marT="26030" marB="2603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c>
                  <a:txBody>
                    <a:bodyPr/>
                    <a:lstStyle/>
                    <a:p>
                      <a:pPr marL="0" marR="0" lvl="0" indent="0" algn="ctr" defTabSz="129063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L="61703" marR="61703" marT="26030" marB="26030"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50000"/>
                      </a:schemeClr>
                    </a:solid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en-US" sz="1000" b="1" i="0" u="none" strike="noStrike" cap="none" normalizeH="0" baseline="0" dirty="0" smtClean="0">
                          <a:ln>
                            <a:noFill/>
                          </a:ln>
                          <a:solidFill>
                            <a:srgbClr val="000000"/>
                          </a:solidFill>
                          <a:effectLst/>
                          <a:latin typeface="+mn-lt"/>
                        </a:rPr>
                        <a:t>Target Environment</a:t>
                      </a: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mn-lt"/>
                        </a:rPr>
                        <a:t>Medium density outdoor, </a:t>
                      </a:r>
                      <a:r>
                        <a:rPr kumimoji="0" lang="de-DE" sz="900" b="0" u="none" strike="noStrike" cap="none" normalizeH="0" baseline="0" dirty="0" smtClean="0">
                          <a:ln>
                            <a:noFill/>
                          </a:ln>
                          <a:solidFill>
                            <a:srgbClr val="000000"/>
                          </a:solidFill>
                          <a:effectLst/>
                        </a:rPr>
                        <a:t>IP66 </a:t>
                      </a:r>
                      <a:r>
                        <a:rPr kumimoji="0" lang="de-DE" sz="900" b="0" u="none" strike="noStrike" cap="none" normalizeH="0" baseline="0" dirty="0" err="1" smtClean="0">
                          <a:ln>
                            <a:noFill/>
                          </a:ln>
                          <a:solidFill>
                            <a:srgbClr val="000000"/>
                          </a:solidFill>
                          <a:effectLst/>
                        </a:rPr>
                        <a:t>rated</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000000"/>
                          </a:solidFill>
                          <a:effectLst/>
                          <a:latin typeface="+mn-lt"/>
                        </a:rPr>
                        <a:t>Medium density outdoor, </a:t>
                      </a:r>
                      <a:r>
                        <a:rPr kumimoji="0" lang="de-DE" sz="900" b="0" u="none" strike="noStrike" cap="none" normalizeH="0" baseline="0" dirty="0" smtClean="0">
                          <a:ln>
                            <a:noFill/>
                          </a:ln>
                          <a:solidFill>
                            <a:srgbClr val="000000"/>
                          </a:solidFill>
                          <a:effectLst/>
                        </a:rPr>
                        <a:t>IP67 </a:t>
                      </a:r>
                      <a:r>
                        <a:rPr kumimoji="0" lang="de-DE" sz="900" b="0" u="none" strike="noStrike" cap="none" normalizeH="0" baseline="0" dirty="0" err="1" smtClean="0">
                          <a:ln>
                            <a:noFill/>
                          </a:ln>
                          <a:solidFill>
                            <a:srgbClr val="000000"/>
                          </a:solidFill>
                          <a:effectLst/>
                        </a:rPr>
                        <a:t>rated</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0" i="0" dirty="0" smtClean="0">
                          <a:latin typeface="+mn-lt"/>
                        </a:rPr>
                        <a:t>High density Outdoor, </a:t>
                      </a:r>
                      <a:r>
                        <a:rPr kumimoji="0" lang="de-DE" sz="900" b="0" u="none" strike="noStrike" cap="none" normalizeH="0" baseline="0" dirty="0" smtClean="0">
                          <a:ln>
                            <a:noFill/>
                          </a:ln>
                          <a:solidFill>
                            <a:srgbClr val="000000"/>
                          </a:solidFill>
                          <a:effectLst/>
                        </a:rPr>
                        <a:t>IP67 </a:t>
                      </a:r>
                      <a:r>
                        <a:rPr kumimoji="0" lang="de-DE" sz="900" b="0" u="none" strike="noStrike" cap="none" normalizeH="0" baseline="0" dirty="0" err="1" smtClean="0">
                          <a:ln>
                            <a:noFill/>
                          </a:ln>
                          <a:solidFill>
                            <a:srgbClr val="000000"/>
                          </a:solidFill>
                          <a:effectLst/>
                        </a:rPr>
                        <a:t>rated</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mpd="sng">
                      <a:noFill/>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i="0" dirty="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smtClean="0">
                          <a:ln>
                            <a:noFill/>
                          </a:ln>
                          <a:solidFill>
                            <a:srgbClr val="000000"/>
                          </a:solidFill>
                          <a:effectLst/>
                          <a:uLnTx/>
                          <a:uFillTx/>
                        </a:rPr>
                        <a:t>Number of Antenna</a:t>
                      </a:r>
                      <a:endParaRPr lang="en-US" sz="1000" b="1" i="0" dirty="0" smtClean="0">
                        <a:solidFill>
                          <a:srgbClr val="000000"/>
                        </a:solidFill>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771" rtl="0" eaLnBrk="1" fontAlgn="auto" latinLnBrk="0" hangingPunct="1">
                        <a:lnSpc>
                          <a:spcPct val="100000"/>
                        </a:lnSpc>
                        <a:spcBef>
                          <a:spcPts val="0"/>
                        </a:spcBef>
                        <a:spcAft>
                          <a:spcPts val="0"/>
                        </a:spcAft>
                        <a:buClrTx/>
                        <a:buSzTx/>
                        <a:buFontTx/>
                        <a:buNone/>
                        <a:tabLst/>
                        <a:defRPr/>
                      </a:pPr>
                      <a:r>
                        <a:rPr lang="en-US" sz="900" dirty="0" smtClean="0">
                          <a:solidFill>
                            <a:srgbClr val="000000"/>
                          </a:solidFill>
                        </a:rPr>
                        <a:t>4 External </a:t>
                      </a:r>
                      <a:r>
                        <a:rPr kumimoji="0" lang="en-GB" sz="900" b="0" u="none" strike="noStrike" cap="none" normalizeH="0" baseline="0" dirty="0" smtClean="0">
                          <a:ln>
                            <a:noFill/>
                          </a:ln>
                          <a:solidFill>
                            <a:srgbClr val="000000"/>
                          </a:solidFill>
                          <a:effectLst/>
                        </a:rPr>
                        <a:t>(RP-SMA)</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771" rtl="0" eaLnBrk="1" fontAlgn="auto" latinLnBrk="0" hangingPunct="1">
                        <a:lnSpc>
                          <a:spcPct val="100000"/>
                        </a:lnSpc>
                        <a:spcBef>
                          <a:spcPts val="0"/>
                        </a:spcBef>
                        <a:spcAft>
                          <a:spcPts val="0"/>
                        </a:spcAft>
                        <a:buClrTx/>
                        <a:buSzTx/>
                        <a:buFontTx/>
                        <a:buNone/>
                        <a:tabLst/>
                        <a:defRPr/>
                      </a:pPr>
                      <a:r>
                        <a:rPr lang="en-US" sz="900" dirty="0" smtClean="0">
                          <a:solidFill>
                            <a:srgbClr val="000000"/>
                          </a:solidFill>
                        </a:rPr>
                        <a:t>4 External </a:t>
                      </a:r>
                      <a:r>
                        <a:rPr kumimoji="0" lang="en-GB" sz="900" b="0" u="none" strike="noStrike" cap="none" normalizeH="0" baseline="0" dirty="0" smtClean="0">
                          <a:ln>
                            <a:noFill/>
                          </a:ln>
                          <a:solidFill>
                            <a:srgbClr val="000000"/>
                          </a:solidFill>
                          <a:effectLst/>
                        </a:rPr>
                        <a:t>(N-Type)</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771" rtl="0" eaLnBrk="1" fontAlgn="auto" latinLnBrk="0" hangingPunct="1">
                        <a:lnSpc>
                          <a:spcPct val="100000"/>
                        </a:lnSpc>
                        <a:spcBef>
                          <a:spcPts val="0"/>
                        </a:spcBef>
                        <a:spcAft>
                          <a:spcPts val="0"/>
                        </a:spcAft>
                        <a:buClrTx/>
                        <a:buSzTx/>
                        <a:buFontTx/>
                        <a:buNone/>
                        <a:tabLst/>
                        <a:defRPr/>
                      </a:pPr>
                      <a:r>
                        <a:rPr lang="en-US" sz="900" dirty="0" smtClean="0">
                          <a:solidFill>
                            <a:srgbClr val="000000"/>
                          </a:solidFill>
                        </a:rPr>
                        <a:t>4 External </a:t>
                      </a:r>
                      <a:r>
                        <a:rPr kumimoji="0" lang="en-GB" sz="900" b="0" u="none" strike="noStrike" cap="none" normalizeH="0" baseline="0" dirty="0" smtClean="0">
                          <a:ln>
                            <a:noFill/>
                          </a:ln>
                          <a:solidFill>
                            <a:srgbClr val="000000"/>
                          </a:solidFill>
                          <a:effectLst/>
                        </a:rPr>
                        <a:t>(N-Type)</a:t>
                      </a:r>
                      <a:endParaRPr kumimoji="0" lang="en-GB" sz="9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i="0" dirty="0">
                        <a:solidFill>
                          <a:srgbClr val="000000"/>
                        </a:solidFill>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446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kumimoji="0" lang="bg-BG" sz="1000" b="1" u="none" strike="noStrike" cap="none" normalizeH="0" baseline="0" dirty="0" smtClean="0">
                          <a:ln>
                            <a:noFill/>
                          </a:ln>
                          <a:solidFill>
                            <a:srgbClr val="000000"/>
                          </a:solidFill>
                          <a:effectLst/>
                        </a:rPr>
                        <a:t>Rx / Tx</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2x2</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2x2</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000000"/>
                          </a:solidFill>
                          <a:effectLst/>
                          <a:latin typeface="+mn-lt"/>
                        </a:rPr>
                        <a:t>2x2</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1</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(300 Mbps)</a:t>
                      </a:r>
                    </a:p>
                  </a:txBody>
                  <a:tcPr marT="34290" marB="34290" anchor="ctr">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2.4 GHz b/g/n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rPr>
                        <a:t>(300Mbps)</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900" u="none" strike="noStrike" cap="none" normalizeH="0" baseline="0" noProof="0" dirty="0" smtClean="0">
                          <a:ln>
                            <a:noFill/>
                          </a:ln>
                          <a:solidFill>
                            <a:srgbClr val="36424A"/>
                          </a:solidFill>
                          <a:effectLst/>
                        </a:rPr>
                        <a:t>2.4 GHz b/g/n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rPr>
                        <a:t>(300 Mbps)</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0" dirty="0" smtClean="0">
                          <a:solidFill>
                            <a:srgbClr val="000000"/>
                          </a:solidFill>
                          <a:latin typeface="+mn-lt"/>
                        </a:rPr>
                        <a:t>Radio 2</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5GHz 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(300 Mbps)</a:t>
                      </a:r>
                    </a:p>
                  </a:txBody>
                  <a:tcPr marT="34290" marB="34290" anchor="ctr">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5GHz 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u="none" strike="noStrike" cap="none" normalizeH="0" baseline="0" dirty="0" smtClean="0">
                          <a:ln>
                            <a:noFill/>
                          </a:ln>
                          <a:solidFill>
                            <a:srgbClr val="000000"/>
                          </a:solidFill>
                          <a:effectLst/>
                        </a:rPr>
                        <a:t>(300 Mbps)</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noProof="0" dirty="0" smtClean="0">
                          <a:ln>
                            <a:noFill/>
                          </a:ln>
                          <a:solidFill>
                            <a:schemeClr val="tx1"/>
                          </a:solidFill>
                          <a:effectLst/>
                        </a:rPr>
                        <a:t>5GHz a/n/ac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noProof="0" dirty="0" smtClean="0">
                          <a:ln>
                            <a:noFill/>
                          </a:ln>
                          <a:solidFill>
                            <a:schemeClr val="tx1"/>
                          </a:solidFill>
                          <a:effectLst/>
                        </a:rPr>
                        <a:t>(867 Mbps)</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r>
              <a:tr h="205740">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endParaRPr kumimoji="0" lang="en-US" sz="1000" b="1" i="0" u="none" strike="noStrike" cap="none" normalizeH="0" baseline="0" dirty="0" smtClean="0">
                        <a:ln>
                          <a:noFill/>
                        </a:ln>
                        <a:solidFill>
                          <a:srgbClr val="000000"/>
                        </a:solidFill>
                        <a:effectLst/>
                        <a:latin typeface="+mn-lt"/>
                      </a:endParaRP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90638" rtl="0" eaLnBrk="1" fontAlgn="base" latinLnBrk="0" hangingPunct="1">
                        <a:lnSpc>
                          <a:spcPct val="100000"/>
                        </a:lnSpc>
                        <a:spcBef>
                          <a:spcPct val="20000"/>
                        </a:spcBef>
                        <a:spcAft>
                          <a:spcPct val="0"/>
                        </a:spcAft>
                        <a:buClrTx/>
                        <a:buSzTx/>
                        <a:buFontTx/>
                        <a:buNone/>
                        <a:tabLst/>
                        <a:defRPr/>
                      </a:pPr>
                      <a:r>
                        <a:rPr lang="en-US" sz="1000" b="1" dirty="0" smtClean="0">
                          <a:solidFill>
                            <a:schemeClr val="tx1"/>
                          </a:solidFill>
                          <a:latin typeface="+mn-lt"/>
                          <a:cs typeface="Arial"/>
                        </a:rPr>
                        <a:t>PoE</a:t>
                      </a:r>
                    </a:p>
                  </a:txBody>
                  <a:tcPr marL="61703" marR="61703" marT="26030" marB="26030" anchor="ctr" horzOverflow="overflow">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900" b="0" u="none" strike="noStrike" cap="none" normalizeH="0" baseline="0" dirty="0" smtClean="0">
                          <a:ln>
                            <a:noFill/>
                          </a:ln>
                          <a:solidFill>
                            <a:srgbClr val="000000"/>
                          </a:solidFill>
                          <a:effectLst/>
                        </a:rPr>
                        <a:t>802.3af</a:t>
                      </a:r>
                      <a:endParaRPr lang="en-US" sz="900" b="0" i="0" dirty="0">
                        <a:solidFill>
                          <a:srgbClr val="000000"/>
                        </a:solidFill>
                        <a:latin typeface="+mn-lt"/>
                      </a:endParaRPr>
                    </a:p>
                  </a:txBody>
                  <a:tcPr marT="34290" marB="34290" anchor="ctr">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900" b="0" u="none" strike="noStrike" cap="none" normalizeH="0" baseline="0" dirty="0" smtClean="0">
                          <a:ln>
                            <a:noFill/>
                          </a:ln>
                          <a:solidFill>
                            <a:srgbClr val="000000"/>
                          </a:solidFill>
                          <a:effectLst/>
                        </a:rPr>
                        <a:t>802.3at</a:t>
                      </a:r>
                      <a:endParaRPr lang="en-US" sz="900" b="0" i="0" dirty="0">
                        <a:solidFill>
                          <a:srgbClr val="000000"/>
                        </a:solidFill>
                        <a:latin typeface="+mn-lt"/>
                      </a:endParaRPr>
                    </a:p>
                  </a:txBody>
                  <a:tcPr marT="34290" marB="34290" anchor="ctr">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900" u="none" strike="noStrike" cap="none" normalizeH="0" baseline="0" dirty="0" smtClean="0">
                          <a:ln>
                            <a:noFill/>
                          </a:ln>
                          <a:effectLst/>
                        </a:rPr>
                        <a:t>802.3at</a:t>
                      </a:r>
                      <a:endParaRPr lang="en-US" sz="900" b="0" i="0" dirty="0">
                        <a:latin typeface="+mn-lt"/>
                      </a:endParaRPr>
                    </a:p>
                  </a:txBody>
                  <a:tcPr marT="34290" marB="34290" anchor="ctr">
                    <a:lnL w="12700" cmpd="sng">
                      <a:noFill/>
                    </a:lnL>
                    <a:lnR w="12700" cmpd="sng">
                      <a:noFill/>
                    </a:lnR>
                    <a:lnT w="12700" cap="flat" cmpd="sng" algn="ctr">
                      <a:solidFill>
                        <a:srgbClr val="FFFFFF">
                          <a:lumMod val="75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90638"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mn-lt"/>
                        <a:ea typeface="MS PGothic" pitchFamily="34" charset="-128"/>
                        <a:cs typeface="MS PGothic" pitchFamily="34" charset="-128"/>
                      </a:endParaRPr>
                    </a:p>
                  </a:txBody>
                  <a:tcPr marL="61703" marR="61703" marT="26030" marB="26030" anchor="ctr" horzOverflow="overflow">
                    <a:lnL w="12700" cmpd="sng">
                      <a:noFill/>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0722" name="Rectangle 2"/>
          <p:cNvSpPr>
            <a:spLocks noGrp="1" noChangeArrowheads="1"/>
          </p:cNvSpPr>
          <p:nvPr>
            <p:ph type="title"/>
          </p:nvPr>
        </p:nvSpPr>
        <p:spPr/>
        <p:txBody>
          <a:bodyPr/>
          <a:lstStyle/>
          <a:p>
            <a:r>
              <a:rPr lang="en-US" dirty="0"/>
              <a:t>FortiAP </a:t>
            </a:r>
            <a:r>
              <a:rPr lang="en-US" dirty="0" smtClean="0"/>
              <a:t>224D/222B/222C</a:t>
            </a:r>
            <a:endParaRPr lang="en-US" b="0" i="0" dirty="0"/>
          </a:p>
        </p:txBody>
      </p:sp>
      <p:cxnSp>
        <p:nvCxnSpPr>
          <p:cNvPr id="12" name="Straight Connector 11"/>
          <p:cNvCxnSpPr/>
          <p:nvPr/>
        </p:nvCxnSpPr>
        <p:spPr>
          <a:xfrm>
            <a:off x="4199214"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93681"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536017" y="1178748"/>
            <a:ext cx="0" cy="1683148"/>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16" name="Rectangle 47"/>
          <p:cNvSpPr>
            <a:spLocks noChangeArrowheads="1"/>
          </p:cNvSpPr>
          <p:nvPr/>
        </p:nvSpPr>
        <p:spPr bwMode="auto">
          <a:xfrm>
            <a:off x="4202611" y="2520001"/>
            <a:ext cx="2224225" cy="42869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1 x GE RJ45 Interface</a:t>
            </a:r>
          </a:p>
        </p:txBody>
      </p:sp>
      <p:sp>
        <p:nvSpPr>
          <p:cNvPr id="19" name="Rectangle 47"/>
          <p:cNvSpPr>
            <a:spLocks noChangeArrowheads="1"/>
          </p:cNvSpPr>
          <p:nvPr/>
        </p:nvSpPr>
        <p:spPr bwMode="auto">
          <a:xfrm>
            <a:off x="6565739" y="2520001"/>
            <a:ext cx="2284574" cy="42869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1 x GE RJ45 Interface</a:t>
            </a:r>
          </a:p>
        </p:txBody>
      </p:sp>
      <p:sp>
        <p:nvSpPr>
          <p:cNvPr id="20" name="Rectangle 47"/>
          <p:cNvSpPr>
            <a:spLocks noChangeArrowheads="1"/>
          </p:cNvSpPr>
          <p:nvPr/>
        </p:nvSpPr>
        <p:spPr bwMode="auto">
          <a:xfrm>
            <a:off x="1902324" y="2520001"/>
            <a:ext cx="2300287" cy="428696"/>
          </a:xfrm>
          <a:prstGeom prst="rect">
            <a:avLst/>
          </a:prstGeom>
          <a:noFill/>
          <a:ln w="9525">
            <a:noFill/>
            <a:miter lim="800000"/>
            <a:headEnd/>
            <a:tailEnd/>
          </a:ln>
        </p:spPr>
        <p:txBody>
          <a:bodyPr lIns="54851" tIns="27426" rIns="54851" bIns="27426" anchor="t">
            <a:prstTxWarp prst="textNoShape">
              <a:avLst/>
            </a:prstTxWarp>
          </a:bodyPr>
          <a:lstStyle/>
          <a:p>
            <a:pPr marL="343033" indent="-343033" defTabSz="914379">
              <a:spcBef>
                <a:spcPct val="20000"/>
              </a:spcBef>
              <a:buClr>
                <a:schemeClr val="accent6"/>
              </a:buClr>
              <a:buFont typeface="+mj-ea"/>
              <a:buAutoNum type="circleNumDbPlain"/>
            </a:pPr>
            <a:r>
              <a:rPr lang="en-US" sz="1000" b="1" dirty="0"/>
              <a:t>1 x GE RJ45 Interface</a:t>
            </a:r>
          </a:p>
        </p:txBody>
      </p:sp>
      <p:pic>
        <p:nvPicPr>
          <p:cNvPr id="23" name="Picture 22" descr="Fortiap224d_FrontwithAnt-2.png"/>
          <p:cNvPicPr>
            <a:picLocks noChangeAspect="1"/>
          </p:cNvPicPr>
          <p:nvPr/>
        </p:nvPicPr>
        <p:blipFill rotWithShape="1">
          <a:blip r:embed="rId2" cstate="print">
            <a:extLst>
              <a:ext uri="{28A0092B-C50C-407E-A947-70E740481C1C}">
                <a14:useLocalDpi xmlns:a14="http://schemas.microsoft.com/office/drawing/2010/main"/>
              </a:ext>
            </a:extLst>
          </a:blip>
          <a:srcRect l="25175" r="22836"/>
          <a:stretch/>
        </p:blipFill>
        <p:spPr>
          <a:xfrm rot="16200000">
            <a:off x="2639102" y="738204"/>
            <a:ext cx="747012" cy="2155312"/>
          </a:xfrm>
          <a:prstGeom prst="rect">
            <a:avLst/>
          </a:prstGeom>
        </p:spPr>
      </p:pic>
      <p:pic>
        <p:nvPicPr>
          <p:cNvPr id="24" name="Picture 23" descr="FortiAP222C_FrontSide_300ppi.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7293637" y="1132107"/>
            <a:ext cx="673417" cy="1441112"/>
          </a:xfrm>
          <a:prstGeom prst="rect">
            <a:avLst/>
          </a:prstGeom>
        </p:spPr>
      </p:pic>
      <p:pic>
        <p:nvPicPr>
          <p:cNvPr id="25" name="Picture 24" descr="FAP-222B_F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5082428" y="973698"/>
            <a:ext cx="698100" cy="1782615"/>
          </a:xfrm>
          <a:prstGeom prst="rect">
            <a:avLst/>
          </a:prstGeom>
        </p:spPr>
      </p:pic>
      <p:pic>
        <p:nvPicPr>
          <p:cNvPr id="17" name="Picture 16" descr="WiFi-a-b-g-n.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951140" y="2322000"/>
            <a:ext cx="371646" cy="547200"/>
          </a:xfrm>
          <a:prstGeom prst="rect">
            <a:avLst/>
          </a:prstGeom>
        </p:spPr>
      </p:pic>
      <p:pic>
        <p:nvPicPr>
          <p:cNvPr id="18" name="Picture 17" descr="Feature-icons-v10.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17084" y="2314800"/>
            <a:ext cx="371628" cy="547200"/>
          </a:xfrm>
          <a:prstGeom prst="rect">
            <a:avLst/>
          </a:prstGeom>
        </p:spPr>
      </p:pic>
      <p:pic>
        <p:nvPicPr>
          <p:cNvPr id="22" name="Picture 21" descr="WiFi-a-b-g-n.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722015" y="2322000"/>
            <a:ext cx="371646" cy="547200"/>
          </a:xfrm>
          <a:prstGeom prst="rect">
            <a:avLst/>
          </a:prstGeom>
        </p:spPr>
      </p:pic>
    </p:spTree>
    <p:extLst>
      <p:ext uri="{BB962C8B-B14F-4D97-AF65-F5344CB8AC3E}">
        <p14:creationId xmlns:p14="http://schemas.microsoft.com/office/powerpoint/2010/main" val="2290431098"/>
      </p:ext>
    </p:extLst>
  </p:cSld>
  <p:clrMapOvr>
    <a:masterClrMapping/>
  </p:clrMapOvr>
  <p:transition spd="slow">
    <p:wip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chor="ctr"/>
          <a:lstStyle/>
          <a:p>
            <a:pPr eaLnBrk="1" hangingPunct="1"/>
            <a:r>
              <a:rPr lang="en-US" b="0" i="0" dirty="0" smtClean="0"/>
              <a:t>FortiAP-Antennas</a:t>
            </a:r>
            <a:endParaRPr lang="en-US" b="0" i="0" dirty="0"/>
          </a:p>
        </p:txBody>
      </p:sp>
      <p:sp>
        <p:nvSpPr>
          <p:cNvPr id="9" name="Content Placeholder 2"/>
          <p:cNvSpPr>
            <a:spLocks/>
          </p:cNvSpPr>
          <p:nvPr/>
        </p:nvSpPr>
        <p:spPr bwMode="auto">
          <a:xfrm>
            <a:off x="404680" y="2229057"/>
            <a:ext cx="2819400" cy="313748"/>
          </a:xfrm>
          <a:prstGeom prst="rect">
            <a:avLst/>
          </a:prstGeom>
          <a:noFill/>
          <a:ln w="9525">
            <a:noFill/>
            <a:miter lim="800000"/>
            <a:headEnd/>
            <a:tailEnd/>
          </a:ln>
        </p:spPr>
        <p:txBody>
          <a:bodyPr lIns="91436" tIns="45718" rIns="91436" bIns="45718"/>
          <a:lstStyle/>
          <a:p>
            <a:pPr marL="173031" indent="-173031" algn="ctr" eaLnBrk="0" hangingPunct="0">
              <a:spcBef>
                <a:spcPct val="20000"/>
              </a:spcBef>
              <a:buClr>
                <a:srgbClr val="FF0000"/>
              </a:buClr>
              <a:buSzPct val="100000"/>
            </a:pPr>
            <a:r>
              <a:rPr lang="en-US" sz="1600" b="1" dirty="0">
                <a:solidFill>
                  <a:srgbClr val="444F51"/>
                </a:solidFill>
              </a:rPr>
              <a:t>FAN-612N/R</a:t>
            </a:r>
          </a:p>
        </p:txBody>
      </p:sp>
      <p:pic>
        <p:nvPicPr>
          <p:cNvPr id="10" name="Picture 9"/>
          <p:cNvPicPr>
            <a:picLocks noChangeAspect="1"/>
          </p:cNvPicPr>
          <p:nvPr/>
        </p:nvPicPr>
        <p:blipFill>
          <a:blip r:embed="rId2"/>
          <a:stretch>
            <a:fillRect/>
          </a:stretch>
        </p:blipFill>
        <p:spPr>
          <a:xfrm>
            <a:off x="1225815" y="1028906"/>
            <a:ext cx="1280160" cy="1209040"/>
          </a:xfrm>
          <a:prstGeom prst="rect">
            <a:avLst/>
          </a:prstGeom>
        </p:spPr>
      </p:pic>
      <p:graphicFrame>
        <p:nvGraphicFramePr>
          <p:cNvPr id="11" name="Content Placeholder 4"/>
          <p:cNvGraphicFramePr>
            <a:graphicFrameLocks/>
          </p:cNvGraphicFramePr>
          <p:nvPr>
            <p:extLst>
              <p:ext uri="{D42A27DB-BD31-4B8C-83A1-F6EECF244321}">
                <p14:modId xmlns:p14="http://schemas.microsoft.com/office/powerpoint/2010/main" val="1282652918"/>
              </p:ext>
            </p:extLst>
          </p:nvPr>
        </p:nvGraphicFramePr>
        <p:xfrm>
          <a:off x="3429924" y="1129748"/>
          <a:ext cx="5181600" cy="1124135"/>
        </p:xfrm>
        <a:graphic>
          <a:graphicData uri="http://schemas.openxmlformats.org/drawingml/2006/table">
            <a:tbl>
              <a:tblPr firstRow="1" firstCol="1" bandRow="1">
                <a:effectLst/>
                <a:tableStyleId>{073A0DAA-6AF3-43AB-8588-CEC1D06C72B9}</a:tableStyleId>
              </a:tblPr>
              <a:tblGrid>
                <a:gridCol w="1884218"/>
                <a:gridCol w="3297382"/>
              </a:tblGrid>
              <a:tr h="278130">
                <a:tc gridSpan="2">
                  <a:txBody>
                    <a:bodyPr/>
                    <a:lstStyle/>
                    <a:p>
                      <a:pPr algn="l"/>
                      <a:r>
                        <a:rPr kumimoji="0" lang="en-US" sz="1200" u="none" strike="noStrike" cap="none" normalizeH="0" baseline="0" dirty="0" smtClean="0">
                          <a:ln>
                            <a:noFill/>
                          </a:ln>
                          <a:effectLst/>
                        </a:rPr>
                        <a:t>Specification</a:t>
                      </a:r>
                      <a:endParaRPr lang="en-US" sz="1200" dirty="0"/>
                    </a:p>
                  </a:txBody>
                  <a:tcPr marT="34290" marB="34290" anchor="ctr">
                    <a:solidFill>
                      <a:srgbClr val="3C3C3C"/>
                    </a:solidFill>
                  </a:tcPr>
                </a:tc>
                <a:tc hMerge="1">
                  <a:txBody>
                    <a:bodyPr/>
                    <a:lstStyle/>
                    <a:p>
                      <a:pPr algn="ctr"/>
                      <a:endParaRPr lang="en-US" sz="1100" dirty="0"/>
                    </a:p>
                  </a:txBody>
                  <a:tcPr anchor="ctr"/>
                </a:tc>
              </a:tr>
              <a:tr h="224975">
                <a:tc>
                  <a:txBody>
                    <a:bodyPr/>
                    <a:lstStyle/>
                    <a:p>
                      <a:r>
                        <a:rPr lang="en-US" sz="900" dirty="0" smtClean="0"/>
                        <a:t>Compatible AP</a:t>
                      </a:r>
                      <a:endParaRPr lang="en-US" sz="900" b="1" dirty="0">
                        <a:solidFill>
                          <a:srgbClr val="FFFFFF"/>
                        </a:solidFill>
                      </a:endParaRPr>
                    </a:p>
                  </a:txBody>
                  <a:tcPr marT="34290" marB="34290" anchor="ctr">
                    <a:solidFill>
                      <a:schemeClr val="accent4"/>
                    </a:solidFill>
                  </a:tcPr>
                </a:tc>
                <a:tc>
                  <a:txBody>
                    <a:bodyPr/>
                    <a:lstStyle/>
                    <a:p>
                      <a:r>
                        <a:rPr lang="en-US" sz="900" b="0" i="0" dirty="0" smtClean="0">
                          <a:solidFill>
                            <a:srgbClr val="36424A"/>
                          </a:solidFill>
                          <a:latin typeface="+mn-lt"/>
                        </a:rPr>
                        <a:t>FAP-222B</a:t>
                      </a:r>
                      <a:endParaRPr lang="en-US" sz="900" b="0" i="0" dirty="0">
                        <a:solidFill>
                          <a:srgbClr val="36424A"/>
                        </a:solidFill>
                        <a:latin typeface="+mn-lt"/>
                      </a:endParaRPr>
                    </a:p>
                  </a:txBody>
                  <a:tcPr marT="34290" marB="34290" anchor="ctr">
                    <a:solidFill>
                      <a:srgbClr val="C9C9C9"/>
                    </a:solidFill>
                  </a:tcPr>
                </a:tc>
              </a:tr>
              <a:tr h="342900">
                <a:tc>
                  <a:txBody>
                    <a:bodyPr/>
                    <a:lstStyle/>
                    <a:p>
                      <a:r>
                        <a:rPr lang="en-US" sz="900" dirty="0" smtClean="0"/>
                        <a:t>Type</a:t>
                      </a:r>
                      <a:endParaRPr lang="en-US" sz="900" b="1" dirty="0" smtClean="0">
                        <a:solidFill>
                          <a:srgbClr val="FFFFFF"/>
                        </a:solidFill>
                      </a:endParaRPr>
                    </a:p>
                  </a:txBody>
                  <a:tcPr marT="34290" marB="34290" anchor="ctr">
                    <a:solidFill>
                      <a:schemeClr val="accent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cap="none" normalizeH="0" baseline="0" dirty="0" smtClean="0">
                          <a:ln>
                            <a:noFill/>
                          </a:ln>
                          <a:solidFill>
                            <a:srgbClr val="36424A"/>
                          </a:solidFill>
                          <a:effectLst/>
                          <a:latin typeface="+mn-lt"/>
                        </a:rPr>
                        <a:t>Point to point antenna for 5Ghz bridging with N/R connectors.</a:t>
                      </a:r>
                    </a:p>
                  </a:txBody>
                  <a:tcPr marT="34290" marB="34290" anchor="ctr">
                    <a:solidFill>
                      <a:schemeClr val="accent4">
                        <a:lumMod val="20000"/>
                        <a:lumOff val="80000"/>
                      </a:schemeClr>
                    </a:solidFill>
                  </a:tcPr>
                </a:tc>
              </a:tr>
              <a:tr h="278130">
                <a:tc>
                  <a:txBody>
                    <a:bodyPr/>
                    <a:lstStyle/>
                    <a:p>
                      <a:r>
                        <a:rPr lang="fr-FR" sz="900" dirty="0" err="1" smtClean="0"/>
                        <a:t>Accessories</a:t>
                      </a:r>
                      <a:endParaRPr lang="fr-FR" sz="900" b="1" dirty="0" smtClean="0">
                        <a:solidFill>
                          <a:srgbClr val="FFFFFF"/>
                        </a:solidFill>
                      </a:endParaRPr>
                    </a:p>
                  </a:txBody>
                  <a:tcPr marT="34290" marB="34290"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dirty="0" smtClean="0">
                          <a:solidFill>
                            <a:srgbClr val="36424A"/>
                          </a:solidFill>
                        </a:rPr>
                        <a:t>Mount Kit sold separately FAN-M22.</a:t>
                      </a:r>
                      <a:endParaRPr kumimoji="0" lang="en-GB" sz="900" b="0" i="0" u="none" strike="noStrike" cap="none" normalizeH="0" baseline="0" dirty="0" smtClean="0">
                        <a:ln>
                          <a:noFill/>
                        </a:ln>
                        <a:solidFill>
                          <a:srgbClr val="36424A"/>
                        </a:solidFill>
                        <a:effectLst/>
                        <a:latin typeface="+mn-lt"/>
                      </a:endParaRPr>
                    </a:p>
                  </a:txBody>
                  <a:tcPr marT="34290" marB="34290" anchor="ctr">
                    <a:solidFill>
                      <a:srgbClr val="C9C9C9"/>
                    </a:solidFill>
                  </a:tcPr>
                </a:tc>
              </a:tr>
            </a:tbl>
          </a:graphicData>
        </a:graphic>
      </p:graphicFrame>
      <p:sp>
        <p:nvSpPr>
          <p:cNvPr id="12" name="Content Placeholder 2"/>
          <p:cNvSpPr>
            <a:spLocks/>
          </p:cNvSpPr>
          <p:nvPr/>
        </p:nvSpPr>
        <p:spPr bwMode="auto">
          <a:xfrm>
            <a:off x="509548" y="3764190"/>
            <a:ext cx="2819400" cy="348701"/>
          </a:xfrm>
          <a:prstGeom prst="rect">
            <a:avLst/>
          </a:prstGeom>
          <a:noFill/>
          <a:ln w="9525">
            <a:noFill/>
            <a:miter lim="800000"/>
            <a:headEnd/>
            <a:tailEnd/>
          </a:ln>
        </p:spPr>
        <p:txBody>
          <a:bodyPr lIns="91436" tIns="45718" rIns="91436" bIns="45718"/>
          <a:lstStyle/>
          <a:p>
            <a:pPr marL="173031" indent="-173031" algn="ctr" eaLnBrk="0" hangingPunct="0">
              <a:spcBef>
                <a:spcPct val="20000"/>
              </a:spcBef>
              <a:buClr>
                <a:srgbClr val="FF0000"/>
              </a:buClr>
              <a:buSzPct val="100000"/>
            </a:pPr>
            <a:r>
              <a:rPr lang="en-US" sz="1600" b="1" dirty="0">
                <a:solidFill>
                  <a:srgbClr val="444F51"/>
                </a:solidFill>
              </a:rPr>
              <a:t>FAN-500N</a:t>
            </a:r>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59871" y="2784690"/>
            <a:ext cx="1050729" cy="987552"/>
          </a:xfrm>
          <a:prstGeom prst="rect">
            <a:avLst/>
          </a:prstGeom>
        </p:spPr>
      </p:pic>
      <p:graphicFrame>
        <p:nvGraphicFramePr>
          <p:cNvPr id="14" name="Content Placeholder 4"/>
          <p:cNvGraphicFramePr>
            <a:graphicFrameLocks/>
          </p:cNvGraphicFramePr>
          <p:nvPr>
            <p:extLst>
              <p:ext uri="{D42A27DB-BD31-4B8C-83A1-F6EECF244321}">
                <p14:modId xmlns:p14="http://schemas.microsoft.com/office/powerpoint/2010/main" val="4060887332"/>
              </p:ext>
            </p:extLst>
          </p:nvPr>
        </p:nvGraphicFramePr>
        <p:xfrm>
          <a:off x="3476531" y="2900810"/>
          <a:ext cx="5181600" cy="1124135"/>
        </p:xfrm>
        <a:graphic>
          <a:graphicData uri="http://schemas.openxmlformats.org/drawingml/2006/table">
            <a:tbl>
              <a:tblPr firstRow="1" firstCol="1" bandRow="1">
                <a:effectLst/>
                <a:tableStyleId>{073A0DAA-6AF3-43AB-8588-CEC1D06C72B9}</a:tableStyleId>
              </a:tblPr>
              <a:tblGrid>
                <a:gridCol w="1884218"/>
                <a:gridCol w="3297382"/>
              </a:tblGrid>
              <a:tr h="278130">
                <a:tc gridSpan="2">
                  <a:txBody>
                    <a:bodyPr/>
                    <a:lstStyle/>
                    <a:p>
                      <a:pPr algn="l"/>
                      <a:r>
                        <a:rPr kumimoji="0" lang="en-US" sz="1200" u="none" strike="noStrike" cap="none" normalizeH="0" baseline="0" dirty="0" smtClean="0">
                          <a:ln>
                            <a:noFill/>
                          </a:ln>
                          <a:effectLst/>
                        </a:rPr>
                        <a:t>Specification</a:t>
                      </a:r>
                      <a:endParaRPr lang="en-US" sz="1200" dirty="0"/>
                    </a:p>
                  </a:txBody>
                  <a:tcPr marT="34290" marB="34290" anchor="ctr">
                    <a:solidFill>
                      <a:srgbClr val="3C3C3C"/>
                    </a:solidFill>
                  </a:tcPr>
                </a:tc>
                <a:tc hMerge="1">
                  <a:txBody>
                    <a:bodyPr/>
                    <a:lstStyle/>
                    <a:p>
                      <a:pPr algn="ctr"/>
                      <a:endParaRPr lang="en-US" sz="1100" dirty="0"/>
                    </a:p>
                  </a:txBody>
                  <a:tcPr anchor="ctr"/>
                </a:tc>
              </a:tr>
              <a:tr h="224975">
                <a:tc>
                  <a:txBody>
                    <a:bodyPr/>
                    <a:lstStyle/>
                    <a:p>
                      <a:r>
                        <a:rPr lang="en-US" sz="900" dirty="0" smtClean="0"/>
                        <a:t>Compatible AP</a:t>
                      </a:r>
                      <a:endParaRPr lang="en-US" sz="900" b="1" dirty="0">
                        <a:solidFill>
                          <a:srgbClr val="FFFFFF"/>
                        </a:solidFill>
                      </a:endParaRPr>
                    </a:p>
                  </a:txBody>
                  <a:tcPr marT="34290" marB="34290" anchor="ctr">
                    <a:solidFill>
                      <a:srgbClr val="777777"/>
                    </a:solidFill>
                  </a:tcPr>
                </a:tc>
                <a:tc>
                  <a:txBody>
                    <a:bodyPr/>
                    <a:lstStyle/>
                    <a:p>
                      <a:r>
                        <a:rPr lang="en-US" sz="900" b="0" i="0" dirty="0" smtClean="0">
                          <a:latin typeface="+mn-lt"/>
                        </a:rPr>
                        <a:t>FAP-222B</a:t>
                      </a:r>
                      <a:endParaRPr lang="en-US" sz="900" b="0" i="0" dirty="0">
                        <a:latin typeface="+mn-lt"/>
                      </a:endParaRPr>
                    </a:p>
                  </a:txBody>
                  <a:tcPr marT="34290" marB="34290" anchor="ctr">
                    <a:solidFill>
                      <a:srgbClr val="C9C9C9"/>
                    </a:solidFill>
                  </a:tcPr>
                </a:tc>
              </a:tr>
              <a:tr h="278130">
                <a:tc>
                  <a:txBody>
                    <a:bodyPr/>
                    <a:lstStyle/>
                    <a:p>
                      <a:r>
                        <a:rPr lang="en-US" sz="900" dirty="0" smtClean="0"/>
                        <a:t>Type</a:t>
                      </a:r>
                      <a:endParaRPr lang="en-US" sz="900" b="1" dirty="0" smtClean="0">
                        <a:solidFill>
                          <a:srgbClr val="FFFFFF"/>
                        </a:solidFill>
                      </a:endParaRPr>
                    </a:p>
                  </a:txBody>
                  <a:tcPr marT="34290" marB="34290" anchor="ctr">
                    <a:solidFill>
                      <a:srgbClr val="77777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cap="none" normalizeH="0" baseline="0" dirty="0" smtClean="0">
                          <a:ln>
                            <a:noFill/>
                          </a:ln>
                          <a:solidFill>
                            <a:srgbClr val="131313"/>
                          </a:solidFill>
                          <a:effectLst/>
                          <a:latin typeface="+mn-lt"/>
                        </a:rPr>
                        <a:t>Directional 120 degree outdoor panel antenna</a:t>
                      </a:r>
                    </a:p>
                  </a:txBody>
                  <a:tcPr marT="34290" marB="34290" anchor="ctr">
                    <a:solidFill>
                      <a:srgbClr val="E4E4E4"/>
                    </a:solidFill>
                  </a:tcPr>
                </a:tc>
              </a:tr>
              <a:tr h="342900">
                <a:tc>
                  <a:txBody>
                    <a:bodyPr/>
                    <a:lstStyle/>
                    <a:p>
                      <a:r>
                        <a:rPr lang="fr-FR" sz="900" dirty="0" err="1" smtClean="0"/>
                        <a:t>Accessories</a:t>
                      </a:r>
                      <a:endParaRPr lang="fr-FR" sz="900" b="1" dirty="0" smtClean="0">
                        <a:solidFill>
                          <a:srgbClr val="FFFFFF"/>
                        </a:solidFill>
                      </a:endParaRPr>
                    </a:p>
                  </a:txBody>
                  <a:tcPr marT="34290" marB="34290" anchor="ctr">
                    <a:solidFill>
                      <a:srgbClr val="777777"/>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dirty="0" smtClean="0"/>
                        <a:t>Includes two 120cm Cables with N connector.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900" dirty="0" smtClean="0"/>
                        <a:t>Mount Kit sold separately FAN-22.</a:t>
                      </a:r>
                      <a:endParaRPr kumimoji="0" lang="en-GB" sz="900" b="0" i="0" u="none" strike="noStrike" cap="none" normalizeH="0" baseline="0" dirty="0" smtClean="0">
                        <a:ln>
                          <a:noFill/>
                        </a:ln>
                        <a:solidFill>
                          <a:srgbClr val="131313"/>
                        </a:solidFill>
                        <a:effectLst/>
                        <a:latin typeface="+mn-lt"/>
                      </a:endParaRPr>
                    </a:p>
                  </a:txBody>
                  <a:tcPr marT="34290" marB="34290" anchor="ctr">
                    <a:solidFill>
                      <a:srgbClr val="C9C9C9"/>
                    </a:solidFill>
                  </a:tcPr>
                </a:tc>
              </a:tr>
            </a:tbl>
          </a:graphicData>
        </a:graphic>
      </p:graphicFrame>
    </p:spTree>
    <p:extLst>
      <p:ext uri="{BB962C8B-B14F-4D97-AF65-F5344CB8AC3E}">
        <p14:creationId xmlns:p14="http://schemas.microsoft.com/office/powerpoint/2010/main" val="2990615248"/>
      </p:ext>
    </p:extLst>
  </p:cSld>
  <p:clrMapOvr>
    <a:masterClrMapping/>
  </p:clrMapOvr>
  <p:transition spd="slow">
    <p:wip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9970105"/>
              </p:ext>
            </p:extLst>
          </p:nvPr>
        </p:nvGraphicFramePr>
        <p:xfrm>
          <a:off x="252000" y="900001"/>
          <a:ext cx="8640000" cy="3419999"/>
        </p:xfrm>
        <a:graphic>
          <a:graphicData uri="http://schemas.openxmlformats.org/drawingml/2006/table">
            <a:tbl>
              <a:tblPr firstRow="1" firstCol="1" bandRow="1">
                <a:effectLst/>
                <a:tableStyleId>{073A0DAA-6AF3-43AB-8588-CEC1D06C72B9}</a:tableStyleId>
              </a:tblPr>
              <a:tblGrid>
                <a:gridCol w="1272000"/>
                <a:gridCol w="1473600"/>
                <a:gridCol w="1473600"/>
                <a:gridCol w="1473600"/>
                <a:gridCol w="1473600"/>
                <a:gridCol w="1473600"/>
              </a:tblGrid>
              <a:tr h="304445">
                <a:tc>
                  <a:txBody>
                    <a:bodyPr/>
                    <a:lstStyle/>
                    <a:p>
                      <a:endParaRPr lang="en-US" sz="1100" dirty="0"/>
                    </a:p>
                  </a:txBody>
                  <a:tcPr marT="34290" marB="34290" anchor="ctr">
                    <a:solidFill>
                      <a:schemeClr val="accent4">
                        <a:lumMod val="50000"/>
                      </a:schemeClr>
                    </a:solidFill>
                  </a:tcPr>
                </a:tc>
                <a:tc>
                  <a:txBody>
                    <a:bodyPr/>
                    <a:lstStyle/>
                    <a:p>
                      <a:pPr algn="ctr"/>
                      <a:r>
                        <a:rPr lang="en-US" sz="1000" dirty="0" smtClean="0"/>
                        <a:t>FAP-11C</a:t>
                      </a:r>
                    </a:p>
                  </a:txBody>
                  <a:tcPr marT="34290" marB="34290" anchor="ctr">
                    <a:solidFill>
                      <a:schemeClr val="accent4">
                        <a:lumMod val="50000"/>
                      </a:schemeClr>
                    </a:solidFill>
                  </a:tcPr>
                </a:tc>
                <a:tc>
                  <a:txBody>
                    <a:bodyPr/>
                    <a:lstStyle/>
                    <a:p>
                      <a:pPr algn="ctr"/>
                      <a:r>
                        <a:rPr lang="en-US" sz="1000" dirty="0" smtClean="0"/>
                        <a:t>FAP-14C</a:t>
                      </a:r>
                    </a:p>
                  </a:txBody>
                  <a:tcPr marT="34290" marB="3429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FAP-21D</a:t>
                      </a:r>
                    </a:p>
                  </a:txBody>
                  <a:tcPr marT="34290" marB="3429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FAP-28C</a:t>
                      </a:r>
                    </a:p>
                  </a:txBody>
                  <a:tcPr marT="34290" marB="34290" anchor="ctr">
                    <a:solidFill>
                      <a:schemeClr val="accent4">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FAP-25D</a:t>
                      </a:r>
                    </a:p>
                  </a:txBody>
                  <a:tcPr marT="34290" marB="34290" anchor="ctr">
                    <a:solidFill>
                      <a:schemeClr val="accent4">
                        <a:lumMod val="50000"/>
                      </a:schemeClr>
                    </a:solidFill>
                  </a:tcPr>
                </a:tc>
              </a:tr>
              <a:tr h="525481">
                <a:tc>
                  <a:txBody>
                    <a:bodyPr/>
                    <a:lstStyle/>
                    <a:p>
                      <a:r>
                        <a:rPr lang="en-US" sz="900" b="1" dirty="0" smtClean="0">
                          <a:solidFill>
                            <a:srgbClr val="FFFFFF"/>
                          </a:solidFill>
                          <a:latin typeface="Arial"/>
                          <a:cs typeface="Arial"/>
                        </a:rPr>
                        <a:t>Use Case</a:t>
                      </a: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rgbClr val="131313"/>
                          </a:solidFill>
                          <a:effectLst/>
                          <a:latin typeface="Arial"/>
                          <a:cs typeface="Arial"/>
                        </a:rPr>
                        <a:t>Portable AP for traveller</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normalizeH="0" baseline="0" dirty="0" smtClean="0">
                          <a:ln>
                            <a:noFill/>
                          </a:ln>
                          <a:solidFill>
                            <a:srgbClr val="131313"/>
                          </a:solidFill>
                          <a:effectLst/>
                          <a:latin typeface="Arial"/>
                          <a:ea typeface="+mn-ea"/>
                          <a:cs typeface="Arial"/>
                        </a:rPr>
                        <a:t>Remote office or SOHO desktop</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err="1" smtClean="0">
                          <a:ln>
                            <a:noFill/>
                          </a:ln>
                          <a:solidFill>
                            <a:srgbClr val="000000"/>
                          </a:solidFill>
                          <a:effectLst/>
                          <a:latin typeface="Arial"/>
                          <a:cs typeface="Arial"/>
                        </a:rPr>
                        <a:t>FortiPresence</a:t>
                      </a:r>
                      <a:r>
                        <a:rPr kumimoji="0" lang="en-GB" sz="900" b="0" i="0" u="none" strike="noStrike" cap="none" normalizeH="0" baseline="0" dirty="0" smtClean="0">
                          <a:ln>
                            <a:noFill/>
                          </a:ln>
                          <a:solidFill>
                            <a:srgbClr val="000000"/>
                          </a:solidFill>
                          <a:effectLst/>
                          <a:latin typeface="Arial"/>
                          <a:cs typeface="Arial"/>
                        </a:rPr>
                        <a:t> Sensor or Travel/SOHO (USB powered)</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normalizeH="0" baseline="0" dirty="0" smtClean="0">
                          <a:ln>
                            <a:noFill/>
                          </a:ln>
                          <a:solidFill>
                            <a:srgbClr val="131313"/>
                          </a:solidFill>
                          <a:effectLst/>
                          <a:latin typeface="Arial"/>
                          <a:ea typeface="+mn-ea"/>
                          <a:cs typeface="Arial"/>
                        </a:rPr>
                        <a:t>Remote office or SOHO desktop</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normalizeH="0" baseline="0" dirty="0" smtClean="0">
                          <a:ln>
                            <a:noFill/>
                          </a:ln>
                          <a:solidFill>
                            <a:srgbClr val="131313"/>
                          </a:solidFill>
                          <a:effectLst/>
                          <a:latin typeface="Arial"/>
                          <a:ea typeface="+mn-ea"/>
                          <a:cs typeface="Arial"/>
                        </a:rPr>
                        <a:t>Hotels/Hospitality desktop</a:t>
                      </a:r>
                    </a:p>
                  </a:txBody>
                  <a:tcPr marT="34290" marB="34290" anchor="ctr"/>
                </a:tc>
              </a:tr>
              <a:tr h="375344">
                <a:tc>
                  <a:txBody>
                    <a:bodyPr/>
                    <a:lstStyle/>
                    <a:p>
                      <a:r>
                        <a:rPr lang="en-US" sz="900" dirty="0" smtClean="0">
                          <a:latin typeface="Arial"/>
                          <a:cs typeface="Arial"/>
                        </a:rPr>
                        <a:t>Form Factor</a:t>
                      </a:r>
                      <a:endParaRPr lang="en-US" sz="900" b="1" dirty="0" smtClean="0">
                        <a:solidFill>
                          <a:srgbClr val="FFFFFF"/>
                        </a:solidFill>
                        <a:latin typeface="Arial"/>
                        <a:cs typeface="Arial"/>
                      </a:endParaRP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normalizeH="0" baseline="0" dirty="0" smtClean="0">
                          <a:ln>
                            <a:noFill/>
                          </a:ln>
                          <a:solidFill>
                            <a:srgbClr val="131313"/>
                          </a:solidFill>
                          <a:effectLst/>
                          <a:latin typeface="Arial"/>
                          <a:ea typeface="+mn-ea"/>
                          <a:cs typeface="Arial"/>
                        </a:rPr>
                        <a:t>Small, portable</a:t>
                      </a:r>
                      <a:endParaRPr kumimoji="0" lang="en-GB" sz="900" b="0" i="0" u="none" strike="noStrike" kern="1200" cap="none" normalizeH="0" baseline="0" dirty="0" smtClean="0">
                        <a:ln>
                          <a:noFill/>
                        </a:ln>
                        <a:solidFill>
                          <a:srgbClr val="131313"/>
                        </a:solidFill>
                        <a:effectLst/>
                        <a:latin typeface="Arial"/>
                        <a:ea typeface="+mn-ea"/>
                        <a:cs typeface="Arial"/>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u="none" strike="noStrike" cap="none" normalizeH="0" baseline="0" dirty="0" smtClean="0">
                          <a:ln>
                            <a:noFill/>
                          </a:ln>
                          <a:effectLst/>
                          <a:latin typeface="Arial"/>
                          <a:cs typeface="Arial"/>
                        </a:rPr>
                        <a:t>Desktop</a:t>
                      </a:r>
                      <a:endParaRPr kumimoji="0" lang="en-GB" sz="900" b="0" i="0" u="none" strike="noStrike" cap="none" normalizeH="0" baseline="0" dirty="0" smtClean="0">
                        <a:ln>
                          <a:noFill/>
                        </a:ln>
                        <a:solidFill>
                          <a:srgbClr val="131313"/>
                        </a:solidFill>
                        <a:effectLst/>
                        <a:latin typeface="Arial"/>
                        <a:cs typeface="Arial"/>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u="none" strike="noStrike" cap="none" normalizeH="0" baseline="0" dirty="0" smtClean="0">
                          <a:ln>
                            <a:noFill/>
                          </a:ln>
                          <a:solidFill>
                            <a:srgbClr val="000000"/>
                          </a:solidFill>
                          <a:effectLst/>
                          <a:latin typeface="Arial"/>
                          <a:cs typeface="Arial"/>
                        </a:rPr>
                        <a:t>Small, portable</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u="none" strike="noStrike" cap="none" normalizeH="0" baseline="0" dirty="0" smtClean="0">
                          <a:ln>
                            <a:noFill/>
                          </a:ln>
                          <a:effectLst/>
                          <a:latin typeface="Arial"/>
                          <a:cs typeface="Arial"/>
                        </a:rPr>
                        <a:t>Desktop</a:t>
                      </a:r>
                      <a:endParaRPr kumimoji="0" lang="en-GB" sz="900" b="0" i="0" u="none" strike="noStrike" cap="none" normalizeH="0" baseline="0" dirty="0" smtClean="0">
                        <a:ln>
                          <a:noFill/>
                        </a:ln>
                        <a:solidFill>
                          <a:srgbClr val="131313"/>
                        </a:solidFill>
                        <a:effectLst/>
                        <a:latin typeface="Arial"/>
                        <a:cs typeface="Arial"/>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u="none" strike="noStrike" cap="none" normalizeH="0" baseline="0" dirty="0" smtClean="0">
                          <a:ln>
                            <a:noFill/>
                          </a:ln>
                          <a:effectLst/>
                          <a:latin typeface="Arial"/>
                          <a:cs typeface="Arial"/>
                        </a:rPr>
                        <a:t>Small, portable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u="none" strike="noStrike" cap="none" normalizeH="0" baseline="0" dirty="0" smtClean="0">
                          <a:ln>
                            <a:noFill/>
                          </a:ln>
                          <a:effectLst/>
                          <a:latin typeface="Arial"/>
                          <a:cs typeface="Arial"/>
                        </a:rPr>
                        <a:t>Powerstrip design</a:t>
                      </a:r>
                    </a:p>
                  </a:txBody>
                  <a:tcPr marT="34290" marB="34290" anchor="ctr"/>
                </a:tc>
              </a:tr>
              <a:tr h="246261">
                <a:tc>
                  <a:txBody>
                    <a:bodyPr/>
                    <a:lstStyle/>
                    <a:p>
                      <a:r>
                        <a:rPr lang="fr-FR" sz="900" dirty="0" smtClean="0">
                          <a:latin typeface="Arial"/>
                          <a:cs typeface="Arial"/>
                        </a:rPr>
                        <a:t>Rx / Tx</a:t>
                      </a:r>
                      <a:endParaRPr lang="fr-FR" sz="900" b="1" dirty="0" smtClean="0">
                        <a:solidFill>
                          <a:srgbClr val="FFFFFF"/>
                        </a:solidFill>
                        <a:latin typeface="Arial"/>
                        <a:cs typeface="Arial"/>
                      </a:endParaRP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chemeClr val="tx1"/>
                          </a:solidFill>
                          <a:effectLst/>
                          <a:latin typeface="Arial"/>
                          <a:cs typeface="Arial"/>
                        </a:rPr>
                        <a:t>1x1</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dirty="0" smtClean="0">
                          <a:ln>
                            <a:noFill/>
                          </a:ln>
                          <a:solidFill>
                            <a:schemeClr val="tx1"/>
                          </a:solidFill>
                          <a:effectLst/>
                          <a:latin typeface="Arial"/>
                          <a:cs typeface="Arial"/>
                        </a:rPr>
                        <a:t>1x1</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latin typeface="Arial"/>
                          <a:cs typeface="Arial"/>
                        </a:rPr>
                        <a:t>2x2</a:t>
                      </a:r>
                      <a:endParaRPr kumimoji="0" lang="en-GB" sz="900" b="0" i="0" u="none" strike="noStrike" cap="none" normalizeH="0" baseline="0" dirty="0" smtClean="0">
                        <a:ln>
                          <a:noFill/>
                        </a:ln>
                        <a:solidFill>
                          <a:srgbClr val="000000"/>
                        </a:solidFill>
                        <a:effectLst/>
                        <a:latin typeface="Arial"/>
                        <a:cs typeface="Arial"/>
                      </a:endParaRP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u="none" strike="noStrike" cap="none" normalizeH="0" baseline="0" dirty="0" smtClean="0">
                          <a:ln>
                            <a:noFill/>
                          </a:ln>
                          <a:effectLst/>
                          <a:latin typeface="Arial"/>
                          <a:cs typeface="Arial"/>
                        </a:rPr>
                        <a:t>2x2</a:t>
                      </a:r>
                      <a:endParaRPr kumimoji="0" lang="en-GB" sz="900" b="0" i="0" u="none" strike="noStrike" cap="none" normalizeH="0" baseline="0" dirty="0" smtClean="0">
                        <a:ln>
                          <a:noFill/>
                        </a:ln>
                        <a:solidFill>
                          <a:schemeClr val="tx1"/>
                        </a:solidFill>
                        <a:effectLst/>
                        <a:latin typeface="Arial"/>
                        <a:cs typeface="Arial"/>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latin typeface="Arial"/>
                          <a:cs typeface="Arial"/>
                        </a:rPr>
                        <a:t>2x2</a:t>
                      </a:r>
                      <a:endParaRPr kumimoji="0" lang="en-GB" sz="900" b="0" i="0" u="none" strike="noStrike" cap="none" normalizeH="0" baseline="0" dirty="0" smtClean="0">
                        <a:ln>
                          <a:noFill/>
                        </a:ln>
                        <a:solidFill>
                          <a:schemeClr val="tx1"/>
                        </a:solidFill>
                        <a:effectLst/>
                        <a:latin typeface="Arial"/>
                        <a:cs typeface="Arial"/>
                      </a:endParaRPr>
                    </a:p>
                  </a:txBody>
                  <a:tcPr marT="34290" marB="34290" anchor="ctr"/>
                </a:tc>
              </a:tr>
              <a:tr h="375344">
                <a:tc>
                  <a:txBody>
                    <a:bodyPr/>
                    <a:lstStyle/>
                    <a:p>
                      <a:r>
                        <a:rPr lang="en-US" sz="900" dirty="0" smtClean="0">
                          <a:latin typeface="Arial"/>
                          <a:cs typeface="Arial"/>
                        </a:rPr>
                        <a:t>Radio 1</a:t>
                      </a:r>
                      <a:endParaRPr lang="en-US" sz="900" b="1" dirty="0">
                        <a:solidFill>
                          <a:srgbClr val="FFFFFF"/>
                        </a:solidFill>
                        <a:latin typeface="Arial"/>
                        <a:cs typeface="Arial"/>
                      </a:endParaRPr>
                    </a:p>
                  </a:txBody>
                  <a:tcPr marT="34290" marB="34290" anchor="ctr">
                    <a:solidFill>
                      <a:schemeClr val="accent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latin typeface="Arial"/>
                          <a:cs typeface="Arial"/>
                        </a:rPr>
                        <a:t>2.4 GHz b/g/n (150 Mbps)</a:t>
                      </a:r>
                      <a:endParaRPr kumimoji="0" lang="en-US" sz="900" b="0" i="0" u="none" strike="noStrike" cap="none" normalizeH="0" baseline="0" dirty="0" smtClean="0">
                        <a:ln>
                          <a:noFill/>
                        </a:ln>
                        <a:solidFill>
                          <a:srgbClr val="131313"/>
                        </a:solidFill>
                        <a:effectLst/>
                        <a:latin typeface="Arial"/>
                        <a:cs typeface="Arial"/>
                      </a:endParaRP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u="none" strike="noStrike" cap="none" normalizeH="0" baseline="0" dirty="0" smtClean="0">
                          <a:ln>
                            <a:noFill/>
                          </a:ln>
                          <a:effectLst/>
                          <a:latin typeface="Arial"/>
                          <a:cs typeface="Arial"/>
                        </a:rPr>
                        <a:t>2.4 GHz b/g/n (150 Mbps)</a:t>
                      </a:r>
                      <a:endParaRPr kumimoji="0" lang="en-US" sz="900" b="0" i="0" u="none" strike="noStrike" cap="none" normalizeH="0" baseline="0" dirty="0" smtClean="0">
                        <a:ln>
                          <a:noFill/>
                        </a:ln>
                        <a:solidFill>
                          <a:srgbClr val="131313"/>
                        </a:solidFill>
                        <a:effectLst/>
                        <a:latin typeface="Arial"/>
                        <a:cs typeface="Arial"/>
                      </a:endParaRP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latin typeface="Arial"/>
                          <a:cs typeface="Arial"/>
                        </a:rPr>
                        <a:t>2.4 GHz b/g/n (300 Mbps)</a:t>
                      </a:r>
                      <a:endParaRPr kumimoji="0" lang="en-US" sz="900" b="0" i="0" u="none" strike="noStrike" cap="none" normalizeH="0" baseline="0" dirty="0" smtClean="0">
                        <a:ln>
                          <a:noFill/>
                        </a:ln>
                        <a:solidFill>
                          <a:srgbClr val="000000"/>
                        </a:solidFill>
                        <a:effectLst/>
                        <a:latin typeface="Arial"/>
                        <a:cs typeface="Arial"/>
                      </a:endParaRP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hu-HU" sz="900" u="none" strike="noStrike" cap="none" normalizeH="0" baseline="0" dirty="0" smtClean="0">
                          <a:ln>
                            <a:noFill/>
                          </a:ln>
                          <a:effectLst/>
                          <a:latin typeface="Arial"/>
                          <a:cs typeface="Arial"/>
                        </a:rPr>
                        <a:t>2.4/5GHz a/b/g/n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hu-HU" sz="900" u="none" strike="noStrike" cap="none" normalizeH="0" baseline="0" dirty="0" smtClean="0">
                          <a:ln>
                            <a:noFill/>
                          </a:ln>
                          <a:effectLst/>
                          <a:latin typeface="Arial"/>
                          <a:cs typeface="Arial"/>
                        </a:rPr>
                        <a:t>(300 mbps)</a:t>
                      </a:r>
                      <a:endParaRPr kumimoji="0" lang="hu-HU" sz="900" b="0" i="0" u="none" strike="noStrike" cap="none" normalizeH="0" baseline="0" dirty="0" smtClean="0">
                        <a:ln>
                          <a:noFill/>
                        </a:ln>
                        <a:solidFill>
                          <a:srgbClr val="131313"/>
                        </a:solidFill>
                        <a:effectLst/>
                        <a:latin typeface="Arial"/>
                        <a:cs typeface="Arial"/>
                      </a:endParaRP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hu-HU" sz="900" u="none" strike="noStrike" cap="none" normalizeH="0" baseline="0" dirty="0" smtClean="0">
                          <a:ln>
                            <a:noFill/>
                          </a:ln>
                          <a:effectLst/>
                          <a:latin typeface="Arial"/>
                          <a:cs typeface="Arial"/>
                        </a:rPr>
                        <a:t>2.4/5GHz a/b/g/n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hu-HU" sz="900" u="none" strike="noStrike" cap="none" normalizeH="0" baseline="0" dirty="0" smtClean="0">
                          <a:ln>
                            <a:noFill/>
                          </a:ln>
                          <a:effectLst/>
                          <a:latin typeface="Arial"/>
                          <a:cs typeface="Arial"/>
                        </a:rPr>
                        <a:t>(300 mbps)</a:t>
                      </a:r>
                      <a:endParaRPr kumimoji="0" lang="hu-HU" sz="900" b="0" i="0" u="none" strike="noStrike" cap="none" normalizeH="0" baseline="0" dirty="0" smtClean="0">
                        <a:ln>
                          <a:noFill/>
                        </a:ln>
                        <a:solidFill>
                          <a:srgbClr val="131313"/>
                        </a:solidFill>
                        <a:effectLst/>
                        <a:latin typeface="Arial"/>
                        <a:cs typeface="Arial"/>
                      </a:endParaRPr>
                    </a:p>
                  </a:txBody>
                  <a:tcPr marT="34290" marB="34290" anchor="ctr"/>
                </a:tc>
              </a:tr>
              <a:tr h="304445">
                <a:tc>
                  <a:txBody>
                    <a:bodyPr/>
                    <a:lstStyle/>
                    <a:p>
                      <a:r>
                        <a:rPr lang="en-US" sz="900" dirty="0" smtClean="0">
                          <a:latin typeface="Arial"/>
                          <a:cs typeface="Arial"/>
                        </a:rPr>
                        <a:t>Radio 2</a:t>
                      </a:r>
                      <a:endParaRPr lang="en-US" sz="900" b="1" dirty="0" smtClean="0">
                        <a:solidFill>
                          <a:srgbClr val="FFFFFF"/>
                        </a:solidFill>
                        <a:latin typeface="Arial"/>
                        <a:cs typeface="Arial"/>
                      </a:endParaRPr>
                    </a:p>
                  </a:txBody>
                  <a:tcPr marT="34290" marB="34290" anchor="ctr">
                    <a:solidFill>
                      <a:schemeClr val="accent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131313"/>
                          </a:solidFill>
                          <a:effectLst/>
                          <a:latin typeface="Arial"/>
                          <a:cs typeface="Arial"/>
                        </a:rPr>
                        <a:t>-</a:t>
                      </a: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cap="none" normalizeH="0" baseline="0" dirty="0" smtClean="0">
                          <a:ln>
                            <a:noFill/>
                          </a:ln>
                          <a:solidFill>
                            <a:srgbClr val="131313"/>
                          </a:solidFill>
                          <a:effectLst/>
                          <a:latin typeface="Arial"/>
                          <a:cs typeface="Arial"/>
                        </a:rPr>
                        <a:t>-</a:t>
                      </a: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u="none" strike="noStrike" cap="none" normalizeH="0" baseline="0" dirty="0" smtClean="0">
                          <a:ln>
                            <a:noFill/>
                          </a:ln>
                          <a:solidFill>
                            <a:srgbClr val="000000"/>
                          </a:solidFill>
                          <a:effectLst/>
                          <a:latin typeface="Arial"/>
                          <a:cs typeface="Arial"/>
                        </a:rPr>
                        <a:t>-</a:t>
                      </a:r>
                      <a:endParaRPr kumimoji="0" lang="en-US" sz="900" b="0" i="0" u="none" strike="noStrike" cap="none" normalizeH="0" baseline="0" dirty="0" smtClean="0">
                        <a:ln>
                          <a:noFill/>
                        </a:ln>
                        <a:solidFill>
                          <a:srgbClr val="000000"/>
                        </a:solidFill>
                        <a:effectLst/>
                        <a:latin typeface="Arial"/>
                        <a:cs typeface="Arial"/>
                      </a:endParaRPr>
                    </a:p>
                  </a:txBody>
                  <a:tcPr marT="34290" marB="34290" anchor="ct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hu-HU" sz="900" b="0" i="0" u="none" strike="noStrike" cap="none" normalizeH="0" baseline="0" dirty="0" smtClean="0">
                          <a:ln>
                            <a:noFill/>
                          </a:ln>
                          <a:solidFill>
                            <a:srgbClr val="131313"/>
                          </a:solidFill>
                          <a:effectLst/>
                          <a:latin typeface="Arial"/>
                          <a:cs typeface="Arial"/>
                        </a:rPr>
                        <a:t>-</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u-HU" sz="900" u="none" strike="noStrike" cap="none" normalizeH="0" baseline="0" dirty="0" smtClean="0">
                          <a:ln>
                            <a:noFill/>
                          </a:ln>
                          <a:effectLst/>
                          <a:latin typeface="Arial"/>
                          <a:cs typeface="Arial"/>
                        </a:rPr>
                        <a:t>-</a:t>
                      </a:r>
                      <a:endParaRPr kumimoji="0" lang="hu-HU" sz="900" b="0" i="0" u="none" strike="noStrike" cap="none" normalizeH="0" baseline="0" dirty="0" smtClean="0">
                        <a:ln>
                          <a:noFill/>
                        </a:ln>
                        <a:solidFill>
                          <a:srgbClr val="131313"/>
                        </a:solidFill>
                        <a:effectLst/>
                        <a:latin typeface="Arial"/>
                        <a:cs typeface="Arial"/>
                      </a:endParaRPr>
                    </a:p>
                  </a:txBody>
                  <a:tcPr marT="34290" marB="34290" anchor="ctr"/>
                </a:tc>
              </a:tr>
              <a:tr h="304445">
                <a:tc>
                  <a:txBody>
                    <a:bodyPr/>
                    <a:lstStyle/>
                    <a:p>
                      <a:r>
                        <a:rPr lang="en-US" sz="900" dirty="0" err="1" smtClean="0">
                          <a:latin typeface="Arial"/>
                          <a:cs typeface="Arial"/>
                        </a:rPr>
                        <a:t>PoE</a:t>
                      </a:r>
                      <a:endParaRPr lang="en-US" sz="900" b="1" dirty="0" smtClean="0">
                        <a:solidFill>
                          <a:srgbClr val="FFFFFF"/>
                        </a:solidFill>
                        <a:latin typeface="Arial"/>
                        <a:cs typeface="Arial"/>
                      </a:endParaRPr>
                    </a:p>
                  </a:txBody>
                  <a:tcPr marT="34290" marB="34290" anchor="ctr">
                    <a:solidFill>
                      <a:schemeClr val="accent4"/>
                    </a:solidFill>
                  </a:tcPr>
                </a:tc>
                <a:tc>
                  <a:txBody>
                    <a:bodyPr/>
                    <a:lstStyle/>
                    <a:p>
                      <a:pPr algn="ctr"/>
                      <a:r>
                        <a:rPr lang="en-US" sz="900" dirty="0" smtClean="0">
                          <a:latin typeface="Arial"/>
                          <a:cs typeface="Arial"/>
                        </a:rPr>
                        <a:t>NA</a:t>
                      </a:r>
                      <a:endParaRPr lang="en-US" sz="900" b="0" i="0" dirty="0">
                        <a:latin typeface="Arial"/>
                        <a:cs typeface="Arial"/>
                      </a:endParaRPr>
                    </a:p>
                  </a:txBody>
                  <a:tcPr marT="34290" marB="34290" anchor="ctr"/>
                </a:tc>
                <a:tc>
                  <a:txBody>
                    <a:bodyPr/>
                    <a:lstStyle/>
                    <a:p>
                      <a:pPr algn="ctr"/>
                      <a:r>
                        <a:rPr kumimoji="0" lang="en-US" sz="900" u="none" strike="noStrike" cap="none" normalizeH="0" baseline="0" dirty="0" smtClean="0">
                          <a:ln>
                            <a:noFill/>
                          </a:ln>
                          <a:effectLst/>
                          <a:latin typeface="Arial"/>
                          <a:cs typeface="Arial"/>
                        </a:rPr>
                        <a:t>NA</a:t>
                      </a:r>
                      <a:endParaRPr lang="en-US" sz="900" b="0" i="0" dirty="0">
                        <a:latin typeface="Arial"/>
                        <a:cs typeface="Arial"/>
                      </a:endParaRPr>
                    </a:p>
                  </a:txBody>
                  <a:tcPr marT="34290" marB="34290" anchor="ctr"/>
                </a:tc>
                <a:tc>
                  <a:txBody>
                    <a:bodyPr/>
                    <a:lstStyle/>
                    <a:p>
                      <a:pPr algn="ctr"/>
                      <a:r>
                        <a:rPr kumimoji="0" lang="en-US" sz="900" b="0" u="none" strike="noStrike" cap="none" normalizeH="0" baseline="0" dirty="0" smtClean="0">
                          <a:ln>
                            <a:noFill/>
                          </a:ln>
                          <a:solidFill>
                            <a:srgbClr val="000000"/>
                          </a:solidFill>
                          <a:effectLst/>
                          <a:latin typeface="Arial"/>
                          <a:cs typeface="Arial"/>
                        </a:rPr>
                        <a:t>NA</a:t>
                      </a:r>
                      <a:endParaRPr lang="en-US" sz="900" b="0" i="0" dirty="0">
                        <a:solidFill>
                          <a:srgbClr val="000000"/>
                        </a:solidFill>
                        <a:latin typeface="Arial"/>
                        <a:cs typeface="Arial"/>
                      </a:endParaRPr>
                    </a:p>
                  </a:txBody>
                  <a:tcPr marT="34290" marB="34290" anchor="ctr"/>
                </a:tc>
                <a:tc>
                  <a:txBody>
                    <a:bodyPr/>
                    <a:lstStyle/>
                    <a:p>
                      <a:pPr algn="ctr"/>
                      <a:r>
                        <a:rPr kumimoji="0" lang="en-US" sz="900" u="none" strike="noStrike" cap="none" normalizeH="0" baseline="0" dirty="0" smtClean="0">
                          <a:ln>
                            <a:noFill/>
                          </a:ln>
                          <a:effectLst/>
                          <a:latin typeface="Arial"/>
                          <a:cs typeface="Arial"/>
                        </a:rPr>
                        <a:t>NA</a:t>
                      </a:r>
                      <a:endParaRPr lang="en-US" sz="900" b="0" i="0" dirty="0">
                        <a:latin typeface="Arial"/>
                        <a:cs typeface="Arial"/>
                      </a:endParaRPr>
                    </a:p>
                  </a:txBody>
                  <a:tcPr marT="34290" marB="34290" anchor="ctr"/>
                </a:tc>
                <a:tc>
                  <a:txBody>
                    <a:bodyPr/>
                    <a:lstStyle/>
                    <a:p>
                      <a:pPr algn="ctr"/>
                      <a:r>
                        <a:rPr kumimoji="0" lang="en-US" sz="900" u="none" strike="noStrike" cap="none" normalizeH="0" baseline="0" dirty="0" smtClean="0">
                          <a:ln>
                            <a:noFill/>
                          </a:ln>
                          <a:effectLst/>
                          <a:latin typeface="Arial"/>
                          <a:cs typeface="Arial"/>
                        </a:rPr>
                        <a:t>NA</a:t>
                      </a:r>
                      <a:endParaRPr lang="en-US" sz="900" dirty="0">
                        <a:latin typeface="Arial"/>
                        <a:cs typeface="Arial"/>
                      </a:endParaRPr>
                    </a:p>
                  </a:txBody>
                  <a:tcPr marT="34290" marB="34290" anchor="ctr"/>
                </a:tc>
              </a:tr>
              <a:tr h="304445">
                <a:tc>
                  <a:txBody>
                    <a:bodyPr/>
                    <a:lstStyle/>
                    <a:p>
                      <a:r>
                        <a:rPr lang="en-US" sz="900" dirty="0" smtClean="0">
                          <a:latin typeface="Arial"/>
                          <a:cs typeface="Arial"/>
                        </a:rPr>
                        <a:t>Antennas</a:t>
                      </a:r>
                      <a:endParaRPr lang="en-US" sz="900" b="1" dirty="0" smtClean="0">
                        <a:solidFill>
                          <a:srgbClr val="FFFFFF"/>
                        </a:solidFill>
                        <a:latin typeface="Arial"/>
                        <a:cs typeface="Arial"/>
                      </a:endParaRP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u="none" strike="noStrike" cap="none" normalizeH="0" baseline="0" dirty="0" smtClean="0">
                          <a:ln>
                            <a:noFill/>
                          </a:ln>
                          <a:effectLst/>
                          <a:latin typeface="Arial"/>
                          <a:cs typeface="Arial"/>
                        </a:rPr>
                        <a:t>1 internal</a:t>
                      </a:r>
                      <a:endParaRPr kumimoji="0" lang="en-GB" sz="900" b="0" i="0" u="none" strike="noStrike" cap="none" normalizeH="0" baseline="0" dirty="0" smtClean="0">
                        <a:ln>
                          <a:noFill/>
                        </a:ln>
                        <a:solidFill>
                          <a:srgbClr val="000000"/>
                        </a:solidFill>
                        <a:effectLst/>
                        <a:latin typeface="Arial"/>
                        <a:cs typeface="Arial"/>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u="none" strike="noStrike" cap="none" normalizeH="0" baseline="0" dirty="0" smtClean="0">
                          <a:ln>
                            <a:noFill/>
                          </a:ln>
                          <a:effectLst/>
                          <a:latin typeface="Arial"/>
                          <a:cs typeface="Arial"/>
                        </a:rPr>
                        <a:t>1 internal</a:t>
                      </a:r>
                      <a:endParaRPr kumimoji="0" lang="en-GB" sz="900" b="0" i="0" u="none" strike="noStrike" cap="none" normalizeH="0" baseline="0" dirty="0" smtClean="0">
                        <a:ln>
                          <a:noFill/>
                        </a:ln>
                        <a:solidFill>
                          <a:srgbClr val="000000"/>
                        </a:solidFill>
                        <a:effectLst/>
                        <a:latin typeface="Arial"/>
                        <a:cs typeface="Arial"/>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u="none" strike="noStrike" cap="none" normalizeH="0" baseline="0" dirty="0" smtClean="0">
                          <a:ln>
                            <a:noFill/>
                          </a:ln>
                          <a:solidFill>
                            <a:srgbClr val="000000"/>
                          </a:solidFill>
                          <a:effectLst/>
                          <a:latin typeface="Arial"/>
                          <a:cs typeface="Arial"/>
                        </a:rPr>
                        <a:t>2 internal</a:t>
                      </a:r>
                      <a:endParaRPr kumimoji="0" lang="en-GB" sz="900" b="0" i="0" u="none" strike="noStrike" cap="none" normalizeH="0" baseline="0" dirty="0" smtClean="0">
                        <a:ln>
                          <a:noFill/>
                        </a:ln>
                        <a:solidFill>
                          <a:srgbClr val="000000"/>
                        </a:solidFill>
                        <a:effectLst/>
                        <a:latin typeface="Arial"/>
                        <a:cs typeface="Arial"/>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u="none" strike="noStrike" cap="none" normalizeH="0" baseline="0" dirty="0" smtClean="0">
                          <a:ln>
                            <a:noFill/>
                          </a:ln>
                          <a:effectLst/>
                          <a:latin typeface="Arial"/>
                          <a:cs typeface="Arial"/>
                        </a:rPr>
                        <a:t>2 internal</a:t>
                      </a:r>
                      <a:endParaRPr kumimoji="0" lang="en-GB" sz="900" b="0" i="0" u="none" strike="noStrike" cap="none" normalizeH="0" baseline="0" dirty="0" smtClean="0">
                        <a:ln>
                          <a:noFill/>
                        </a:ln>
                        <a:solidFill>
                          <a:srgbClr val="000000"/>
                        </a:solidFill>
                        <a:effectLst/>
                        <a:latin typeface="Arial"/>
                        <a:cs typeface="Arial"/>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u="none" strike="noStrike" cap="none" normalizeH="0" baseline="0" dirty="0" smtClean="0">
                          <a:ln>
                            <a:noFill/>
                          </a:ln>
                          <a:effectLst/>
                          <a:latin typeface="Arial"/>
                          <a:cs typeface="Arial"/>
                        </a:rPr>
                        <a:t>2 internal</a:t>
                      </a:r>
                      <a:endParaRPr kumimoji="0" lang="en-GB" sz="900" b="0" i="0" u="none" strike="noStrike" cap="none" normalizeH="0" baseline="0" dirty="0" smtClean="0">
                        <a:ln>
                          <a:noFill/>
                        </a:ln>
                        <a:solidFill>
                          <a:srgbClr val="000000"/>
                        </a:solidFill>
                        <a:effectLst/>
                        <a:latin typeface="Arial"/>
                        <a:cs typeface="Arial"/>
                      </a:endParaRPr>
                    </a:p>
                  </a:txBody>
                  <a:tcPr marT="34290" marB="34290" anchor="ctr"/>
                </a:tc>
              </a:tr>
              <a:tr h="375344">
                <a:tc>
                  <a:txBody>
                    <a:bodyPr/>
                    <a:lstStyle/>
                    <a:p>
                      <a:r>
                        <a:rPr lang="en-US" sz="900" dirty="0" smtClean="0">
                          <a:latin typeface="Arial"/>
                          <a:cs typeface="Arial"/>
                        </a:rPr>
                        <a:t>Ethernet Ports</a:t>
                      </a:r>
                      <a:endParaRPr lang="en-US" sz="900" b="1" dirty="0">
                        <a:solidFill>
                          <a:srgbClr val="FFFFFF"/>
                        </a:solidFill>
                        <a:latin typeface="Arial"/>
                        <a:cs typeface="Arial"/>
                      </a:endParaRP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latin typeface="Arial"/>
                          <a:cs typeface="Arial"/>
                        </a:rPr>
                        <a:t>1x GE RJ45 WAN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latin typeface="Arial"/>
                          <a:cs typeface="Arial"/>
                        </a:rPr>
                        <a:t>1x GE RJ45 LAN</a:t>
                      </a:r>
                      <a:endParaRPr kumimoji="0" lang="en-US" sz="900" b="0" i="0" u="none" strike="noStrike" cap="none" normalizeH="0" baseline="0" dirty="0" smtClean="0">
                        <a:ln>
                          <a:noFill/>
                        </a:ln>
                        <a:solidFill>
                          <a:srgbClr val="131313"/>
                        </a:solidFill>
                        <a:effectLst/>
                        <a:latin typeface="Arial"/>
                        <a:cs typeface="Arial"/>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latin typeface="Arial"/>
                          <a:cs typeface="Arial"/>
                        </a:rPr>
                        <a:t>1x FE WAN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latin typeface="Arial"/>
                          <a:cs typeface="Arial"/>
                        </a:rPr>
                        <a:t>4x FE LAN</a:t>
                      </a:r>
                      <a:endParaRPr kumimoji="0" lang="en-US" sz="900" b="0" i="0" u="none" strike="noStrike" cap="none" normalizeH="0" baseline="0" dirty="0" smtClean="0">
                        <a:ln>
                          <a:noFill/>
                        </a:ln>
                        <a:solidFill>
                          <a:srgbClr val="131313"/>
                        </a:solidFill>
                        <a:effectLst/>
                        <a:latin typeface="Arial"/>
                        <a:cs typeface="Arial"/>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u="none" strike="noStrike" cap="none" normalizeH="0" baseline="0" dirty="0" smtClean="0">
                          <a:ln>
                            <a:noFill/>
                          </a:ln>
                          <a:solidFill>
                            <a:srgbClr val="000000"/>
                          </a:solidFill>
                          <a:effectLst/>
                          <a:latin typeface="Arial"/>
                          <a:cs typeface="Arial"/>
                        </a:rPr>
                        <a:t>2x FE RJ45</a:t>
                      </a:r>
                      <a:endParaRPr kumimoji="0" lang="en-US" sz="900" b="0" i="0" u="none" strike="noStrike" cap="none" normalizeH="0" baseline="0" dirty="0" smtClean="0">
                        <a:ln>
                          <a:noFill/>
                        </a:ln>
                        <a:solidFill>
                          <a:srgbClr val="000000"/>
                        </a:solidFill>
                        <a:effectLst/>
                        <a:latin typeface="Arial"/>
                        <a:cs typeface="Arial"/>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latin typeface="Arial"/>
                          <a:cs typeface="Arial"/>
                        </a:rPr>
                        <a:t>2x GE RJ45 WAN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latin typeface="Arial"/>
                          <a:cs typeface="Arial"/>
                        </a:rPr>
                        <a:t>8x GE RJ45  LAN</a:t>
                      </a:r>
                      <a:endParaRPr kumimoji="0" lang="en-US" sz="900" b="0" i="0" u="none" strike="noStrike" cap="none" normalizeH="0" baseline="0" dirty="0" smtClean="0">
                        <a:ln>
                          <a:noFill/>
                        </a:ln>
                        <a:solidFill>
                          <a:srgbClr val="131313"/>
                        </a:solidFill>
                        <a:effectLst/>
                        <a:latin typeface="Arial"/>
                        <a:cs typeface="Arial"/>
                      </a:endParaRP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latin typeface="Arial"/>
                          <a:cs typeface="Arial"/>
                        </a:rPr>
                        <a:t>1x GE WAN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u="none" strike="noStrike" cap="none" normalizeH="0" baseline="0" dirty="0" smtClean="0">
                          <a:ln>
                            <a:noFill/>
                          </a:ln>
                          <a:effectLst/>
                          <a:latin typeface="Arial"/>
                          <a:cs typeface="Arial"/>
                        </a:rPr>
                        <a:t>4x FE LAN</a:t>
                      </a:r>
                      <a:endParaRPr kumimoji="0" lang="en-US" sz="900" b="0" i="0" u="none" strike="noStrike" cap="none" normalizeH="0" baseline="0" dirty="0" smtClean="0">
                        <a:ln>
                          <a:noFill/>
                        </a:ln>
                        <a:solidFill>
                          <a:srgbClr val="131313"/>
                        </a:solidFill>
                        <a:effectLst/>
                        <a:latin typeface="Arial"/>
                        <a:cs typeface="Arial"/>
                      </a:endParaRPr>
                    </a:p>
                  </a:txBody>
                  <a:tcPr marT="34290" marB="34290" anchor="ctr"/>
                </a:tc>
              </a:tr>
              <a:tr h="304445">
                <a:tc>
                  <a:txBody>
                    <a:bodyPr/>
                    <a:lstStyle/>
                    <a:p>
                      <a:r>
                        <a:rPr lang="en-US" sz="900" b="1" dirty="0" smtClean="0">
                          <a:solidFill>
                            <a:srgbClr val="FFFFFF"/>
                          </a:solidFill>
                          <a:latin typeface="Arial"/>
                          <a:cs typeface="Arial"/>
                        </a:rPr>
                        <a:t>USB</a:t>
                      </a:r>
                      <a:endParaRPr lang="en-US" sz="900" b="1" dirty="0">
                        <a:solidFill>
                          <a:srgbClr val="FFFFFF"/>
                        </a:solidFill>
                        <a:latin typeface="Arial"/>
                        <a:cs typeface="Arial"/>
                      </a:endParaRPr>
                    </a:p>
                  </a:txBody>
                  <a:tcPr marT="34290" marB="34290" anchor="ct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rgbClr val="131313"/>
                          </a:solidFill>
                          <a:effectLst/>
                          <a:latin typeface="Arial"/>
                          <a:cs typeface="Arial"/>
                        </a:rPr>
                        <a:t>1</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rgbClr val="131313"/>
                          </a:solidFill>
                          <a:effectLst/>
                          <a:latin typeface="Arial"/>
                          <a:cs typeface="Arial"/>
                        </a:rPr>
                        <a:t>-</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rgbClr val="000000"/>
                          </a:solidFill>
                          <a:effectLst/>
                          <a:latin typeface="Arial"/>
                          <a:cs typeface="Arial"/>
                        </a:rPr>
                        <a:t>2</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rgbClr val="131313"/>
                          </a:solidFill>
                          <a:effectLst/>
                          <a:latin typeface="Arial"/>
                          <a:cs typeface="Arial"/>
                        </a:rPr>
                        <a:t>2</a:t>
                      </a:r>
                    </a:p>
                  </a:txBody>
                  <a:tcPr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dirty="0" smtClean="0">
                          <a:ln>
                            <a:noFill/>
                          </a:ln>
                          <a:solidFill>
                            <a:srgbClr val="131313"/>
                          </a:solidFill>
                          <a:effectLst/>
                          <a:latin typeface="Arial"/>
                          <a:cs typeface="Arial"/>
                        </a:rPr>
                        <a:t>-</a:t>
                      </a:r>
                    </a:p>
                  </a:txBody>
                  <a:tcPr marT="34290" marB="34290" anchor="ctr"/>
                </a:tc>
              </a:tr>
            </a:tbl>
          </a:graphicData>
        </a:graphic>
      </p:graphicFrame>
      <p:sp>
        <p:nvSpPr>
          <p:cNvPr id="6" name="Title 5"/>
          <p:cNvSpPr>
            <a:spLocks noGrp="1"/>
          </p:cNvSpPr>
          <p:nvPr>
            <p:ph type="title"/>
          </p:nvPr>
        </p:nvSpPr>
        <p:spPr/>
        <p:txBody>
          <a:bodyPr anchor="ctr">
            <a:normAutofit/>
          </a:bodyPr>
          <a:lstStyle/>
          <a:p>
            <a:r>
              <a:rPr lang="en-US" dirty="0"/>
              <a:t>Hardware Overview – FortiAP (Remote</a:t>
            </a:r>
            <a:r>
              <a:rPr lang="en-US" dirty="0" smtClean="0"/>
              <a:t>)</a:t>
            </a:r>
            <a:endParaRPr lang="en-US" dirty="0"/>
          </a:p>
        </p:txBody>
      </p:sp>
    </p:spTree>
    <p:extLst>
      <p:ext uri="{BB962C8B-B14F-4D97-AF65-F5344CB8AC3E}">
        <p14:creationId xmlns:p14="http://schemas.microsoft.com/office/powerpoint/2010/main" val="3440902052"/>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FTNT_PPT_Template_16x9_HD_Q415">
  <a:themeElements>
    <a:clrScheme name="Custom 22">
      <a:dk1>
        <a:srgbClr val="000000"/>
      </a:dk1>
      <a:lt1>
        <a:srgbClr val="FFFFFF"/>
      </a:lt1>
      <a:dk2>
        <a:srgbClr val="1B232A"/>
      </a:dk2>
      <a:lt2>
        <a:srgbClr val="DFE6E6"/>
      </a:lt2>
      <a:accent1>
        <a:srgbClr val="7D9898"/>
      </a:accent1>
      <a:accent2>
        <a:srgbClr val="9FB2C1"/>
      </a:accent2>
      <a:accent3>
        <a:srgbClr val="465B6D"/>
      </a:accent3>
      <a:accent4>
        <a:srgbClr val="777777"/>
      </a:accent4>
      <a:accent5>
        <a:srgbClr val="CC6600"/>
      </a:accent5>
      <a:accent6>
        <a:srgbClr val="9E0000"/>
      </a:accent6>
      <a:hlink>
        <a:srgbClr val="3366FF"/>
      </a:hlink>
      <a:folHlink>
        <a:srgbClr val="703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invGray">
        <a:solidFill>
          <a:schemeClr val="bg1"/>
        </a:solidFill>
        <a:ln w="9525">
          <a:solidFill>
            <a:schemeClr val="accent4">
              <a:lumMod val="40000"/>
              <a:lumOff val="60000"/>
            </a:schemeClr>
          </a:solidFill>
          <a:round/>
          <a:headEnd/>
          <a:tailEnd/>
        </a:ln>
        <a:extLst/>
      </a:spPr>
      <a:bodyPr wrap="square" rtlCol="0" anchor="ctr"/>
      <a:lstStyle>
        <a:defPPr algn="ctr" defTabSz="342879">
          <a:defRPr sz="2000" dirty="0" smtClean="0"/>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FTNT_PPT_Template_16x9_HD_Q415.thmx</Template>
  <TotalTime>37354</TotalTime>
  <Words>14496</Words>
  <Application>Microsoft Office PowerPoint</Application>
  <PresentationFormat>On-screen Show (16:9)</PresentationFormat>
  <Paragraphs>6014</Paragraphs>
  <Slides>203</Slides>
  <Notes>25</Notes>
  <HiddenSlides>0</HiddenSlides>
  <MMClips>0</MMClips>
  <ScaleCrop>false</ScaleCrop>
  <HeadingPairs>
    <vt:vector size="4" baseType="variant">
      <vt:variant>
        <vt:lpstr>Theme</vt:lpstr>
      </vt:variant>
      <vt:variant>
        <vt:i4>1</vt:i4>
      </vt:variant>
      <vt:variant>
        <vt:lpstr>Slide Titles</vt:lpstr>
      </vt:variant>
      <vt:variant>
        <vt:i4>203</vt:i4>
      </vt:variant>
    </vt:vector>
  </HeadingPairs>
  <TitlesOfParts>
    <vt:vector size="204" baseType="lpstr">
      <vt:lpstr>FTNT_PPT_Template_16x9_HD_Q415</vt:lpstr>
      <vt:lpstr>Fortinet Product Quick Guide</vt:lpstr>
      <vt:lpstr>Complete Network Security Solution</vt:lpstr>
      <vt:lpstr>PowerPoint Presentation</vt:lpstr>
      <vt:lpstr>Content</vt:lpstr>
      <vt:lpstr>PowerPoint Presentation</vt:lpstr>
      <vt:lpstr>FortiGate Deployments</vt:lpstr>
      <vt:lpstr>FortiGate Product Range</vt:lpstr>
      <vt:lpstr>FortiOS V5.4</vt:lpstr>
      <vt:lpstr>FortiGate Entry Level Series</vt:lpstr>
      <vt:lpstr>FortiGate Entry Level Series: Comparison</vt:lpstr>
      <vt:lpstr>FortiGate Entry Level Series: Comparison</vt:lpstr>
      <vt:lpstr>FortiGate Entry Level Series: Comparison</vt:lpstr>
      <vt:lpstr>FortiGate/FortiWiFi 30E</vt:lpstr>
      <vt:lpstr>FortiGate/FortiWiFi 30E-3G4G</vt:lpstr>
      <vt:lpstr>FortiGate/FortiWiFi 50E</vt:lpstr>
      <vt:lpstr>FortiGate/FortiWiFi 51E</vt:lpstr>
      <vt:lpstr>FortiGate 52E</vt:lpstr>
      <vt:lpstr>FortiGate/FortiWiFi 60D</vt:lpstr>
      <vt:lpstr>FortiGate/FortiWiFi 60D-POE</vt:lpstr>
      <vt:lpstr>FortiGate/FortiWiFi 60D-3G4G-VZW</vt:lpstr>
      <vt:lpstr>FortiGate Rugged-60D</vt:lpstr>
      <vt:lpstr>FortiGate/FortiWiFi 60E</vt:lpstr>
      <vt:lpstr>FortiGate 70D</vt:lpstr>
      <vt:lpstr>FortiGate 70D-POE</vt:lpstr>
      <vt:lpstr>FortiGate 80D</vt:lpstr>
      <vt:lpstr>FortiGate/FortiWiFi 90D</vt:lpstr>
      <vt:lpstr>FortiGate/FortiWiFi 90D-POE</vt:lpstr>
      <vt:lpstr>FortiGate/FortiWiFi 92D</vt:lpstr>
      <vt:lpstr>FortiGate 94D-POE</vt:lpstr>
      <vt:lpstr>FortiGate 98D-POE</vt:lpstr>
      <vt:lpstr>FortiGate Rugged-90D</vt:lpstr>
      <vt:lpstr>FortiGate Mid-Range Series</vt:lpstr>
      <vt:lpstr>FortiGate Mid Range Devices: Comparison</vt:lpstr>
      <vt:lpstr>FortiGate Mid Range Devices: Comparison</vt:lpstr>
      <vt:lpstr>FortiGate 100D</vt:lpstr>
      <vt:lpstr>FortiGate 140D</vt:lpstr>
      <vt:lpstr>FortiGate 140D-POE</vt:lpstr>
      <vt:lpstr>FortiGate Rugged-100C</vt:lpstr>
      <vt:lpstr>FortiGate 200D</vt:lpstr>
      <vt:lpstr>FortiGate 200D-POE</vt:lpstr>
      <vt:lpstr>FortiGate 240D</vt:lpstr>
      <vt:lpstr>FortiGate 240D-POE</vt:lpstr>
      <vt:lpstr>FortiGate 280D-POE</vt:lpstr>
      <vt:lpstr>FortiGate 300D</vt:lpstr>
      <vt:lpstr>FortiGate 400D</vt:lpstr>
      <vt:lpstr>FortiGate 500D</vt:lpstr>
      <vt:lpstr>FortiGate 600D</vt:lpstr>
      <vt:lpstr>FortiGate 800D</vt:lpstr>
      <vt:lpstr>FortiGate 900D</vt:lpstr>
      <vt:lpstr>FortiGate High End Series</vt:lpstr>
      <vt:lpstr>FortiGate 1000 &amp; 2000 Series: Comparison</vt:lpstr>
      <vt:lpstr>FortiGate 3000 Series: Comparison</vt:lpstr>
      <vt:lpstr>FortiGate 1000D</vt:lpstr>
      <vt:lpstr>FortiGate 1200D</vt:lpstr>
      <vt:lpstr>FortiGate 1500D</vt:lpstr>
      <vt:lpstr>FortiGate 1500DT</vt:lpstr>
      <vt:lpstr>FortiGate 2000E</vt:lpstr>
      <vt:lpstr>FortiGate 2500E</vt:lpstr>
      <vt:lpstr>FortiGate 3000D</vt:lpstr>
      <vt:lpstr>FortiGate 3100D</vt:lpstr>
      <vt:lpstr>FortiGate 3200D</vt:lpstr>
      <vt:lpstr>FortiGate 3700D/DX</vt:lpstr>
      <vt:lpstr>FortiGate 3810D</vt:lpstr>
      <vt:lpstr>FortiGate 3815D</vt:lpstr>
      <vt:lpstr>FortiGate 5000 Series</vt:lpstr>
      <vt:lpstr>FortiGate 5000-Series Bundles</vt:lpstr>
      <vt:lpstr>Load Distribution &amp; Virtualization</vt:lpstr>
      <vt:lpstr>FortiGate 5000 Series: Comparison</vt:lpstr>
      <vt:lpstr>FortiGate 5001D</vt:lpstr>
      <vt:lpstr>FortiController 5902D</vt:lpstr>
      <vt:lpstr>FortiController 5903C/5913C</vt:lpstr>
      <vt:lpstr>FortiGate Virtual Appliance Series</vt:lpstr>
      <vt:lpstr>FortiGate-VM</vt:lpstr>
      <vt:lpstr>Transceivers &amp;  Breakout Cables</vt:lpstr>
      <vt:lpstr>Transceivers</vt:lpstr>
      <vt:lpstr>Transceivers</vt:lpstr>
      <vt:lpstr>Transceivers</vt:lpstr>
      <vt:lpstr>Power Adapters &amp; Redundant Power Supplies</vt:lpstr>
      <vt:lpstr>Power Adapters &amp; Redundant Power Supplies</vt:lpstr>
      <vt:lpstr>Power Cords</vt:lpstr>
      <vt:lpstr>Hard Disks</vt:lpstr>
      <vt:lpstr>PowerPoint Presentation</vt:lpstr>
      <vt:lpstr>FortiOS Software Evolution</vt:lpstr>
      <vt:lpstr>FortiOS 5.4.1 Security Subscriptions</vt:lpstr>
      <vt:lpstr>PowerPoint Presentation</vt:lpstr>
      <vt:lpstr>FortiAP Family Positioning</vt:lpstr>
      <vt:lpstr>FortiAP Family</vt:lpstr>
      <vt:lpstr>FortiAP 11C</vt:lpstr>
      <vt:lpstr>FortiAP 14C</vt:lpstr>
      <vt:lpstr>FortiAP 21D</vt:lpstr>
      <vt:lpstr>FortiAP 25C</vt:lpstr>
      <vt:lpstr>FortiAP 28C</vt:lpstr>
      <vt:lpstr>FortiAP 112B/112D</vt:lpstr>
      <vt:lpstr>FortiAP 221/223B</vt:lpstr>
      <vt:lpstr>FortiAP 221/223C</vt:lpstr>
      <vt:lpstr>FortiAP 320B/320C/321C</vt:lpstr>
      <vt:lpstr>FortiAP 224D/222B/222C</vt:lpstr>
      <vt:lpstr>FortiAP-Antennas</vt:lpstr>
      <vt:lpstr>Hardware Overview – FortiAP (Remote)</vt:lpstr>
      <vt:lpstr>Hardware Overview – FortiAP (Indoor)</vt:lpstr>
      <vt:lpstr>Hardware Overview – FortiAP (Outdoor)</vt:lpstr>
      <vt:lpstr>FortiAP S-Series Family Overview</vt:lpstr>
      <vt:lpstr>FortiAP S311/S313C</vt:lpstr>
      <vt:lpstr>FortiAP S321C/S323C</vt:lpstr>
      <vt:lpstr>Hardware Overview – FortiAP S-Series</vt:lpstr>
      <vt:lpstr>FortiAP C220C/C225C</vt:lpstr>
      <vt:lpstr>Hardware Overview – FortiAP C-Series</vt:lpstr>
      <vt:lpstr>FortiAP Power Adaptors</vt:lpstr>
      <vt:lpstr>FortiAP Power Adaptors</vt:lpstr>
      <vt:lpstr>PowerPoint Presentation</vt:lpstr>
      <vt:lpstr>Introducing FortiSwitch</vt:lpstr>
      <vt:lpstr>FortiSwitch Family </vt:lpstr>
      <vt:lpstr>FortiSwitch 80-POE</vt:lpstr>
      <vt:lpstr>FortiSwitch 108D-POE</vt:lpstr>
      <vt:lpstr>FortiSwitch 124D Series</vt:lpstr>
      <vt:lpstr>FortiSwitch 224D Series</vt:lpstr>
      <vt:lpstr>FortiSwitch 248D Series</vt:lpstr>
      <vt:lpstr>FortiSwitch 424D Series</vt:lpstr>
      <vt:lpstr>FortiSwitch 448D Series</vt:lpstr>
      <vt:lpstr>FortiSwitch 524D Series</vt:lpstr>
      <vt:lpstr>FortiSwitch 548D Series</vt:lpstr>
      <vt:lpstr>FortiSwitch 1024D</vt:lpstr>
      <vt:lpstr>FortiSwitch 1048D</vt:lpstr>
      <vt:lpstr>FortiSwitch 3032D</vt:lpstr>
      <vt:lpstr>FortiSwitch Series – Access Switches</vt:lpstr>
      <vt:lpstr>FortiSwitch Series – Secure Access Switches (I)</vt:lpstr>
      <vt:lpstr>FortiSwitch Series – Secure Access Switches (II)</vt:lpstr>
      <vt:lpstr>FortiSwitch Series – Secure Access Switches (III)</vt:lpstr>
      <vt:lpstr>FortiSwitch Series – Secure Access Switches (IV)</vt:lpstr>
      <vt:lpstr>FortiSwitch Series – Data Center Switches</vt:lpstr>
      <vt:lpstr>PowerPoint Presentation</vt:lpstr>
      <vt:lpstr>Introducing FortiClient</vt:lpstr>
      <vt:lpstr>FortiClient V5.4.1</vt:lpstr>
      <vt:lpstr>FortiClient V5.4.1</vt:lpstr>
      <vt:lpstr>PowerPoint Presentation</vt:lpstr>
      <vt:lpstr>Introducing FortiToken</vt:lpstr>
      <vt:lpstr>Introducing FortiToken Mobile</vt:lpstr>
      <vt:lpstr>PowerPoint Presentation</vt:lpstr>
      <vt:lpstr>Introducing FortiAnalyzer</vt:lpstr>
      <vt:lpstr>FortiAnalyzer Series</vt:lpstr>
      <vt:lpstr>FortiAnalyzer Series</vt:lpstr>
      <vt:lpstr>FortiAnalyzer-VM Series</vt:lpstr>
      <vt:lpstr>PowerPoint Presentation</vt:lpstr>
      <vt:lpstr>Introducing FortiManager</vt:lpstr>
      <vt:lpstr>FortiManager Series</vt:lpstr>
      <vt:lpstr>FortiManager-VM Series</vt:lpstr>
      <vt:lpstr>PowerPoint Presentation</vt:lpstr>
      <vt:lpstr>Introducing FortiMonitor</vt:lpstr>
      <vt:lpstr>FortiMonitor</vt:lpstr>
      <vt:lpstr>PowerPoint Presentation</vt:lpstr>
      <vt:lpstr>Introducing FortiSandbox</vt:lpstr>
      <vt:lpstr>FortiSandbox Series </vt:lpstr>
      <vt:lpstr>FortiSandbox Series</vt:lpstr>
      <vt:lpstr>PowerPoint Presentation</vt:lpstr>
      <vt:lpstr>Introducing FortiAuthenticator </vt:lpstr>
      <vt:lpstr>FortiAuthenticator Series</vt:lpstr>
      <vt:lpstr>FortiAuthenticator-VM Series</vt:lpstr>
      <vt:lpstr>PowerPoint Presentation</vt:lpstr>
      <vt:lpstr>Introducing FortiDDoS</vt:lpstr>
      <vt:lpstr>FortiDDoS Series</vt:lpstr>
      <vt:lpstr>PowerPoint Presentation</vt:lpstr>
      <vt:lpstr>Introducing FortiMail</vt:lpstr>
      <vt:lpstr>FortiMail Series</vt:lpstr>
      <vt:lpstr>FortiMail-VM Series</vt:lpstr>
      <vt:lpstr>PowerPoint Presentation</vt:lpstr>
      <vt:lpstr>Introducing FortiWeb</vt:lpstr>
      <vt:lpstr>FortiWeb Series</vt:lpstr>
      <vt:lpstr>FortiWeb-VM Series</vt:lpstr>
      <vt:lpstr>PowerPoint Presentation</vt:lpstr>
      <vt:lpstr>Introducing FortiDB</vt:lpstr>
      <vt:lpstr>FortiDB Series </vt:lpstr>
      <vt:lpstr>PowerPoint Presentation</vt:lpstr>
      <vt:lpstr>Introducing FortiADC</vt:lpstr>
      <vt:lpstr>FortiADC Series</vt:lpstr>
      <vt:lpstr>FortiADC Series</vt:lpstr>
      <vt:lpstr>PowerPoint Presentation</vt:lpstr>
      <vt:lpstr>FortiWAN Series</vt:lpstr>
      <vt:lpstr>PowerPoint Presentation</vt:lpstr>
      <vt:lpstr>Introducing FortiCache</vt:lpstr>
      <vt:lpstr>FortiCache Series</vt:lpstr>
      <vt:lpstr>PowerPoint Presentation</vt:lpstr>
      <vt:lpstr>Introducing FortiCore</vt:lpstr>
      <vt:lpstr>FortiCore Series</vt:lpstr>
      <vt:lpstr>PowerPoint Presentation</vt:lpstr>
      <vt:lpstr>Introducing FortiRecorder and FortiCamera</vt:lpstr>
      <vt:lpstr>FortiRecorder Series</vt:lpstr>
      <vt:lpstr>FortiCamera Series</vt:lpstr>
      <vt:lpstr>FortiCamera Series</vt:lpstr>
      <vt:lpstr>PowerPoint Presentation</vt:lpstr>
      <vt:lpstr>Introducing FortiBridge</vt:lpstr>
      <vt:lpstr>FortiBridge Series</vt:lpstr>
      <vt:lpstr>FortiBridge Series</vt:lpstr>
      <vt:lpstr>PowerPoint Presentation</vt:lpstr>
      <vt:lpstr>Introducing FortiTester</vt:lpstr>
      <vt:lpstr>FortiTester Series</vt:lpstr>
      <vt:lpstr>PowerPoint Presentation</vt:lpstr>
      <vt:lpstr>Introducing FortiWLC</vt:lpstr>
      <vt:lpstr>PowerPoint Presentation</vt:lpstr>
      <vt:lpstr>Introducing FortiWLM</vt:lpstr>
      <vt:lpstr>PowerPoint Presentation</vt:lpstr>
      <vt:lpstr>Virtual Appliance Platforms</vt:lpstr>
      <vt:lpstr>FortiGuard Services</vt:lpstr>
      <vt:lpstr>Change Log</vt:lpstr>
    </vt:vector>
  </TitlesOfParts>
  <Company>Fortinet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Liao</dc:creator>
  <cp:lastModifiedBy>Arlene Soumillac</cp:lastModifiedBy>
  <cp:revision>266</cp:revision>
  <cp:lastPrinted>2015-10-05T09:41:31Z</cp:lastPrinted>
  <dcterms:created xsi:type="dcterms:W3CDTF">2015-10-05T05:39:30Z</dcterms:created>
  <dcterms:modified xsi:type="dcterms:W3CDTF">2016-07-21T13:03:03Z</dcterms:modified>
</cp:coreProperties>
</file>